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83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bIItSMQCc87+ellfJQeiYqeLi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D5B31-58A6-42CF-9A9D-D3E72B54E8E0}" v="1" dt="2023-12-04T11:07:59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90" y="86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Sebastian Albert-Seifried" userId="de7b9521-8dd2-4c1d-95e4-b73122a03fa9" providerId="ADAL" clId="{6DAD5B31-58A6-42CF-9A9D-D3E72B54E8E0}"/>
    <pc:docChg chg="custSel modSld">
      <pc:chgData name="Dr. Sebastian Albert-Seifried" userId="de7b9521-8dd2-4c1d-95e4-b73122a03fa9" providerId="ADAL" clId="{6DAD5B31-58A6-42CF-9A9D-D3E72B54E8E0}" dt="2023-12-04T11:08:16.268" v="4" actId="20577"/>
      <pc:docMkLst>
        <pc:docMk/>
      </pc:docMkLst>
      <pc:sldChg chg="addSp delSp modSp mod">
        <pc:chgData name="Dr. Sebastian Albert-Seifried" userId="de7b9521-8dd2-4c1d-95e4-b73122a03fa9" providerId="ADAL" clId="{6DAD5B31-58A6-42CF-9A9D-D3E72B54E8E0}" dt="2023-12-04T11:08:16.268" v="4" actId="20577"/>
        <pc:sldMkLst>
          <pc:docMk/>
          <pc:sldMk cId="0" sldId="256"/>
        </pc:sldMkLst>
        <pc:spChg chg="mod topLvl">
          <ac:chgData name="Dr. Sebastian Albert-Seifried" userId="de7b9521-8dd2-4c1d-95e4-b73122a03fa9" providerId="ADAL" clId="{6DAD5B31-58A6-42CF-9A9D-D3E72B54E8E0}" dt="2023-12-04T11:08:16.268" v="4" actId="20577"/>
          <ac:spMkLst>
            <pc:docMk/>
            <pc:sldMk cId="0" sldId="256"/>
            <ac:spMk id="46" creationId="{00000000-0000-0000-0000-000000000000}"/>
          </ac:spMkLst>
        </pc:spChg>
        <pc:grpChg chg="del">
          <ac:chgData name="Dr. Sebastian Albert-Seifried" userId="de7b9521-8dd2-4c1d-95e4-b73122a03fa9" providerId="ADAL" clId="{6DAD5B31-58A6-42CF-9A9D-D3E72B54E8E0}" dt="2023-12-04T11:07:58.377" v="0" actId="478"/>
          <ac:grpSpMkLst>
            <pc:docMk/>
            <pc:sldMk cId="0" sldId="256"/>
            <ac:grpSpMk id="44" creationId="{00000000-0000-0000-0000-000000000000}"/>
          </ac:grpSpMkLst>
        </pc:grpChg>
        <pc:picChg chg="add mod">
          <ac:chgData name="Dr. Sebastian Albert-Seifried" userId="de7b9521-8dd2-4c1d-95e4-b73122a03fa9" providerId="ADAL" clId="{6DAD5B31-58A6-42CF-9A9D-D3E72B54E8E0}" dt="2023-12-04T11:08:01.145" v="2" actId="1076"/>
          <ac:picMkLst>
            <pc:docMk/>
            <pc:sldMk cId="0" sldId="256"/>
            <ac:picMk id="2" creationId="{F9061233-7E90-C017-5BEB-A79D313ED205}"/>
          </ac:picMkLst>
        </pc:picChg>
        <pc:picChg chg="del topLvl">
          <ac:chgData name="Dr. Sebastian Albert-Seifried" userId="de7b9521-8dd2-4c1d-95e4-b73122a03fa9" providerId="ADAL" clId="{6DAD5B31-58A6-42CF-9A9D-D3E72B54E8E0}" dt="2023-12-04T11:07:58.377" v="0" actId="478"/>
          <ac:picMkLst>
            <pc:docMk/>
            <pc:sldMk cId="0" sldId="256"/>
            <ac:picMk id="4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" name="Google Shape;1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folie">
  <p:cSld name="1_Titelfoli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hyperlink" Target="http://www.heizspiegel.de/" TargetMode="External"/><Relationship Id="rId1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"/>
          <p:cNvSpPr txBox="1"/>
          <p:nvPr/>
        </p:nvSpPr>
        <p:spPr>
          <a:xfrm>
            <a:off x="152698" y="2778561"/>
            <a:ext cx="3410643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i="0" u="none" strike="noStrike" cap="none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Herd</a:t>
            </a:r>
            <a:endParaRPr sz="1400" b="1" dirty="0">
              <a:solidFill>
                <a:srgbClr val="00686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5350" marR="0"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Deckel drauf! </a:t>
            </a: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Kochen mit Deckel spart bis zu 	pro Mahlzeit , über 60€ im Jahr</a:t>
            </a:r>
            <a:endParaRPr dirty="0"/>
          </a:p>
          <a:p>
            <a:pPr marL="895350" marR="0"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Herd früher ausstellen und Restwärme nutzen spart noch mehr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6865"/>
              </a:buClr>
              <a:buSzPts val="1400"/>
              <a:buFont typeface="Noto Sans Symbols"/>
              <a:buNone/>
            </a:pPr>
            <a:r>
              <a:rPr lang="de-DE" sz="1400" b="1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Kühl- und Gefrierschrank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</a:pPr>
            <a:endParaRPr sz="1400" dirty="0">
              <a:solidFill>
                <a:srgbClr val="00686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5350" marR="0"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Temperatur richtig einstellen: </a:t>
            </a:r>
            <a:br>
              <a:rPr lang="de-DE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7°C für Kühlschrank und -18°C für Gefrierschrank sind völlig ausreichend, 	1°C spart ca. 6% Energie ein!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" name="Google Shape;17;p1"/>
          <p:cNvGrpSpPr/>
          <p:nvPr/>
        </p:nvGrpSpPr>
        <p:grpSpPr>
          <a:xfrm>
            <a:off x="256941" y="5563715"/>
            <a:ext cx="1649149" cy="1579406"/>
            <a:chOff x="465822" y="6668739"/>
            <a:chExt cx="1751159" cy="1748865"/>
          </a:xfrm>
        </p:grpSpPr>
        <p:pic>
          <p:nvPicPr>
            <p:cNvPr id="18" name="Google Shape;18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458136" y="6896917"/>
              <a:ext cx="758845" cy="7681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" name="Google Shape;19;p1"/>
            <p:cNvGrpSpPr/>
            <p:nvPr/>
          </p:nvGrpSpPr>
          <p:grpSpPr>
            <a:xfrm>
              <a:off x="465822" y="6668739"/>
              <a:ext cx="1174970" cy="1748865"/>
              <a:chOff x="950983" y="6716742"/>
              <a:chExt cx="1416321" cy="2024138"/>
            </a:xfrm>
          </p:grpSpPr>
          <p:pic>
            <p:nvPicPr>
              <p:cNvPr id="20" name="Google Shape;20;p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1453057" y="7815060"/>
                <a:ext cx="914247" cy="92582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Google Shape;21;p1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950983" y="6716742"/>
                <a:ext cx="1092200" cy="889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22" name="Google Shape;22;p1"/>
          <p:cNvPicPr preferRelativeResize="0"/>
          <p:nvPr/>
        </p:nvPicPr>
        <p:blipFill rotWithShape="1">
          <a:blip r:embed="rId6">
            <a:alphaModFix/>
          </a:blip>
          <a:srcRect l="38113" t="39082" r="34881" b="30780"/>
          <a:stretch/>
        </p:blipFill>
        <p:spPr>
          <a:xfrm>
            <a:off x="2121463" y="3560784"/>
            <a:ext cx="1222837" cy="1374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581485" y="757943"/>
            <a:ext cx="557398" cy="10760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" name="Google Shape;24;p1"/>
          <p:cNvGrpSpPr/>
          <p:nvPr/>
        </p:nvGrpSpPr>
        <p:grpSpPr>
          <a:xfrm>
            <a:off x="4734435" y="1132774"/>
            <a:ext cx="841819" cy="554657"/>
            <a:chOff x="189243" y="420914"/>
            <a:chExt cx="1479900" cy="1175657"/>
          </a:xfrm>
        </p:grpSpPr>
        <p:sp>
          <p:nvSpPr>
            <p:cNvPr id="25" name="Google Shape;25;p1"/>
            <p:cNvSpPr/>
            <p:nvPr/>
          </p:nvSpPr>
          <p:spPr>
            <a:xfrm rot="5400000">
              <a:off x="682492" y="832659"/>
              <a:ext cx="128452" cy="1114948"/>
            </a:xfrm>
            <a:prstGeom prst="roundRect">
              <a:avLst>
                <a:gd name="adj" fmla="val 16667"/>
              </a:avLst>
            </a:prstGeom>
            <a:noFill/>
            <a:ln w="25400" cap="flat" cmpd="sng">
              <a:solidFill>
                <a:srgbClr val="00686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 rot="5400000">
              <a:off x="712845" y="67158"/>
              <a:ext cx="128453" cy="1175657"/>
            </a:xfrm>
            <a:prstGeom prst="roundRect">
              <a:avLst>
                <a:gd name="adj" fmla="val 16667"/>
              </a:avLst>
            </a:prstGeom>
            <a:noFill/>
            <a:ln w="25400" cap="flat" cmpd="sng">
              <a:solidFill>
                <a:srgbClr val="00686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46743" y="420914"/>
              <a:ext cx="174171" cy="1175657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00686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511908" y="420914"/>
              <a:ext cx="174171" cy="1175657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00686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1040633" y="420914"/>
              <a:ext cx="174171" cy="1175657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00686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777073" y="420914"/>
              <a:ext cx="174171" cy="1175657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00686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 rot="5400000">
              <a:off x="1352847" y="495371"/>
              <a:ext cx="267641" cy="364950"/>
            </a:xfrm>
            <a:prstGeom prst="trapezoid">
              <a:avLst>
                <a:gd name="adj" fmla="val 25000"/>
              </a:avLst>
            </a:prstGeom>
            <a:solidFill>
              <a:schemeClr val="lt1"/>
            </a:solidFill>
            <a:ln w="25400" cap="flat" cmpd="sng">
              <a:solidFill>
                <a:srgbClr val="00686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" name="Google Shape;32;p1"/>
          <p:cNvSpPr txBox="1"/>
          <p:nvPr/>
        </p:nvSpPr>
        <p:spPr>
          <a:xfrm>
            <a:off x="2512072" y="122474"/>
            <a:ext cx="384120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400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Energiespartipps</a:t>
            </a:r>
            <a:r>
              <a:rPr lang="de-DE" sz="2400">
                <a:solidFill>
                  <a:srgbClr val="0B683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grpSp>
        <p:nvGrpSpPr>
          <p:cNvPr id="33" name="Google Shape;33;p1"/>
          <p:cNvGrpSpPr/>
          <p:nvPr/>
        </p:nvGrpSpPr>
        <p:grpSpPr>
          <a:xfrm>
            <a:off x="6004015" y="5222971"/>
            <a:ext cx="698531" cy="900573"/>
            <a:chOff x="3265573" y="4889238"/>
            <a:chExt cx="1306286" cy="1701960"/>
          </a:xfrm>
        </p:grpSpPr>
        <p:grpSp>
          <p:nvGrpSpPr>
            <p:cNvPr id="34" name="Google Shape;34;p1"/>
            <p:cNvGrpSpPr/>
            <p:nvPr/>
          </p:nvGrpSpPr>
          <p:grpSpPr>
            <a:xfrm>
              <a:off x="3265573" y="4889238"/>
              <a:ext cx="1306286" cy="1701960"/>
              <a:chOff x="1567542" y="5086772"/>
              <a:chExt cx="1306286" cy="1701960"/>
            </a:xfrm>
          </p:grpSpPr>
          <p:grpSp>
            <p:nvGrpSpPr>
              <p:cNvPr id="35" name="Google Shape;35;p1"/>
              <p:cNvGrpSpPr/>
              <p:nvPr/>
            </p:nvGrpSpPr>
            <p:grpSpPr>
              <a:xfrm>
                <a:off x="1567542" y="5086772"/>
                <a:ext cx="1306286" cy="1701960"/>
                <a:chOff x="1567542" y="5086772"/>
                <a:chExt cx="1306286" cy="1701960"/>
              </a:xfrm>
            </p:grpSpPr>
            <p:sp>
              <p:nvSpPr>
                <p:cNvPr id="36" name="Google Shape;36;p1"/>
                <p:cNvSpPr/>
                <p:nvPr/>
              </p:nvSpPr>
              <p:spPr>
                <a:xfrm>
                  <a:off x="1567542" y="5086772"/>
                  <a:ext cx="1306286" cy="1701960"/>
                </a:xfrm>
                <a:prstGeom prst="rect">
                  <a:avLst/>
                </a:prstGeom>
                <a:noFill/>
                <a:ln w="25400" cap="flat" cmpd="sng">
                  <a:solidFill>
                    <a:srgbClr val="006865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37" name="Google Shape;37;p1"/>
                <p:cNvCxnSpPr/>
                <p:nvPr/>
              </p:nvCxnSpPr>
              <p:spPr>
                <a:xfrm>
                  <a:off x="1567542" y="5486400"/>
                  <a:ext cx="1306286" cy="0"/>
                </a:xfrm>
                <a:prstGeom prst="straightConnector1">
                  <a:avLst/>
                </a:prstGeom>
                <a:noFill/>
                <a:ln w="25400" cap="flat" cmpd="sng">
                  <a:solidFill>
                    <a:srgbClr val="006865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38" name="Google Shape;38;p1"/>
              <p:cNvSpPr/>
              <p:nvPr/>
            </p:nvSpPr>
            <p:spPr>
              <a:xfrm>
                <a:off x="1644234" y="5195144"/>
                <a:ext cx="646790" cy="189656"/>
              </a:xfrm>
              <a:prstGeom prst="roundRect">
                <a:avLst>
                  <a:gd name="adj" fmla="val 16667"/>
                </a:avLst>
              </a:prstGeom>
              <a:solidFill>
                <a:srgbClr val="006865">
                  <a:alpha val="80000"/>
                </a:srgbClr>
              </a:solidFill>
              <a:ln w="12700" cap="flat" cmpd="sng">
                <a:solidFill>
                  <a:srgbClr val="31538F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" name="Google Shape;39;p1"/>
            <p:cNvGrpSpPr/>
            <p:nvPr/>
          </p:nvGrpSpPr>
          <p:grpSpPr>
            <a:xfrm>
              <a:off x="3429000" y="5462386"/>
              <a:ext cx="1007999" cy="1008000"/>
              <a:chOff x="1716686" y="5632218"/>
              <a:chExt cx="1007999" cy="1008000"/>
            </a:xfrm>
          </p:grpSpPr>
          <p:sp>
            <p:nvSpPr>
              <p:cNvPr id="40" name="Google Shape;40;p1"/>
              <p:cNvSpPr/>
              <p:nvPr/>
            </p:nvSpPr>
            <p:spPr>
              <a:xfrm>
                <a:off x="1716686" y="5632218"/>
                <a:ext cx="1007999" cy="1008000"/>
              </a:xfrm>
              <a:prstGeom prst="ellipse">
                <a:avLst/>
              </a:prstGeom>
              <a:noFill/>
              <a:ln w="25400" cap="flat" cmpd="sng">
                <a:solidFill>
                  <a:srgbClr val="006865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41;p1"/>
              <p:cNvSpPr/>
              <p:nvPr/>
            </p:nvSpPr>
            <p:spPr>
              <a:xfrm>
                <a:off x="1824685" y="5740218"/>
                <a:ext cx="792000" cy="792000"/>
              </a:xfrm>
              <a:prstGeom prst="ellipse">
                <a:avLst/>
              </a:prstGeom>
              <a:noFill/>
              <a:ln w="25400" cap="flat" cmpd="sng">
                <a:solidFill>
                  <a:srgbClr val="006865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2" name="Google Shape;42;p1"/>
          <p:cNvSpPr txBox="1"/>
          <p:nvPr/>
        </p:nvSpPr>
        <p:spPr>
          <a:xfrm>
            <a:off x="3664607" y="4413445"/>
            <a:ext cx="2767372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Waschmaschine</a:t>
            </a:r>
            <a:endParaRPr sz="1400" b="1" dirty="0">
              <a:solidFill>
                <a:srgbClr val="00686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5350" marR="0"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de-DE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Niedrigere Waschtemperatur</a:t>
            </a: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spart Strom, bei etwa 3 Waschgängen/Woche 	mehr als 40€ im Jahr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"/>
          <p:cNvSpPr txBox="1"/>
          <p:nvPr/>
        </p:nvSpPr>
        <p:spPr>
          <a:xfrm>
            <a:off x="1970121" y="5509865"/>
            <a:ext cx="4049170" cy="172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Licht, Spiel und Spaß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00686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LED-Lampen verwenden: </a:t>
            </a: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Schon der Austausch von drei 	Halogenlampen spart 60 Euro pro Jahr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8525"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898525" algn="l"/>
              </a:tabLst>
            </a:pPr>
            <a:r>
              <a:rPr lang="de-DE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Kein Standby</a:t>
            </a: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Geräte komplett ausschalten, Stecker</a:t>
            </a:r>
            <a:b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ziehen oder eine abschaltbare Steckerleiste verwenden</a:t>
            </a:r>
            <a:endParaRPr dirty="0"/>
          </a:p>
          <a:p>
            <a:pPr marL="898525" marR="0" lvl="0" algn="l" rtl="0">
              <a:spcBef>
                <a:spcPts val="0"/>
              </a:spcBef>
              <a:spcAft>
                <a:spcPts val="0"/>
              </a:spcAft>
              <a:buNone/>
              <a:tabLst>
                <a:tab pos="898525" algn="l"/>
              </a:tabLst>
            </a:pP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spart ca. 70€ pro Jahr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4460783" y="8167303"/>
            <a:ext cx="2330161" cy="126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80 Millionen gemeinsam für Energiewechsel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Bundesministerium für Wirtschaft und Klimaschutz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https://www.energiewechsel.de/KAENEF/Navigation/DE/Home/home.html </a:t>
            </a:r>
            <a:endParaRPr lang="de-DE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" name="Google Shape;47;p1"/>
          <p:cNvGrpSpPr/>
          <p:nvPr/>
        </p:nvGrpSpPr>
        <p:grpSpPr>
          <a:xfrm>
            <a:off x="181577" y="1284239"/>
            <a:ext cx="3592138" cy="1480539"/>
            <a:chOff x="152684" y="1525236"/>
            <a:chExt cx="3531583" cy="1480539"/>
          </a:xfrm>
        </p:grpSpPr>
        <p:pic>
          <p:nvPicPr>
            <p:cNvPr id="48" name="Google Shape;48;p1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2689329" y="1525236"/>
              <a:ext cx="994938" cy="7708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" name="Google Shape;49;p1"/>
            <p:cNvSpPr txBox="1"/>
            <p:nvPr/>
          </p:nvSpPr>
          <p:spPr>
            <a:xfrm>
              <a:off x="152684" y="2359444"/>
              <a:ext cx="3491829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 Energiekosten kann ein Haushalt in einem Mehrfamilienhaus pro Jahr einsparen! Mit einfachen Tipps!</a:t>
              </a:r>
              <a:endParaRPr dirty="0"/>
            </a:p>
          </p:txBody>
        </p:sp>
        <p:sp>
          <p:nvSpPr>
            <p:cNvPr id="50" name="Google Shape;50;p1"/>
            <p:cNvSpPr txBox="1"/>
            <p:nvPr/>
          </p:nvSpPr>
          <p:spPr>
            <a:xfrm>
              <a:off x="161698" y="1757889"/>
              <a:ext cx="2513412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4000">
                  <a:solidFill>
                    <a:srgbClr val="006865"/>
                  </a:solidFill>
                  <a:latin typeface="Calibri"/>
                  <a:ea typeface="Calibri"/>
                  <a:cs typeface="Calibri"/>
                  <a:sym typeface="Calibri"/>
                </a:rPr>
                <a:t>Über 300 €</a:t>
              </a:r>
              <a:endParaRPr/>
            </a:p>
          </p:txBody>
        </p:sp>
      </p:grpSp>
      <p:sp>
        <p:nvSpPr>
          <p:cNvPr id="51" name="Google Shape;51;p1"/>
          <p:cNvSpPr txBox="1"/>
          <p:nvPr/>
        </p:nvSpPr>
        <p:spPr>
          <a:xfrm>
            <a:off x="331919" y="7456250"/>
            <a:ext cx="586195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Anmerkung: </a:t>
            </a:r>
            <a:r>
              <a:rPr lang="de-DE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Die Einspareffekte können abhängig vom Alter des Gerätes, der Anzahl an Personen im Haushalt und weiteren Faktoren schwanken. Die hier genannten Werte stammen von </a:t>
            </a:r>
            <a:r>
              <a:rPr lang="de-DE" sz="1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www.heizspiegel.de</a:t>
            </a:r>
            <a:r>
              <a:rPr lang="de-DE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oder von eigenen Berechnungen</a:t>
            </a:r>
            <a:endParaRPr sz="1200">
              <a:solidFill>
                <a:srgbClr val="00686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152698" y="3090784"/>
            <a:ext cx="46761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30€</a:t>
            </a:r>
            <a:endParaRPr dirty="0"/>
          </a:p>
        </p:txBody>
      </p:sp>
      <p:grpSp>
        <p:nvGrpSpPr>
          <p:cNvPr id="53" name="Google Shape;53;p1"/>
          <p:cNvGrpSpPr/>
          <p:nvPr/>
        </p:nvGrpSpPr>
        <p:grpSpPr>
          <a:xfrm>
            <a:off x="3733960" y="1518969"/>
            <a:ext cx="2881909" cy="2985392"/>
            <a:chOff x="3725695" y="1632514"/>
            <a:chExt cx="2881909" cy="2985392"/>
          </a:xfrm>
        </p:grpSpPr>
        <p:sp>
          <p:nvSpPr>
            <p:cNvPr id="54" name="Google Shape;54;p1"/>
            <p:cNvSpPr txBox="1"/>
            <p:nvPr/>
          </p:nvSpPr>
          <p:spPr>
            <a:xfrm>
              <a:off x="3736156" y="1632514"/>
              <a:ext cx="2871448" cy="29853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6865"/>
                </a:buClr>
                <a:buSzPts val="1400"/>
                <a:buFont typeface="Noto Sans Symbols"/>
                <a:buNone/>
              </a:pPr>
              <a:r>
                <a:rPr lang="de-DE" sz="1400" b="1" dirty="0">
                  <a:solidFill>
                    <a:srgbClr val="006865"/>
                  </a:solidFill>
                  <a:latin typeface="Calibri"/>
                  <a:ea typeface="Calibri"/>
                  <a:cs typeface="Calibri"/>
                  <a:sym typeface="Calibri"/>
                </a:rPr>
                <a:t>Heizung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Noto Sans Symbols"/>
                <a:buNone/>
              </a:pPr>
              <a:endParaRPr sz="1400" b="0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895350" marR="0" lvl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Stoßlüften</a:t>
              </a:r>
              <a:r>
                <a:rPr lang="de-DE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de-DE" sz="1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statt Fenster kippen</a:t>
              </a:r>
              <a:r>
                <a:rPr lang="de-DE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dabei die Heizung wenn möglich ausstellen, das kann über 85€ sparen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Temperatur runter: </a:t>
              </a:r>
              <a:r>
                <a:rPr lang="de-DE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1°C  weniger 	Raumtemperatur spart über 40€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Warmwasser sparen</a:t>
              </a:r>
              <a:r>
                <a:rPr lang="de-DE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: 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kurz Duschen statt  baden kann 	mehr sparen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895350" marR="0" lvl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	Wasserspararmaturen oder 	Durchflussbegrenzer können zusätzlich über 150€ einsparen  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1"/>
            <p:cNvSpPr txBox="1"/>
            <p:nvPr/>
          </p:nvSpPr>
          <p:spPr>
            <a:xfrm>
              <a:off x="3736156" y="2041666"/>
              <a:ext cx="521573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400" b="1" dirty="0">
                  <a:solidFill>
                    <a:srgbClr val="006865"/>
                  </a:solidFill>
                  <a:latin typeface="Calibri"/>
                  <a:ea typeface="Calibri"/>
                  <a:cs typeface="Calibri"/>
                  <a:sym typeface="Calibri"/>
                </a:rPr>
                <a:t>85€</a:t>
              </a:r>
              <a:endParaRPr dirty="0"/>
            </a:p>
          </p:txBody>
        </p:sp>
        <p:sp>
          <p:nvSpPr>
            <p:cNvPr id="56" name="Google Shape;56;p1"/>
            <p:cNvSpPr txBox="1"/>
            <p:nvPr/>
          </p:nvSpPr>
          <p:spPr>
            <a:xfrm>
              <a:off x="3746641" y="2837461"/>
              <a:ext cx="541148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400" b="1" dirty="0">
                  <a:solidFill>
                    <a:srgbClr val="006865"/>
                  </a:solidFill>
                  <a:latin typeface="Calibri"/>
                  <a:ea typeface="Calibri"/>
                  <a:cs typeface="Calibri"/>
                  <a:sym typeface="Calibri"/>
                </a:rPr>
                <a:t>40€</a:t>
              </a:r>
              <a:endParaRPr dirty="0"/>
            </a:p>
          </p:txBody>
        </p:sp>
        <p:sp>
          <p:nvSpPr>
            <p:cNvPr id="57" name="Google Shape;57;p1"/>
            <p:cNvSpPr txBox="1"/>
            <p:nvPr/>
          </p:nvSpPr>
          <p:spPr>
            <a:xfrm>
              <a:off x="3746641" y="3381215"/>
              <a:ext cx="568078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400" b="1" dirty="0">
                  <a:solidFill>
                    <a:srgbClr val="006865"/>
                  </a:solidFill>
                  <a:latin typeface="Calibri"/>
                  <a:ea typeface="Calibri"/>
                  <a:cs typeface="Calibri"/>
                  <a:sym typeface="Calibri"/>
                </a:rPr>
                <a:t>65€</a:t>
              </a:r>
              <a:endParaRPr dirty="0"/>
            </a:p>
          </p:txBody>
        </p:sp>
        <p:sp>
          <p:nvSpPr>
            <p:cNvPr id="58" name="Google Shape;58;p1"/>
            <p:cNvSpPr txBox="1"/>
            <p:nvPr/>
          </p:nvSpPr>
          <p:spPr>
            <a:xfrm>
              <a:off x="3725695" y="3973751"/>
              <a:ext cx="1159329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de-DE" sz="1400" b="1" dirty="0">
                  <a:solidFill>
                    <a:srgbClr val="006865"/>
                  </a:solidFill>
                  <a:latin typeface="Calibri"/>
                  <a:ea typeface="Calibri"/>
                  <a:cs typeface="Calibri"/>
                  <a:sym typeface="Calibri"/>
                </a:rPr>
                <a:t>150€</a:t>
              </a:r>
              <a:endParaRPr dirty="0"/>
            </a:p>
          </p:txBody>
        </p:sp>
      </p:grpSp>
      <p:sp>
        <p:nvSpPr>
          <p:cNvPr id="59" name="Google Shape;59;p1"/>
          <p:cNvSpPr txBox="1"/>
          <p:nvPr/>
        </p:nvSpPr>
        <p:spPr>
          <a:xfrm>
            <a:off x="2034784" y="5958065"/>
            <a:ext cx="46744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60€</a:t>
            </a:r>
            <a:endParaRPr/>
          </a:p>
        </p:txBody>
      </p:sp>
      <p:sp>
        <p:nvSpPr>
          <p:cNvPr id="60" name="Google Shape;60;p1"/>
          <p:cNvSpPr txBox="1"/>
          <p:nvPr/>
        </p:nvSpPr>
        <p:spPr>
          <a:xfrm>
            <a:off x="3733960" y="4803810"/>
            <a:ext cx="46744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10€</a:t>
            </a:r>
            <a:endParaRPr dirty="0"/>
          </a:p>
        </p:txBody>
      </p:sp>
      <p:sp>
        <p:nvSpPr>
          <p:cNvPr id="61" name="Google Shape;61;p1"/>
          <p:cNvSpPr txBox="1"/>
          <p:nvPr/>
        </p:nvSpPr>
        <p:spPr>
          <a:xfrm>
            <a:off x="1049943" y="8433655"/>
            <a:ext cx="2308482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Individuelle Einsparmöglichkeiten für Eure Wohnung könnt ihr hier erhalten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www.heizspiegel.de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61110" y="8288668"/>
            <a:ext cx="930064" cy="93006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Google Shape;63;p1"/>
          <p:cNvCxnSpPr/>
          <p:nvPr/>
        </p:nvCxnSpPr>
        <p:spPr>
          <a:xfrm>
            <a:off x="0" y="8080282"/>
            <a:ext cx="6858000" cy="0"/>
          </a:xfrm>
          <a:prstGeom prst="straightConnector1">
            <a:avLst/>
          </a:prstGeom>
          <a:noFill/>
          <a:ln w="38100" cap="flat" cmpd="sng">
            <a:solidFill>
              <a:srgbClr val="00686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1"/>
          <p:cNvSpPr txBox="1"/>
          <p:nvPr/>
        </p:nvSpPr>
        <p:spPr>
          <a:xfrm>
            <a:off x="181576" y="4323512"/>
            <a:ext cx="46761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5€</a:t>
            </a:r>
            <a:endParaRPr dirty="0"/>
          </a:p>
        </p:txBody>
      </p:sp>
      <p:sp>
        <p:nvSpPr>
          <p:cNvPr id="65" name="Google Shape;65;p1"/>
          <p:cNvSpPr txBox="1"/>
          <p:nvPr/>
        </p:nvSpPr>
        <p:spPr>
          <a:xfrm>
            <a:off x="2034783" y="6499013"/>
            <a:ext cx="46744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>
                <a:solidFill>
                  <a:srgbClr val="006865"/>
                </a:solidFill>
                <a:latin typeface="Calibri"/>
                <a:ea typeface="Calibri"/>
                <a:cs typeface="Calibri"/>
                <a:sym typeface="Calibri"/>
              </a:rPr>
              <a:t>70€</a:t>
            </a:r>
            <a:endParaRPr dirty="0"/>
          </a:p>
        </p:txBody>
      </p:sp>
      <p:sp>
        <p:nvSpPr>
          <p:cNvPr id="66" name="Google Shape;66;p1"/>
          <p:cNvSpPr txBox="1"/>
          <p:nvPr/>
        </p:nvSpPr>
        <p:spPr>
          <a:xfrm>
            <a:off x="114557" y="8107398"/>
            <a:ext cx="412551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Weitere Energiespartipps sind hier zu finden:</a:t>
            </a:r>
            <a:endParaRPr/>
          </a:p>
        </p:txBody>
      </p:sp>
      <p:pic>
        <p:nvPicPr>
          <p:cNvPr id="67" name="Google Shape;67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3466" y="9379202"/>
            <a:ext cx="25400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07352" y="192175"/>
            <a:ext cx="1912250" cy="1291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6">
            <a:extLst>
              <a:ext uri="{FF2B5EF4-FFF2-40B4-BE49-F238E27FC236}">
                <a16:creationId xmlns:a16="http://schemas.microsoft.com/office/drawing/2014/main" id="{F9061233-7E90-C017-5BEB-A79D313ED20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731952" y="8143377"/>
            <a:ext cx="753035" cy="7530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A4 Paper (210x297 mm)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 Symbols</vt:lpstr>
      <vt:lpstr>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Swagemakers</dc:creator>
  <cp:lastModifiedBy>Dr. Sebastian Albert-Seifried</cp:lastModifiedBy>
  <cp:revision>1</cp:revision>
  <dcterms:created xsi:type="dcterms:W3CDTF">2022-11-03T10:17:45Z</dcterms:created>
  <dcterms:modified xsi:type="dcterms:W3CDTF">2023-12-04T11:08:17Z</dcterms:modified>
</cp:coreProperties>
</file>