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326" r:id="rId3"/>
    <p:sldId id="364" r:id="rId4"/>
    <p:sldId id="355" r:id="rId5"/>
    <p:sldId id="366" r:id="rId6"/>
    <p:sldId id="365" r:id="rId7"/>
    <p:sldId id="367" r:id="rId8"/>
    <p:sldId id="368" r:id="rId9"/>
    <p:sldId id="371" r:id="rId10"/>
    <p:sldId id="356" r:id="rId11"/>
    <p:sldId id="369" r:id="rId12"/>
    <p:sldId id="370" r:id="rId13"/>
    <p:sldId id="357" r:id="rId14"/>
    <p:sldId id="358" r:id="rId15"/>
    <p:sldId id="362" r:id="rId16"/>
    <p:sldId id="325" r:id="rId17"/>
  </p:sldIdLst>
  <p:sldSz cx="6858000" cy="51435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2" roundtripDataSignature="AMtx7mhGPZIX12vp8UL4qeMbbZg+oU6o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457"/>
    <a:srgbClr val="464119"/>
    <a:srgbClr val="3C475B"/>
    <a:srgbClr val="B59366"/>
    <a:srgbClr val="DCAB6C"/>
    <a:srgbClr val="734234"/>
    <a:srgbClr val="F34509"/>
    <a:srgbClr val="DCAB08"/>
    <a:srgbClr val="FB7712"/>
    <a:srgbClr val="FB8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B04059-500C-4DA5-969C-FE0C2CF316D4}">
  <a:tblStyle styleId="{BBB04059-500C-4DA5-969C-FE0C2CF316D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E7"/>
          </a:solidFill>
        </a:fill>
      </a:tcStyle>
    </a:wholeTbl>
    <a:band1H>
      <a:tcTxStyle/>
      <a:tcStyle>
        <a:tcBdr/>
        <a:fill>
          <a:solidFill>
            <a:srgbClr val="CAD2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2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80"/>
    <p:restoredTop sz="87731" autoAdjust="0"/>
  </p:normalViewPr>
  <p:slideViewPr>
    <p:cSldViewPr snapToGrid="0">
      <p:cViewPr varScale="1">
        <p:scale>
          <a:sx n="130" d="100"/>
          <a:sy n="130" d="100"/>
        </p:scale>
        <p:origin x="1736" y="184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82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439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</a:t>
            </a:r>
            <a:r>
              <a:rPr lang="de-DE" dirty="0" err="1"/>
              <a:t>ifeu</a:t>
            </a:r>
            <a:r>
              <a:rPr lang="de-DE" dirty="0"/>
              <a:t> (2006): Ökologischer Vergleich von Büropapieren in Abhängigkeit vom Faserrohstoff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411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1503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8" name="Google Shape;818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99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Bilder kostenlos und lizenzfrei von Pixabay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4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536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Bilder lizenz- und kostenfrei von </a:t>
            </a:r>
            <a:r>
              <a:rPr lang="de-DE" dirty="0" err="1"/>
              <a:t>pixabay.com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416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Bilder lizenz- und kostenfrei von </a:t>
            </a:r>
            <a:r>
              <a:rPr lang="de-DE" dirty="0" err="1"/>
              <a:t>pixabay.com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947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6511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Umweltbundesamt (2018): Analyse der Effizienz und Vorschläge zur Optimierung von Sammelsystemen der haushaltsnahen Erfassung von Leichtverpackungen und stoffgleichen Nichtverpackungen auf der Grundlage vorhandener Daten.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13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Umwelt im Unterricht. Link: https://</a:t>
            </a:r>
            <a:r>
              <a:rPr lang="de-DE" dirty="0" err="1"/>
              <a:t>www.umwelt</a:t>
            </a:r>
            <a:r>
              <a:rPr lang="de-DE" dirty="0"/>
              <a:t>-im-</a:t>
            </a:r>
            <a:r>
              <a:rPr lang="de-DE" dirty="0" err="1"/>
              <a:t>unterricht.de</a:t>
            </a:r>
            <a:r>
              <a:rPr lang="de-DE" dirty="0"/>
              <a:t>/</a:t>
            </a:r>
            <a:r>
              <a:rPr lang="de-DE" dirty="0" err="1"/>
              <a:t>hintergrund</a:t>
            </a:r>
            <a:r>
              <a:rPr lang="de-DE" dirty="0"/>
              <a:t>/</a:t>
            </a:r>
            <a:r>
              <a:rPr lang="de-DE" dirty="0" err="1"/>
              <a:t>papierherstellung</a:t>
            </a:r>
            <a:r>
              <a:rPr lang="de-DE" dirty="0"/>
              <a:t>-papierkonsum-und-die-folgen-</a:t>
            </a:r>
            <a:r>
              <a:rPr lang="de-DE" dirty="0" err="1"/>
              <a:t>fuer</a:t>
            </a:r>
            <a:r>
              <a:rPr lang="de-DE" dirty="0"/>
              <a:t>-die-umwelt/ </a:t>
            </a:r>
          </a:p>
          <a:p>
            <a:r>
              <a:rPr lang="de-DE" dirty="0"/>
              <a:t>Bilder kostenfrei und lizenzfrei von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23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Bilder</a:t>
            </a:r>
          </a:p>
          <a:p>
            <a:r>
              <a:rPr lang="de-DE" dirty="0"/>
              <a:t>Frei und </a:t>
            </a:r>
            <a:r>
              <a:rPr lang="de-DE" dirty="0" err="1"/>
              <a:t>lizenfrei</a:t>
            </a:r>
            <a:r>
              <a:rPr lang="de-DE" dirty="0"/>
              <a:t> von </a:t>
            </a:r>
            <a:r>
              <a:rPr lang="de-DE" dirty="0" err="1"/>
              <a:t>pixabay.com</a:t>
            </a:r>
            <a:r>
              <a:rPr lang="de-DE" dirty="0"/>
              <a:t> und </a:t>
            </a:r>
            <a:r>
              <a:rPr lang="de-DE" dirty="0" err="1"/>
              <a:t>commomns.wikimedia.org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0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schools4future.d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info@schools4futur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schools4future.d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 page">
  <p:cSld name="Start p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72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040" y="3358968"/>
            <a:ext cx="1258677" cy="129569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2"/>
          <p:cNvSpPr txBox="1">
            <a:spLocks noGrp="1"/>
          </p:cNvSpPr>
          <p:nvPr>
            <p:ph type="ctrTitle"/>
          </p:nvPr>
        </p:nvSpPr>
        <p:spPr>
          <a:xfrm>
            <a:off x="234510" y="558209"/>
            <a:ext cx="3675338" cy="138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6" name="Google Shape;16;p72"/>
          <p:cNvCxnSpPr/>
          <p:nvPr/>
        </p:nvCxnSpPr>
        <p:spPr>
          <a:xfrm>
            <a:off x="235247" y="4694275"/>
            <a:ext cx="6399471" cy="0"/>
          </a:xfrm>
          <a:prstGeom prst="straightConnector1">
            <a:avLst/>
          </a:prstGeom>
          <a:noFill/>
          <a:ln w="28575" cap="flat" cmpd="sng">
            <a:solidFill>
              <a:srgbClr val="00653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body" idx="1"/>
          </p:nvPr>
        </p:nvSpPr>
        <p:spPr>
          <a:xfrm>
            <a:off x="234510" y="3343223"/>
            <a:ext cx="3194489" cy="130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2"/>
          <p:cNvSpPr txBox="1">
            <a:spLocks noGrp="1"/>
          </p:cNvSpPr>
          <p:nvPr>
            <p:ph type="subTitle" idx="2"/>
          </p:nvPr>
        </p:nvSpPr>
        <p:spPr>
          <a:xfrm>
            <a:off x="234510" y="2317531"/>
            <a:ext cx="3194489" cy="91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1"/>
              <a:buNone/>
              <a:defRPr sz="1351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9" name="Google Shape;19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116" y="771471"/>
            <a:ext cx="2086303" cy="208630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72"/>
          <p:cNvSpPr/>
          <p:nvPr/>
        </p:nvSpPr>
        <p:spPr>
          <a:xfrm>
            <a:off x="3623444" y="3347538"/>
            <a:ext cx="3011274" cy="130712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72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6753" y="4128402"/>
            <a:ext cx="668935" cy="38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72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3741" y="3741393"/>
            <a:ext cx="1194959" cy="27122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72"/>
          <p:cNvSpPr/>
          <p:nvPr/>
        </p:nvSpPr>
        <p:spPr>
          <a:xfrm>
            <a:off x="3979395" y="3456363"/>
            <a:ext cx="923651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Durchgeführt durch:</a:t>
            </a:r>
            <a:endParaRPr sz="7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Google Shape;24;p72"/>
          <p:cNvSpPr/>
          <p:nvPr/>
        </p:nvSpPr>
        <p:spPr>
          <a:xfrm>
            <a:off x="3779968" y="2833562"/>
            <a:ext cx="2843522" cy="35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Projektseite: </a:t>
            </a:r>
            <a:r>
              <a:rPr lang="de-DE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www.schools4future.de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1">
  <p:cSld name="1_Layout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74"/>
          <p:cNvCxnSpPr/>
          <p:nvPr/>
        </p:nvCxnSpPr>
        <p:spPr>
          <a:xfrm>
            <a:off x="235247" y="4694275"/>
            <a:ext cx="6399471" cy="0"/>
          </a:xfrm>
          <a:prstGeom prst="straightConnector1">
            <a:avLst/>
          </a:prstGeom>
          <a:noFill/>
          <a:ln w="28575" cap="flat" cmpd="sng">
            <a:solidFill>
              <a:srgbClr val="0093C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" name="Google Shape;43;p74"/>
          <p:cNvSpPr txBox="1"/>
          <p:nvPr/>
        </p:nvSpPr>
        <p:spPr>
          <a:xfrm>
            <a:off x="223286" y="4799944"/>
            <a:ext cx="552569" cy="25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5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05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74"/>
          <p:cNvSpPr txBox="1">
            <a:spLocks noGrp="1"/>
          </p:cNvSpPr>
          <p:nvPr>
            <p:ph type="ftr" idx="11"/>
          </p:nvPr>
        </p:nvSpPr>
        <p:spPr>
          <a:xfrm>
            <a:off x="699656" y="4787193"/>
            <a:ext cx="4077296" cy="27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5" name="Google Shape;45;p74"/>
          <p:cNvCxnSpPr/>
          <p:nvPr/>
        </p:nvCxnSpPr>
        <p:spPr>
          <a:xfrm>
            <a:off x="235247" y="4694275"/>
            <a:ext cx="6399471" cy="0"/>
          </a:xfrm>
          <a:prstGeom prst="straightConnector1">
            <a:avLst/>
          </a:prstGeom>
          <a:noFill/>
          <a:ln w="28575" cap="flat" cmpd="sng">
            <a:solidFill>
              <a:srgbClr val="00653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6" name="Google Shape;46;p7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837" y="4746701"/>
            <a:ext cx="1722881" cy="31227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4"/>
          <p:cNvSpPr txBox="1">
            <a:spLocks noGrp="1"/>
          </p:cNvSpPr>
          <p:nvPr>
            <p:ph type="body" idx="1"/>
          </p:nvPr>
        </p:nvSpPr>
        <p:spPr>
          <a:xfrm>
            <a:off x="235248" y="955964"/>
            <a:ext cx="6395912" cy="363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4"/>
          <p:cNvSpPr txBox="1">
            <a:spLocks noGrp="1"/>
          </p:cNvSpPr>
          <p:nvPr>
            <p:ph type="title"/>
          </p:nvPr>
        </p:nvSpPr>
        <p:spPr>
          <a:xfrm>
            <a:off x="235248" y="279335"/>
            <a:ext cx="6395912" cy="39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 1">
  <p:cSld name="2_Layout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81"/>
          <p:cNvCxnSpPr/>
          <p:nvPr/>
        </p:nvCxnSpPr>
        <p:spPr>
          <a:xfrm>
            <a:off x="235247" y="4694275"/>
            <a:ext cx="6399471" cy="0"/>
          </a:xfrm>
          <a:prstGeom prst="straightConnector1">
            <a:avLst/>
          </a:prstGeom>
          <a:noFill/>
          <a:ln w="28575" cap="flat" cmpd="sng">
            <a:solidFill>
              <a:srgbClr val="0093C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81"/>
          <p:cNvSpPr txBox="1"/>
          <p:nvPr/>
        </p:nvSpPr>
        <p:spPr>
          <a:xfrm>
            <a:off x="223286" y="4799944"/>
            <a:ext cx="552569" cy="25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5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05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1"/>
          <p:cNvSpPr txBox="1">
            <a:spLocks noGrp="1"/>
          </p:cNvSpPr>
          <p:nvPr>
            <p:ph type="ftr" idx="11"/>
          </p:nvPr>
        </p:nvSpPr>
        <p:spPr>
          <a:xfrm>
            <a:off x="699656" y="4787193"/>
            <a:ext cx="4077296" cy="27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0" name="Google Shape;110;p81"/>
          <p:cNvCxnSpPr/>
          <p:nvPr/>
        </p:nvCxnSpPr>
        <p:spPr>
          <a:xfrm>
            <a:off x="235247" y="4694275"/>
            <a:ext cx="6399471" cy="0"/>
          </a:xfrm>
          <a:prstGeom prst="straightConnector1">
            <a:avLst/>
          </a:prstGeom>
          <a:noFill/>
          <a:ln w="28575" cap="flat" cmpd="sng">
            <a:solidFill>
              <a:srgbClr val="00653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" name="Google Shape;111;p81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837" y="4746701"/>
            <a:ext cx="1722881" cy="31227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1"/>
          <p:cNvSpPr txBox="1">
            <a:spLocks noGrp="1"/>
          </p:cNvSpPr>
          <p:nvPr>
            <p:ph type="body" idx="1"/>
          </p:nvPr>
        </p:nvSpPr>
        <p:spPr>
          <a:xfrm>
            <a:off x="235248" y="955964"/>
            <a:ext cx="3138333" cy="363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81"/>
          <p:cNvSpPr txBox="1">
            <a:spLocks noGrp="1"/>
          </p:cNvSpPr>
          <p:nvPr>
            <p:ph type="body" idx="2"/>
          </p:nvPr>
        </p:nvSpPr>
        <p:spPr>
          <a:xfrm>
            <a:off x="3484419" y="955964"/>
            <a:ext cx="3138333" cy="363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81"/>
          <p:cNvSpPr txBox="1">
            <a:spLocks noGrp="1"/>
          </p:cNvSpPr>
          <p:nvPr>
            <p:ph type="title"/>
          </p:nvPr>
        </p:nvSpPr>
        <p:spPr>
          <a:xfrm>
            <a:off x="235248" y="279335"/>
            <a:ext cx="6395912" cy="39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nzbildfolie">
  <p:cSld name="Ganzbildfoli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2"/>
          <p:cNvSpPr txBox="1">
            <a:spLocks noGrp="1"/>
          </p:cNvSpPr>
          <p:nvPr>
            <p:ph type="title"/>
          </p:nvPr>
        </p:nvSpPr>
        <p:spPr>
          <a:xfrm>
            <a:off x="235248" y="279335"/>
            <a:ext cx="6395912" cy="59239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2"/>
          <p:cNvSpPr txBox="1">
            <a:spLocks noGrp="1"/>
          </p:cNvSpPr>
          <p:nvPr>
            <p:ph type="body" idx="1"/>
          </p:nvPr>
        </p:nvSpPr>
        <p:spPr>
          <a:xfrm>
            <a:off x="4939862" y="4987158"/>
            <a:ext cx="1918138" cy="156341"/>
          </a:xfrm>
          <a:prstGeom prst="rect">
            <a:avLst/>
          </a:prstGeom>
          <a:solidFill>
            <a:srgbClr val="0000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600"/>
              <a:buNone/>
              <a:defRPr sz="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Layout 1">
  <p:cSld name="4_Layout 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oogle Shape;119;p83"/>
          <p:cNvCxnSpPr/>
          <p:nvPr/>
        </p:nvCxnSpPr>
        <p:spPr>
          <a:xfrm>
            <a:off x="235247" y="4694275"/>
            <a:ext cx="6399471" cy="0"/>
          </a:xfrm>
          <a:prstGeom prst="straightConnector1">
            <a:avLst/>
          </a:prstGeom>
          <a:noFill/>
          <a:ln w="28575" cap="flat" cmpd="sng">
            <a:solidFill>
              <a:srgbClr val="0093C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83"/>
          <p:cNvSpPr txBox="1"/>
          <p:nvPr/>
        </p:nvSpPr>
        <p:spPr>
          <a:xfrm>
            <a:off x="223286" y="4799944"/>
            <a:ext cx="552569" cy="25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5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05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3"/>
          <p:cNvSpPr txBox="1">
            <a:spLocks noGrp="1"/>
          </p:cNvSpPr>
          <p:nvPr>
            <p:ph type="ftr" idx="11"/>
          </p:nvPr>
        </p:nvSpPr>
        <p:spPr>
          <a:xfrm>
            <a:off x="699656" y="4787193"/>
            <a:ext cx="4077296" cy="27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2" name="Google Shape;122;p83"/>
          <p:cNvCxnSpPr/>
          <p:nvPr/>
        </p:nvCxnSpPr>
        <p:spPr>
          <a:xfrm>
            <a:off x="235247" y="4694275"/>
            <a:ext cx="6399471" cy="0"/>
          </a:xfrm>
          <a:prstGeom prst="straightConnector1">
            <a:avLst/>
          </a:prstGeom>
          <a:noFill/>
          <a:ln w="28575" cap="flat" cmpd="sng">
            <a:solidFill>
              <a:srgbClr val="00653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83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837" y="4746701"/>
            <a:ext cx="1722881" cy="31227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83"/>
          <p:cNvSpPr txBox="1">
            <a:spLocks noGrp="1"/>
          </p:cNvSpPr>
          <p:nvPr>
            <p:ph type="body" idx="1"/>
          </p:nvPr>
        </p:nvSpPr>
        <p:spPr>
          <a:xfrm>
            <a:off x="235248" y="955964"/>
            <a:ext cx="6395912" cy="363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83"/>
          <p:cNvSpPr txBox="1">
            <a:spLocks noGrp="1"/>
          </p:cNvSpPr>
          <p:nvPr>
            <p:ph type="title"/>
          </p:nvPr>
        </p:nvSpPr>
        <p:spPr>
          <a:xfrm>
            <a:off x="235248" y="279335"/>
            <a:ext cx="6395912" cy="39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83"/>
          <p:cNvSpPr/>
          <p:nvPr/>
        </p:nvSpPr>
        <p:spPr>
          <a:xfrm>
            <a:off x="0" y="1"/>
            <a:ext cx="5737860" cy="279334"/>
          </a:xfrm>
          <a:prstGeom prst="rect">
            <a:avLst/>
          </a:prstGeom>
          <a:solidFill>
            <a:srgbClr val="FDECD0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Ablaufplanung</a:t>
            </a:r>
            <a:endParaRPr/>
          </a:p>
        </p:txBody>
      </p:sp>
      <p:sp>
        <p:nvSpPr>
          <p:cNvPr id="127" name="Google Shape;127;p83"/>
          <p:cNvSpPr/>
          <p:nvPr/>
        </p:nvSpPr>
        <p:spPr>
          <a:xfrm>
            <a:off x="5737860" y="1"/>
            <a:ext cx="1120140" cy="279334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83"/>
          <p:cNvSpPr txBox="1">
            <a:spLocks noGrp="1"/>
          </p:cNvSpPr>
          <p:nvPr>
            <p:ph type="body" idx="2"/>
          </p:nvPr>
        </p:nvSpPr>
        <p:spPr>
          <a:xfrm>
            <a:off x="5833110" y="761"/>
            <a:ext cx="929640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600"/>
              <a:buNone/>
              <a:defRPr b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Layout 1">
  <p:cSld name="5_Layout 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84"/>
          <p:cNvCxnSpPr/>
          <p:nvPr/>
        </p:nvCxnSpPr>
        <p:spPr>
          <a:xfrm>
            <a:off x="235247" y="4694275"/>
            <a:ext cx="6399471" cy="0"/>
          </a:xfrm>
          <a:prstGeom prst="straightConnector1">
            <a:avLst/>
          </a:prstGeom>
          <a:noFill/>
          <a:ln w="28575" cap="flat" cmpd="sng">
            <a:solidFill>
              <a:srgbClr val="0093C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84"/>
          <p:cNvSpPr txBox="1"/>
          <p:nvPr/>
        </p:nvSpPr>
        <p:spPr>
          <a:xfrm>
            <a:off x="223286" y="4799944"/>
            <a:ext cx="552569" cy="25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5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05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84"/>
          <p:cNvSpPr txBox="1">
            <a:spLocks noGrp="1"/>
          </p:cNvSpPr>
          <p:nvPr>
            <p:ph type="ftr" idx="11"/>
          </p:nvPr>
        </p:nvSpPr>
        <p:spPr>
          <a:xfrm>
            <a:off x="699656" y="4787193"/>
            <a:ext cx="4077296" cy="27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3" name="Google Shape;133;p84"/>
          <p:cNvCxnSpPr/>
          <p:nvPr/>
        </p:nvCxnSpPr>
        <p:spPr>
          <a:xfrm>
            <a:off x="235247" y="4694275"/>
            <a:ext cx="6399471" cy="0"/>
          </a:xfrm>
          <a:prstGeom prst="straightConnector1">
            <a:avLst/>
          </a:prstGeom>
          <a:noFill/>
          <a:ln w="28575" cap="flat" cmpd="sng">
            <a:solidFill>
              <a:srgbClr val="00653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" name="Google Shape;134;p8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837" y="4746701"/>
            <a:ext cx="1722881" cy="31227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8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5928360" cy="663090"/>
          </a:xfrm>
          <a:prstGeom prst="rect">
            <a:avLst/>
          </a:prstGeom>
          <a:solidFill>
            <a:srgbClr val="FDECD0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84"/>
          <p:cNvSpPr txBox="1">
            <a:spLocks noGrp="1"/>
          </p:cNvSpPr>
          <p:nvPr>
            <p:ph type="body" idx="1"/>
          </p:nvPr>
        </p:nvSpPr>
        <p:spPr>
          <a:xfrm>
            <a:off x="238850" y="3136280"/>
            <a:ext cx="3138334" cy="148911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84"/>
          <p:cNvSpPr/>
          <p:nvPr/>
        </p:nvSpPr>
        <p:spPr>
          <a:xfrm>
            <a:off x="238851" y="2814051"/>
            <a:ext cx="3138332" cy="322229"/>
          </a:xfrm>
          <a:prstGeom prst="rect">
            <a:avLst/>
          </a:prstGeom>
          <a:solidFill>
            <a:srgbClr val="D0CECE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Methodik / Ablauf</a:t>
            </a:r>
            <a:endParaRPr/>
          </a:p>
        </p:txBody>
      </p:sp>
      <p:sp>
        <p:nvSpPr>
          <p:cNvPr id="138" name="Google Shape;138;p84"/>
          <p:cNvSpPr txBox="1">
            <a:spLocks noGrp="1"/>
          </p:cNvSpPr>
          <p:nvPr>
            <p:ph type="body" idx="2"/>
          </p:nvPr>
        </p:nvSpPr>
        <p:spPr>
          <a:xfrm>
            <a:off x="5927725" y="0"/>
            <a:ext cx="930275" cy="663575"/>
          </a:xfrm>
          <a:prstGeom prst="rect">
            <a:avLst/>
          </a:prstGeom>
          <a:solidFill>
            <a:srgbClr val="E1EFD8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84"/>
          <p:cNvSpPr txBox="1">
            <a:spLocks noGrp="1"/>
          </p:cNvSpPr>
          <p:nvPr>
            <p:ph type="body" idx="3"/>
          </p:nvPr>
        </p:nvSpPr>
        <p:spPr>
          <a:xfrm>
            <a:off x="235248" y="1278191"/>
            <a:ext cx="3138334" cy="144664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84"/>
          <p:cNvSpPr/>
          <p:nvPr/>
        </p:nvSpPr>
        <p:spPr>
          <a:xfrm>
            <a:off x="235249" y="955963"/>
            <a:ext cx="3138332" cy="322229"/>
          </a:xfrm>
          <a:prstGeom prst="rect">
            <a:avLst/>
          </a:prstGeom>
          <a:solidFill>
            <a:srgbClr val="D0CECE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Lernziele / Ergebnis</a:t>
            </a:r>
            <a:endParaRPr/>
          </a:p>
        </p:txBody>
      </p:sp>
      <p:sp>
        <p:nvSpPr>
          <p:cNvPr id="141" name="Google Shape;141;p84"/>
          <p:cNvSpPr txBox="1">
            <a:spLocks noGrp="1"/>
          </p:cNvSpPr>
          <p:nvPr>
            <p:ph type="body" idx="4"/>
          </p:nvPr>
        </p:nvSpPr>
        <p:spPr>
          <a:xfrm>
            <a:off x="3480816" y="1278192"/>
            <a:ext cx="3138333" cy="334719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84"/>
          <p:cNvSpPr/>
          <p:nvPr/>
        </p:nvSpPr>
        <p:spPr>
          <a:xfrm>
            <a:off x="3480815" y="955963"/>
            <a:ext cx="3138332" cy="322229"/>
          </a:xfrm>
          <a:prstGeom prst="rect">
            <a:avLst/>
          </a:prstGeom>
          <a:solidFill>
            <a:srgbClr val="D0CECE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Inhalte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Layout 1" userDrawn="1">
  <p:cSld name="6_Layout 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Google Shape;144;p85"/>
          <p:cNvCxnSpPr/>
          <p:nvPr/>
        </p:nvCxnSpPr>
        <p:spPr>
          <a:xfrm>
            <a:off x="235247" y="4694275"/>
            <a:ext cx="6399471" cy="0"/>
          </a:xfrm>
          <a:prstGeom prst="straightConnector1">
            <a:avLst/>
          </a:prstGeom>
          <a:noFill/>
          <a:ln w="28575" cap="flat" cmpd="sng">
            <a:solidFill>
              <a:srgbClr val="0093C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85"/>
          <p:cNvSpPr txBox="1"/>
          <p:nvPr/>
        </p:nvSpPr>
        <p:spPr>
          <a:xfrm>
            <a:off x="223286" y="4799944"/>
            <a:ext cx="552569" cy="25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5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05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5"/>
          <p:cNvSpPr txBox="1">
            <a:spLocks noGrp="1"/>
          </p:cNvSpPr>
          <p:nvPr>
            <p:ph type="ftr" idx="11"/>
          </p:nvPr>
        </p:nvSpPr>
        <p:spPr>
          <a:xfrm>
            <a:off x="699656" y="4787193"/>
            <a:ext cx="4077296" cy="27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7" name="Google Shape;147;p85"/>
          <p:cNvCxnSpPr/>
          <p:nvPr/>
        </p:nvCxnSpPr>
        <p:spPr>
          <a:xfrm>
            <a:off x="235247" y="4694275"/>
            <a:ext cx="6399471" cy="0"/>
          </a:xfrm>
          <a:prstGeom prst="straightConnector1">
            <a:avLst/>
          </a:prstGeom>
          <a:noFill/>
          <a:ln w="28575" cap="flat" cmpd="sng">
            <a:solidFill>
              <a:srgbClr val="00653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8" name="Google Shape;148;p85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837" y="4746701"/>
            <a:ext cx="1722881" cy="31227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5928360" cy="663090"/>
          </a:xfrm>
          <a:prstGeom prst="rect">
            <a:avLst/>
          </a:prstGeom>
          <a:solidFill>
            <a:srgbClr val="FDECD0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85"/>
          <p:cNvSpPr txBox="1">
            <a:spLocks noGrp="1"/>
          </p:cNvSpPr>
          <p:nvPr>
            <p:ph type="body" idx="1"/>
          </p:nvPr>
        </p:nvSpPr>
        <p:spPr>
          <a:xfrm>
            <a:off x="235248" y="1278192"/>
            <a:ext cx="3138333" cy="3310417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85"/>
          <p:cNvSpPr/>
          <p:nvPr/>
        </p:nvSpPr>
        <p:spPr>
          <a:xfrm>
            <a:off x="235247" y="955963"/>
            <a:ext cx="3138332" cy="322229"/>
          </a:xfrm>
          <a:prstGeom prst="rect">
            <a:avLst/>
          </a:prstGeom>
          <a:solidFill>
            <a:srgbClr val="D0CECE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Inhalte</a:t>
            </a:r>
            <a:endParaRPr/>
          </a:p>
        </p:txBody>
      </p:sp>
      <p:sp>
        <p:nvSpPr>
          <p:cNvPr id="156" name="Google Shape;156;p85"/>
          <p:cNvSpPr txBox="1">
            <a:spLocks noGrp="1"/>
          </p:cNvSpPr>
          <p:nvPr>
            <p:ph type="body" idx="4"/>
          </p:nvPr>
        </p:nvSpPr>
        <p:spPr>
          <a:xfrm>
            <a:off x="5927725" y="0"/>
            <a:ext cx="930275" cy="663575"/>
          </a:xfrm>
          <a:prstGeom prst="rect">
            <a:avLst/>
          </a:prstGeom>
          <a:solidFill>
            <a:srgbClr val="E1EFD8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-D">
  <p:cSld name="Standard-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6"/>
          <p:cNvSpPr txBox="1">
            <a:spLocks noGrp="1"/>
          </p:cNvSpPr>
          <p:nvPr>
            <p:ph type="title"/>
          </p:nvPr>
        </p:nvSpPr>
        <p:spPr>
          <a:xfrm>
            <a:off x="0" y="228436"/>
            <a:ext cx="68580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86"/>
          <p:cNvSpPr txBox="1">
            <a:spLocks noGrp="1"/>
          </p:cNvSpPr>
          <p:nvPr>
            <p:ph type="body" idx="1"/>
          </p:nvPr>
        </p:nvSpPr>
        <p:spPr>
          <a:xfrm>
            <a:off x="1349596" y="5087389"/>
            <a:ext cx="5506427" cy="4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47650" algn="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300"/>
              <a:buChar char="o"/>
              <a:defRPr sz="300">
                <a:solidFill>
                  <a:srgbClr val="BFBFB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86"/>
          <p:cNvSpPr txBox="1">
            <a:spLocks noGrp="1"/>
          </p:cNvSpPr>
          <p:nvPr>
            <p:ph type="body" idx="2"/>
          </p:nvPr>
        </p:nvSpPr>
        <p:spPr>
          <a:xfrm rot="-5400000">
            <a:off x="4409429" y="2550975"/>
            <a:ext cx="4849743" cy="4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4765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300"/>
              <a:buChar char="o"/>
              <a:defRPr sz="300">
                <a:solidFill>
                  <a:srgbClr val="BFBFB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86"/>
          <p:cNvSpPr txBox="1">
            <a:spLocks noGrp="1"/>
          </p:cNvSpPr>
          <p:nvPr>
            <p:ph type="body" idx="3"/>
          </p:nvPr>
        </p:nvSpPr>
        <p:spPr>
          <a:xfrm>
            <a:off x="278606" y="942975"/>
            <a:ext cx="6482954" cy="194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o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86"/>
          <p:cNvSpPr txBox="1">
            <a:spLocks noGrp="1"/>
          </p:cNvSpPr>
          <p:nvPr>
            <p:ph type="body" idx="4"/>
          </p:nvPr>
        </p:nvSpPr>
        <p:spPr>
          <a:xfrm>
            <a:off x="-458443" y="1"/>
            <a:ext cx="452702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500"/>
              <a:buChar char="o"/>
              <a:defRPr sz="1500" b="0">
                <a:solidFill>
                  <a:srgbClr val="FF0000"/>
                </a:solidFill>
              </a:defRPr>
            </a:lvl1pPr>
            <a:lvl2pPr marL="914400" lvl="1" indent="-3333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50"/>
              <a:buChar char="•"/>
              <a:defRPr sz="1650" b="1">
                <a:solidFill>
                  <a:srgbClr val="FF0000"/>
                </a:solidFill>
              </a:defRPr>
            </a:lvl2pPr>
            <a:lvl3pPr marL="1371600" lvl="2" indent="-3333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50"/>
              <a:buChar char="▪"/>
              <a:defRPr sz="1650" b="1">
                <a:solidFill>
                  <a:srgbClr val="FF0000"/>
                </a:solidFill>
              </a:defRPr>
            </a:lvl3pPr>
            <a:lvl4pPr marL="1828800" lvl="3" indent="-3333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0000"/>
              </a:buClr>
              <a:buSzPts val="1650"/>
              <a:buChar char="•"/>
              <a:defRPr sz="1650" b="1">
                <a:solidFill>
                  <a:srgbClr val="FF0000"/>
                </a:solidFill>
              </a:defRPr>
            </a:lvl4pPr>
            <a:lvl5pPr marL="2286000" lvl="4" indent="-3333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0000"/>
              </a:buClr>
              <a:buSzPts val="1650"/>
              <a:buChar char="•"/>
              <a:defRPr sz="1650" b="1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nksagung">
  <p:cSld name="Danksagung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8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040" y="3358968"/>
            <a:ext cx="1258677" cy="129569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80"/>
          <p:cNvSpPr txBox="1">
            <a:spLocks noGrp="1"/>
          </p:cNvSpPr>
          <p:nvPr>
            <p:ph type="ctrTitle"/>
          </p:nvPr>
        </p:nvSpPr>
        <p:spPr>
          <a:xfrm>
            <a:off x="235246" y="558209"/>
            <a:ext cx="3744149" cy="152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80"/>
          <p:cNvCxnSpPr/>
          <p:nvPr/>
        </p:nvCxnSpPr>
        <p:spPr>
          <a:xfrm>
            <a:off x="235247" y="4694275"/>
            <a:ext cx="6399471" cy="0"/>
          </a:xfrm>
          <a:prstGeom prst="straightConnector1">
            <a:avLst/>
          </a:prstGeom>
          <a:noFill/>
          <a:ln w="28575" cap="flat" cmpd="sng">
            <a:solidFill>
              <a:srgbClr val="00653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80"/>
          <p:cNvSpPr txBox="1">
            <a:spLocks noGrp="1"/>
          </p:cNvSpPr>
          <p:nvPr>
            <p:ph type="subTitle" idx="1"/>
          </p:nvPr>
        </p:nvSpPr>
        <p:spPr>
          <a:xfrm>
            <a:off x="235246" y="2409903"/>
            <a:ext cx="3193753" cy="113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1"/>
              <a:buNone/>
              <a:defRPr sz="1351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99" name="Google Shape;9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8883" y="444081"/>
            <a:ext cx="1765738" cy="176573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80"/>
          <p:cNvSpPr/>
          <p:nvPr/>
        </p:nvSpPr>
        <p:spPr>
          <a:xfrm>
            <a:off x="3623444" y="3347538"/>
            <a:ext cx="3011274" cy="130712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80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6753" y="4128402"/>
            <a:ext cx="668935" cy="38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80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3741" y="3741393"/>
            <a:ext cx="1194959" cy="27122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0"/>
          <p:cNvSpPr/>
          <p:nvPr/>
        </p:nvSpPr>
        <p:spPr>
          <a:xfrm>
            <a:off x="3979395" y="3456363"/>
            <a:ext cx="923651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Durchgeführt durch:</a:t>
            </a:r>
            <a:endParaRPr sz="7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80"/>
          <p:cNvSpPr/>
          <p:nvPr/>
        </p:nvSpPr>
        <p:spPr>
          <a:xfrm>
            <a:off x="3654103" y="2281582"/>
            <a:ext cx="2843522" cy="35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Projektseite: </a:t>
            </a:r>
            <a:r>
              <a:rPr lang="de-DE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www.schools4future.de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80"/>
          <p:cNvSpPr txBox="1"/>
          <p:nvPr/>
        </p:nvSpPr>
        <p:spPr>
          <a:xfrm>
            <a:off x="235246" y="3522544"/>
            <a:ext cx="3193754" cy="117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Ansprechpartner: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Oliver Wagner </a:t>
            </a: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(Wuppertal Institut)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Sebastian Albert-Seifried </a:t>
            </a: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(Ö-quadrat)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E-Mail: </a:t>
            </a:r>
            <a:r>
              <a:rPr lang="de-DE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info@schools4future.de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934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>
            <a:spLocks noGrp="1"/>
          </p:cNvSpPr>
          <p:nvPr>
            <p:ph type="title"/>
          </p:nvPr>
        </p:nvSpPr>
        <p:spPr>
          <a:xfrm>
            <a:off x="235248" y="279335"/>
            <a:ext cx="6395912" cy="39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1"/>
          <p:cNvSpPr txBox="1">
            <a:spLocks noGrp="1"/>
          </p:cNvSpPr>
          <p:nvPr>
            <p:ph type="body" idx="1"/>
          </p:nvPr>
        </p:nvSpPr>
        <p:spPr>
          <a:xfrm>
            <a:off x="235248" y="794176"/>
            <a:ext cx="6395912" cy="3794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93CB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93C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93CB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1"/>
          <p:cNvSpPr txBox="1">
            <a:spLocks noGrp="1"/>
          </p:cNvSpPr>
          <p:nvPr>
            <p:ph type="ftr" idx="11"/>
          </p:nvPr>
        </p:nvSpPr>
        <p:spPr>
          <a:xfrm>
            <a:off x="581890" y="4767263"/>
            <a:ext cx="547947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hyperlink" Target="https://www.resorti.de/blog/umweltsiege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 txBox="1">
            <a:spLocks noGrp="1"/>
          </p:cNvSpPr>
          <p:nvPr>
            <p:ph type="ctrTitle"/>
          </p:nvPr>
        </p:nvSpPr>
        <p:spPr>
          <a:xfrm>
            <a:off x="234509" y="558209"/>
            <a:ext cx="4287387" cy="138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de-DE" dirty="0"/>
              <a:t>Wir kaufen klimafreundlich ein! Beschaffung an Schulen</a:t>
            </a:r>
            <a:endParaRPr dirty="0"/>
          </a:p>
        </p:txBody>
      </p:sp>
      <p:sp>
        <p:nvSpPr>
          <p:cNvPr id="168" name="Google Shape;168;p1"/>
          <p:cNvSpPr txBox="1">
            <a:spLocks noGrp="1"/>
          </p:cNvSpPr>
          <p:nvPr>
            <p:ph type="body" idx="1"/>
          </p:nvPr>
        </p:nvSpPr>
        <p:spPr>
          <a:xfrm>
            <a:off x="234510" y="3343223"/>
            <a:ext cx="3194489" cy="130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indent="0"/>
            <a:r>
              <a:rPr lang="de-DE" dirty="0">
                <a:solidFill>
                  <a:srgbClr val="FF0000"/>
                </a:solidFill>
              </a:rPr>
              <a:t>Datum und Anlass einfügen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C1F74F3-4E99-440C-A212-32114781DFFD}"/>
              </a:ext>
            </a:extLst>
          </p:cNvPr>
          <p:cNvSpPr txBox="1"/>
          <p:nvPr/>
        </p:nvSpPr>
        <p:spPr>
          <a:xfrm>
            <a:off x="236408" y="2534832"/>
            <a:ext cx="274319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  <a:latin typeface="Calibri"/>
              </a:rPr>
              <a:t>Namen der Referent*innen einfügen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A4E9200-3DAE-4F4A-A4B8-52F270790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de-DE" b="1" dirty="0"/>
              <a:t>Die Klimabilanz spricht für Recyclingpapier!</a:t>
            </a:r>
          </a:p>
          <a:p>
            <a:pPr marL="127000" indent="0">
              <a:buNone/>
            </a:pPr>
            <a:endParaRPr lang="de-DE" dirty="0"/>
          </a:p>
          <a:p>
            <a:r>
              <a:rPr lang="de-DE" dirty="0"/>
              <a:t>100 Blatt DIN A4 Papier verbrauchen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DCECDF-7B21-D14D-AE13-E8BE60FA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 Papier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46F4E6A-E457-694A-8EA9-A533DDC87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048376"/>
              </p:ext>
            </p:extLst>
          </p:nvPr>
        </p:nvGraphicFramePr>
        <p:xfrm>
          <a:off x="817323" y="2200145"/>
          <a:ext cx="4572000" cy="2148840"/>
        </p:xfrm>
        <a:graphic>
          <a:graphicData uri="http://schemas.openxmlformats.org/drawingml/2006/table">
            <a:tbl>
              <a:tblPr firstRow="1" bandRow="1">
                <a:tableStyleId>{BBB04059-500C-4DA5-969C-FE0C2CF316D4}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25986263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4805928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09388409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46377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Recycling-papier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Frischfaser-paper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09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Altpapier/ Holz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1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26,0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068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649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CO</a:t>
                      </a:r>
                      <a:r>
                        <a:rPr lang="de-DE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940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35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6E4ADD9-524A-B149-A59C-ADA832FAB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248" y="955964"/>
            <a:ext cx="3309618" cy="3632645"/>
          </a:xfrm>
        </p:spPr>
        <p:txBody>
          <a:bodyPr/>
          <a:lstStyle/>
          <a:p>
            <a:r>
              <a:rPr lang="de-DE" dirty="0"/>
              <a:t>Im CO</a:t>
            </a:r>
            <a:r>
              <a:rPr lang="de-DE" baseline="-25000" dirty="0"/>
              <a:t>2</a:t>
            </a:r>
            <a:r>
              <a:rPr lang="de-DE" dirty="0"/>
              <a:t>-Rechner von Schools4Future schauen wir uns den Papierverbrauch genauer an und berechnen, wie hoch die Treibhausgasemissionen von Kopierpapier, Papierhandtüchern und Toilettenpapier sind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2EB8C8-5720-554C-B2C0-2E2DCD91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 Papier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37B4B4-867B-0B45-BCF1-7512BF4A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381" y="1046043"/>
            <a:ext cx="2527496" cy="34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4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>
            <a:spLocks noGrp="1"/>
          </p:cNvSpPr>
          <p:nvPr>
            <p:ph type="body" idx="1"/>
          </p:nvPr>
        </p:nvSpPr>
        <p:spPr>
          <a:xfrm>
            <a:off x="235248" y="955964"/>
            <a:ext cx="6395912" cy="363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de-DE" dirty="0">
                <a:solidFill>
                  <a:srgbClr val="7F7F7F"/>
                </a:solidFill>
              </a:rPr>
              <a:t>Was gehört zur Schulbeschaffung?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de-DE" dirty="0">
                <a:solidFill>
                  <a:srgbClr val="7F7F7F"/>
                </a:solidFill>
              </a:rPr>
              <a:t>Fokus Papier</a:t>
            </a:r>
            <a:endParaRPr lang="de-DE" dirty="0"/>
          </a:p>
          <a:p>
            <a:pPr marL="342900" lvl="0" indent="-34290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de-DE" b="1" dirty="0">
                <a:solidFill>
                  <a:srgbClr val="7F7F7F"/>
                </a:solidFill>
              </a:rPr>
              <a:t>Unsere Schule kauft klimafreundlich ein!		</a:t>
            </a:r>
            <a:endParaRPr b="1" dirty="0"/>
          </a:p>
        </p:txBody>
      </p:sp>
      <p:sp>
        <p:nvSpPr>
          <p:cNvPr id="199" name="Google Shape;199;p5"/>
          <p:cNvSpPr txBox="1">
            <a:spLocks noGrp="1"/>
          </p:cNvSpPr>
          <p:nvPr>
            <p:ph type="title"/>
          </p:nvPr>
        </p:nvSpPr>
        <p:spPr>
          <a:xfrm>
            <a:off x="235248" y="279335"/>
            <a:ext cx="6395912" cy="39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Wir kaufen klimafreundlich. Beschaffung an Schulen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1155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4FBD29D-57BC-584E-A106-4A0BA0A89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248" y="955964"/>
            <a:ext cx="6517890" cy="3632645"/>
          </a:xfrm>
        </p:spPr>
        <p:txBody>
          <a:bodyPr/>
          <a:lstStyle/>
          <a:p>
            <a:r>
              <a:rPr lang="de-DE" dirty="0"/>
              <a:t>Wenn eine Schule auf eine ökologische Beschaffung setzt, übernimmt sie Verantwortung! Viele Schulen haben bereits entschieden, (teilweise) die Beschaffung auf klimafreundliche Produkte umzustellen.</a:t>
            </a:r>
          </a:p>
          <a:p>
            <a:r>
              <a:rPr lang="de-DE" dirty="0"/>
              <a:t>Jede Schule kann so einen Beitrag leisten, um Klimaschutz aktiv umzusetzen. </a:t>
            </a:r>
          </a:p>
          <a:p>
            <a:endParaRPr lang="de-DE" dirty="0"/>
          </a:p>
          <a:p>
            <a:r>
              <a:rPr lang="de-DE" b="1" dirty="0"/>
              <a:t>TIPP: Produkte sollten die folgenden Eigenschaften mitbringen</a:t>
            </a:r>
          </a:p>
          <a:p>
            <a:pPr lvl="1"/>
            <a:r>
              <a:rPr lang="de-DE" dirty="0"/>
              <a:t>reparaturfreundlich sein</a:t>
            </a:r>
          </a:p>
          <a:p>
            <a:pPr lvl="1"/>
            <a:r>
              <a:rPr lang="de-DE" dirty="0"/>
              <a:t>langlebig sein</a:t>
            </a:r>
          </a:p>
          <a:p>
            <a:pPr lvl="1"/>
            <a:r>
              <a:rPr lang="de-DE" dirty="0"/>
              <a:t>aus Recycling-Materialien bestehen</a:t>
            </a:r>
          </a:p>
          <a:p>
            <a:pPr lvl="1"/>
            <a:r>
              <a:rPr lang="de-DE" dirty="0"/>
              <a:t>wenig Energie in der Nutzung verbrauchen</a:t>
            </a:r>
          </a:p>
          <a:p>
            <a:pPr lvl="1"/>
            <a:r>
              <a:rPr lang="de-DE" dirty="0"/>
              <a:t>recyclingfähig sein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ACCB99E-E7E8-3A42-A2A1-80FE931B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Schule kauft nachhaltig ein!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516D8C-1D1B-FB43-967B-7E4ACD9E93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977" y="2792211"/>
            <a:ext cx="1734023" cy="179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13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9829CDE-4A1E-9249-B17B-68FD87A63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557" y="755427"/>
            <a:ext cx="6395912" cy="3632645"/>
          </a:xfrm>
        </p:spPr>
        <p:txBody>
          <a:bodyPr/>
          <a:lstStyle/>
          <a:p>
            <a:r>
              <a:rPr lang="de-DE" dirty="0"/>
              <a:t>Label können bei der Entscheidungsfindung unterstützen! Sie zeigen umweltfreundliche Produkte an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0F7035-14CC-914E-9DDA-3ED3896D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Schule kauft nachhaltig ein!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B05B5F-872C-3D45-A0C1-FD1D211E4D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20926">
            <a:off x="981150" y="1497899"/>
            <a:ext cx="1479557" cy="135516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B931A68-A8C7-5B49-AC30-3C0BC78CA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2410">
            <a:off x="4615876" y="1490063"/>
            <a:ext cx="974995" cy="189417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9599EAA-1CF1-3C4A-9BB8-6E742FF601E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084">
            <a:off x="2658285" y="2279059"/>
            <a:ext cx="1352757" cy="15861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3BD7882-1F74-A54A-91AC-0E5B13CC5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5603">
            <a:off x="710063" y="3077830"/>
            <a:ext cx="1460500" cy="1460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0F7089A-BF17-4043-9BA4-A77F76A444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1283">
            <a:off x="5290793" y="3060473"/>
            <a:ext cx="1114199" cy="13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25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5BA441F-E5BF-0142-A0CB-4CB8B1E93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248" y="771046"/>
            <a:ext cx="4430697" cy="3632645"/>
          </a:xfrm>
        </p:spPr>
        <p:txBody>
          <a:bodyPr>
            <a:normAutofit lnSpcReduction="10000"/>
          </a:bodyPr>
          <a:lstStyle/>
          <a:p>
            <a:r>
              <a:rPr lang="de-DE" dirty="0"/>
              <a:t>Jedes Label hat andere Kriterien, daher muss genau geprüft werden,  welches Label welche Produkteigenschaften garantiert</a:t>
            </a:r>
          </a:p>
          <a:p>
            <a:r>
              <a:rPr lang="de-DE" dirty="0"/>
              <a:t>Einen guten Überblick gibt es hier: </a:t>
            </a:r>
            <a:r>
              <a:rPr lang="de-DE" dirty="0">
                <a:hlinkClick r:id="rId2"/>
              </a:rPr>
              <a:t>https://www.resorti.de/blog/umweltsiegel/</a:t>
            </a:r>
            <a:endParaRPr lang="de-DE" dirty="0"/>
          </a:p>
          <a:p>
            <a:pPr marL="127000" indent="0">
              <a:buNone/>
            </a:pPr>
            <a:endParaRPr lang="de-DE" dirty="0"/>
          </a:p>
          <a:p>
            <a:pPr marL="127000" indent="0">
              <a:buNone/>
            </a:pPr>
            <a:r>
              <a:rPr lang="de-DE" b="1" dirty="0"/>
              <a:t>Beispiel Blauer Engel (Kopierpapier)</a:t>
            </a:r>
          </a:p>
          <a:p>
            <a:r>
              <a:rPr lang="de-DE" dirty="0"/>
              <a:t>das älteste Gütesiegel Deutschlands</a:t>
            </a:r>
          </a:p>
          <a:p>
            <a:r>
              <a:rPr lang="de-DE" dirty="0"/>
              <a:t>seit 40 Jahren garantiert das Label, dass</a:t>
            </a:r>
          </a:p>
          <a:p>
            <a:pPr lvl="1"/>
            <a:r>
              <a:rPr lang="de-DE" dirty="0"/>
              <a:t>das Papier aus 100% Altpapier besteht</a:t>
            </a:r>
          </a:p>
          <a:p>
            <a:pPr lvl="1"/>
            <a:r>
              <a:rPr lang="de-DE" dirty="0"/>
              <a:t>das Papier schadstoffarm herstellt wurde</a:t>
            </a:r>
          </a:p>
          <a:p>
            <a:pPr lvl="1"/>
            <a:r>
              <a:rPr lang="de-DE" dirty="0"/>
              <a:t>das Papier energie- und wassersparend hergestellt wurde</a:t>
            </a:r>
          </a:p>
          <a:p>
            <a:pPr marL="584200" lvl="1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B23805D-3884-0447-8B49-CC1C19D0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48" y="291861"/>
            <a:ext cx="6395912" cy="399540"/>
          </a:xfrm>
        </p:spPr>
        <p:txBody>
          <a:bodyPr/>
          <a:lstStyle/>
          <a:p>
            <a:r>
              <a:rPr lang="de-DE" dirty="0"/>
              <a:t>Unsere Schule kauft nachhaltig ein!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E60D235-CD08-3245-9E94-5CE4B10983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5945" y="2396233"/>
            <a:ext cx="2192055" cy="20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6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70"/>
          <p:cNvSpPr txBox="1">
            <a:spLocks noGrp="1"/>
          </p:cNvSpPr>
          <p:nvPr>
            <p:ph type="ctrTitle"/>
          </p:nvPr>
        </p:nvSpPr>
        <p:spPr>
          <a:xfrm>
            <a:off x="235246" y="558209"/>
            <a:ext cx="3744149" cy="152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de-DE"/>
              <a:t>Fragen?</a:t>
            </a:r>
            <a:endParaRPr/>
          </a:p>
        </p:txBody>
      </p:sp>
      <p:sp>
        <p:nvSpPr>
          <p:cNvPr id="822" name="Google Shape;822;p70"/>
          <p:cNvSpPr txBox="1">
            <a:spLocks noGrp="1"/>
          </p:cNvSpPr>
          <p:nvPr>
            <p:ph type="subTitle" idx="1"/>
          </p:nvPr>
        </p:nvSpPr>
        <p:spPr>
          <a:xfrm>
            <a:off x="235246" y="2409903"/>
            <a:ext cx="3193753" cy="113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45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BD57C74-3100-4575-8B12-E0512702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48" y="332580"/>
            <a:ext cx="6395912" cy="399540"/>
          </a:xfrm>
        </p:spPr>
        <p:txBody>
          <a:bodyPr/>
          <a:lstStyle/>
          <a:p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-Bilanz nach Bereichen an der Schule</a:t>
            </a:r>
            <a:endParaRPr lang="de-DE" b="0" dirty="0"/>
          </a:p>
          <a:p>
            <a:endParaRPr lang="de-DE" dirty="0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852F7D29-3771-4324-B058-6E3C03ADE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92" y="1033369"/>
            <a:ext cx="5969867" cy="3364287"/>
          </a:xfrm>
          <a:prstGeom prst="rect">
            <a:avLst/>
          </a:prstGeom>
        </p:spPr>
      </p:pic>
      <p:sp>
        <p:nvSpPr>
          <p:cNvPr id="6" name="Google Shape;224;p6">
            <a:extLst>
              <a:ext uri="{FF2B5EF4-FFF2-40B4-BE49-F238E27FC236}">
                <a16:creationId xmlns:a16="http://schemas.microsoft.com/office/drawing/2014/main" id="{2FAF5576-5D1A-4BD4-BAC2-4545D10E9BDF}"/>
              </a:ext>
            </a:extLst>
          </p:cNvPr>
          <p:cNvSpPr/>
          <p:nvPr/>
        </p:nvSpPr>
        <p:spPr>
          <a:xfrm>
            <a:off x="4235515" y="806521"/>
            <a:ext cx="2356259" cy="3805397"/>
          </a:xfrm>
          <a:prstGeom prst="donut">
            <a:avLst>
              <a:gd name="adj" fmla="val 4289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0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>
            <a:spLocks noGrp="1"/>
          </p:cNvSpPr>
          <p:nvPr>
            <p:ph type="body" idx="1"/>
          </p:nvPr>
        </p:nvSpPr>
        <p:spPr>
          <a:xfrm>
            <a:off x="235248" y="955964"/>
            <a:ext cx="6395912" cy="363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de-DE" b="1" dirty="0">
                <a:solidFill>
                  <a:srgbClr val="7F7F7F"/>
                </a:solidFill>
              </a:rPr>
              <a:t>Was gehört zur Schulbeschaffung?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de-DE" dirty="0">
                <a:solidFill>
                  <a:srgbClr val="7F7F7F"/>
                </a:solidFill>
              </a:rPr>
              <a:t>Fokus Papier</a:t>
            </a:r>
            <a:endParaRPr lang="de-DE" dirty="0"/>
          </a:p>
          <a:p>
            <a:pPr marL="342900" lvl="0" indent="-34290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de-DE" dirty="0">
                <a:solidFill>
                  <a:srgbClr val="7F7F7F"/>
                </a:solidFill>
              </a:rPr>
              <a:t>Unsere Schule kauft klimafreundlich ein			</a:t>
            </a:r>
            <a:endParaRPr dirty="0"/>
          </a:p>
        </p:txBody>
      </p:sp>
      <p:sp>
        <p:nvSpPr>
          <p:cNvPr id="199" name="Google Shape;199;p5"/>
          <p:cNvSpPr txBox="1">
            <a:spLocks noGrp="1"/>
          </p:cNvSpPr>
          <p:nvPr>
            <p:ph type="title"/>
          </p:nvPr>
        </p:nvSpPr>
        <p:spPr>
          <a:xfrm>
            <a:off x="235248" y="279335"/>
            <a:ext cx="6395912" cy="39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Wir kaufen klimafreundlich. Beschaffung an Schulen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163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5C27ECA-6C79-8845-B5B9-2F9874A0FE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860" y="2107979"/>
            <a:ext cx="1328614" cy="1328614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43906B-A287-014F-B011-5DE42A006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Produkte, die für die Schule gekauft werden, sind vielseitig und reichen von Reinigungsprodukten über Drucker bis zu Bodenbelägen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0A8BDDC-72F6-804E-9E6B-7C2678AE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gehört zur Schulbeschaffung?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CB6DCB-9F4E-B94C-A050-5AA58646DE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732" y="1684800"/>
            <a:ext cx="1966586" cy="14749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8734EA8-7CF8-4F43-9C18-756B22EA29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649" y="1728641"/>
            <a:ext cx="1631124" cy="108741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88B7BC4-EFBA-9542-B124-54F078DF02E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754730"/>
            <a:ext cx="1509386" cy="10062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F7374BA-FDF2-1B4E-9039-39EE7E0C229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82" y="3055496"/>
            <a:ext cx="1631124" cy="10874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2A179E5-83D8-664A-BD62-EE58A6BE3BD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98" y="2005730"/>
            <a:ext cx="1509386" cy="113204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0EEF411-E7EB-E04D-A69D-B01F074B470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940" y="2922415"/>
            <a:ext cx="1817146" cy="11906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5A59422-3185-D449-87B4-B65B8CD3818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094" y="3367964"/>
            <a:ext cx="1563120" cy="11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6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43906B-A287-014F-B011-5DE42A006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 nachdem, wie ein Produkt hergestellt und genutzt wird und wie es entsorgt und wiederverwertet wird, kann es eine gute oder schlechte Ökobilanz aufweisen</a:t>
            </a:r>
          </a:p>
          <a:p>
            <a:r>
              <a:rPr lang="de-DE" dirty="0"/>
              <a:t>Für eine Schule ist es daher entscheidend, Produkte zu kaufen, die einen geringen ökologischen Fußabdruck haben. </a:t>
            </a:r>
          </a:p>
          <a:p>
            <a:r>
              <a:rPr lang="de-DE" dirty="0"/>
              <a:t>Aber auch in der Nutzung und Entsorgung lassen sich Treibhausgasemissionen einsparen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0A8BDDC-72F6-804E-9E6B-7C2678AE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gehört zur Schulbeschaffung?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928F04-82BF-FB42-8F74-6F9CFE9D0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99" y="2994867"/>
            <a:ext cx="1781892" cy="15937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827C5CE-741E-2D41-845D-8ED319181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89" y="2994867"/>
            <a:ext cx="1143000" cy="10668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7BE80FE-637C-7946-A313-36AFB9B6A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78" y="2994867"/>
            <a:ext cx="1255491" cy="134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5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>
            <a:spLocks noGrp="1"/>
          </p:cNvSpPr>
          <p:nvPr>
            <p:ph type="body" idx="1"/>
          </p:nvPr>
        </p:nvSpPr>
        <p:spPr>
          <a:xfrm>
            <a:off x="235248" y="955964"/>
            <a:ext cx="6395912" cy="363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de-DE" dirty="0">
                <a:solidFill>
                  <a:srgbClr val="7F7F7F"/>
                </a:solidFill>
              </a:rPr>
              <a:t>Was gehört zur Schulbeschaffung?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de-DE" b="1" dirty="0">
                <a:solidFill>
                  <a:srgbClr val="7F7F7F"/>
                </a:solidFill>
              </a:rPr>
              <a:t>Fokus Papier</a:t>
            </a:r>
            <a:endParaRPr lang="de-DE" dirty="0"/>
          </a:p>
          <a:p>
            <a:pPr marL="342900" lvl="0" indent="-34290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de-DE" dirty="0">
                <a:solidFill>
                  <a:srgbClr val="7F7F7F"/>
                </a:solidFill>
              </a:rPr>
              <a:t>Unsere Schule kauft klimafreundlich ein			</a:t>
            </a:r>
            <a:endParaRPr dirty="0"/>
          </a:p>
        </p:txBody>
      </p:sp>
      <p:sp>
        <p:nvSpPr>
          <p:cNvPr id="199" name="Google Shape;199;p5"/>
          <p:cNvSpPr txBox="1">
            <a:spLocks noGrp="1"/>
          </p:cNvSpPr>
          <p:nvPr>
            <p:ph type="title"/>
          </p:nvPr>
        </p:nvSpPr>
        <p:spPr>
          <a:xfrm>
            <a:off x="235248" y="279335"/>
            <a:ext cx="6395912" cy="39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Wir kaufen klimafreundlich. Beschaffung an Schulen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986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2FC787C-C8D8-B749-846A-61BCD1880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Deutschland wurden von privaten Haushalten im Jahr 2019 pro Kopf 105 Kilogramm Papier verbraucht</a:t>
            </a:r>
          </a:p>
          <a:p>
            <a:endParaRPr lang="de-DE" dirty="0"/>
          </a:p>
          <a:p>
            <a:r>
              <a:rPr lang="de-DE" dirty="0"/>
              <a:t>Auch an Schulen ist der Papierverbrauch in der Regel sehr hoch: Papier wird z.B. verwendet für </a:t>
            </a:r>
          </a:p>
          <a:p>
            <a:pPr lvl="1"/>
            <a:r>
              <a:rPr lang="de-DE" dirty="0"/>
              <a:t>Bücher, Arbeitspapiere, Zeugnisse, Toilettenpapier, Schreibpapier, Papierhandtücher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ACA5FBC-A7BC-164B-9646-11637A6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 Papier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281E75-5323-7F43-B3DA-025567C0A9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423" y="3183995"/>
            <a:ext cx="1315232" cy="9852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9E77E63-7770-8647-923E-582134E916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973" y="3169445"/>
            <a:ext cx="1315233" cy="9864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761546A-A5D0-C64D-B24A-A58214D38A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7957" y="3169175"/>
            <a:ext cx="1315233" cy="9852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8512C9E-CA16-FF4B-967A-BA7959CC64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105" y="3168905"/>
            <a:ext cx="1315232" cy="9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0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80D7B65-35DC-604E-A2FC-5DB12933A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840" y="955964"/>
            <a:ext cx="4871253" cy="3632645"/>
          </a:xfrm>
        </p:spPr>
        <p:txBody>
          <a:bodyPr>
            <a:normAutofit/>
          </a:bodyPr>
          <a:lstStyle/>
          <a:p>
            <a:r>
              <a:rPr lang="de-DE" dirty="0"/>
              <a:t>Die Papierherstellung belastet die Umwelt besonders stark. </a:t>
            </a:r>
          </a:p>
          <a:p>
            <a:pPr lvl="1"/>
            <a:r>
              <a:rPr lang="de-DE" b="1" dirty="0"/>
              <a:t>Wasser</a:t>
            </a:r>
            <a:r>
              <a:rPr lang="de-DE" dirty="0"/>
              <a:t> wird zum Herauslösen der Fasern und für die Reinigung verwendet</a:t>
            </a:r>
          </a:p>
          <a:p>
            <a:pPr lvl="1"/>
            <a:r>
              <a:rPr lang="de-DE" dirty="0"/>
              <a:t>Es muss sehr viel </a:t>
            </a:r>
            <a:r>
              <a:rPr lang="de-DE" b="1" dirty="0"/>
              <a:t>Energie</a:t>
            </a:r>
            <a:r>
              <a:rPr lang="de-DE" dirty="0"/>
              <a:t> eingesetzt werden, um Papier herzustellen. Die Papierindustrie gehört zu den so genannten „energieintensiven“ Industrien </a:t>
            </a:r>
          </a:p>
          <a:p>
            <a:pPr lvl="1"/>
            <a:r>
              <a:rPr lang="de-DE" dirty="0"/>
              <a:t>Auch wenn in Deutschland bereits viel Altpapier eingesetzt wird, so wird weiterhin viel </a:t>
            </a:r>
            <a:r>
              <a:rPr lang="de-DE" b="1" dirty="0"/>
              <a:t>Holz</a:t>
            </a:r>
            <a:r>
              <a:rPr lang="de-DE" dirty="0"/>
              <a:t> benötigt. Weltweit landet jeder fünfte Baum, der gefällt wird, in der Papierherstellung</a:t>
            </a:r>
          </a:p>
          <a:p>
            <a:r>
              <a:rPr lang="de-DE" u="sng" dirty="0"/>
              <a:t>Dabei wird Papier nicht sehr lange genutzt!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31613A9-A2E3-3046-813F-FF054CA6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 Papier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99D6D4-1868-DC43-B538-93E63FF2E6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093" y="1306486"/>
            <a:ext cx="1614098" cy="10609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E8E5B8B-4B10-8849-9EF8-304834A7F7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946" y="2772286"/>
            <a:ext cx="890392" cy="13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4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54FA6B8-9FEF-9640-A697-35CAA660D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wird Papier hergestellt?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1482BD-24F0-9646-B766-4F4EE58C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 Papier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4DC6B6-878D-1B4B-AACF-132CA2B2C2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34" y="1394423"/>
            <a:ext cx="1765991" cy="117732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C672888-A7A7-8449-9965-17C15F4526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2262" y="1394423"/>
            <a:ext cx="1860934" cy="117732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538E48F-9018-3249-8FAB-F6632DE16C7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488" y="1394423"/>
            <a:ext cx="1594214" cy="11956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0E2B2A3-39DC-4F42-BED6-F9B7E394A34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29" y="2848838"/>
            <a:ext cx="1569768" cy="11773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CC1E77B-BEAD-4546-A8E7-2221D46172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720" y="2867173"/>
            <a:ext cx="1569768" cy="117732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65176D7-A9D8-6F4E-81F5-04EB325BF57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711" y="2867173"/>
            <a:ext cx="1569768" cy="1177326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7C4C10E-BF92-6140-A1DF-FFB31EF5BD93}"/>
              </a:ext>
            </a:extLst>
          </p:cNvPr>
          <p:cNvCxnSpPr/>
          <p:nvPr/>
        </p:nvCxnSpPr>
        <p:spPr>
          <a:xfrm>
            <a:off x="1691011" y="1895192"/>
            <a:ext cx="75156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55297F3F-84B8-804E-84FD-FA8370F0B8C0}"/>
              </a:ext>
            </a:extLst>
          </p:cNvPr>
          <p:cNvCxnSpPr/>
          <p:nvPr/>
        </p:nvCxnSpPr>
        <p:spPr>
          <a:xfrm>
            <a:off x="3981954" y="1895192"/>
            <a:ext cx="75156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0FA43CAB-7B15-3046-A503-8995AACAF5CB}"/>
              </a:ext>
            </a:extLst>
          </p:cNvPr>
          <p:cNvCxnSpPr/>
          <p:nvPr/>
        </p:nvCxnSpPr>
        <p:spPr>
          <a:xfrm>
            <a:off x="5879598" y="1895192"/>
            <a:ext cx="75156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F3B4B2C-9419-DC49-8FF5-7A2761C79B73}"/>
              </a:ext>
            </a:extLst>
          </p:cNvPr>
          <p:cNvCxnSpPr/>
          <p:nvPr/>
        </p:nvCxnSpPr>
        <p:spPr>
          <a:xfrm>
            <a:off x="2442573" y="3387876"/>
            <a:ext cx="75156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510B5D2F-41C3-DF41-B7FE-6891879FFBB4}"/>
              </a:ext>
            </a:extLst>
          </p:cNvPr>
          <p:cNvCxnSpPr/>
          <p:nvPr/>
        </p:nvCxnSpPr>
        <p:spPr>
          <a:xfrm>
            <a:off x="4309716" y="3387876"/>
            <a:ext cx="75156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96292"/>
      </p:ext>
    </p:extLst>
  </p:cSld>
  <p:clrMapOvr>
    <a:masterClrMapping/>
  </p:clrMapOvr>
</p:sld>
</file>

<file path=ppt/theme/theme1.xml><?xml version="1.0" encoding="utf-8"?>
<a:theme xmlns:a="http://schemas.openxmlformats.org/drawingml/2006/main" name="Ö2-Theme">
  <a:themeElements>
    <a:clrScheme name="S4F Color Sche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533"/>
      </a:accent1>
      <a:accent2>
        <a:srgbClr val="B32354"/>
      </a:accent2>
      <a:accent3>
        <a:srgbClr val="A5A5A5"/>
      </a:accent3>
      <a:accent4>
        <a:srgbClr val="F5A41B"/>
      </a:accent4>
      <a:accent5>
        <a:srgbClr val="00AACF"/>
      </a:accent5>
      <a:accent6>
        <a:srgbClr val="70AD47"/>
      </a:accent6>
      <a:hlink>
        <a:srgbClr val="0093CB"/>
      </a:hlink>
      <a:folHlink>
        <a:srgbClr val="0093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Macintosh PowerPoint</Application>
  <PresentationFormat>Benutzerdefiniert</PresentationFormat>
  <Paragraphs>99</Paragraphs>
  <Slides>16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Courier New</vt:lpstr>
      <vt:lpstr>Noto Sans Symbols</vt:lpstr>
      <vt:lpstr>Times New Roman</vt:lpstr>
      <vt:lpstr>Calibri</vt:lpstr>
      <vt:lpstr>Arial</vt:lpstr>
      <vt:lpstr>Ö2-Theme</vt:lpstr>
      <vt:lpstr>Wir kaufen klimafreundlich ein! Beschaffung an Schulen</vt:lpstr>
      <vt:lpstr>CO2-Bilanz nach Bereichen an der Schule </vt:lpstr>
      <vt:lpstr>Wir kaufen klimafreundlich. Beschaffung an Schulen</vt:lpstr>
      <vt:lpstr>Was gehört zur Schulbeschaffung? </vt:lpstr>
      <vt:lpstr>Was gehört zur Schulbeschaffung? </vt:lpstr>
      <vt:lpstr>Wir kaufen klimafreundlich. Beschaffung an Schulen</vt:lpstr>
      <vt:lpstr>Fokus Papier</vt:lpstr>
      <vt:lpstr>Fokus Papier</vt:lpstr>
      <vt:lpstr>Fokus Papier</vt:lpstr>
      <vt:lpstr>Fokus Papier</vt:lpstr>
      <vt:lpstr>Fokus Papier</vt:lpstr>
      <vt:lpstr>Wir kaufen klimafreundlich. Beschaffung an Schulen</vt:lpstr>
      <vt:lpstr>Unsere Schule kauft nachhaltig ein!</vt:lpstr>
      <vt:lpstr>Unsere Schule kauft nachhaltig ein!</vt:lpstr>
      <vt:lpstr>Unsere Schule kauft nachhaltig ein!</vt:lpstr>
      <vt:lpstr>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E1 Speiseplan in unserer Mensa – wie viel CO2 und Methan steckt im Essen?</dc:title>
  <dc:creator>Dr. Sebastian Albert-Seifried</dc:creator>
  <cp:lastModifiedBy>Lotte Nawothnig</cp:lastModifiedBy>
  <cp:revision>1149</cp:revision>
  <dcterms:created xsi:type="dcterms:W3CDTF">2020-10-18T08:14:56Z</dcterms:created>
  <dcterms:modified xsi:type="dcterms:W3CDTF">2021-08-03T13:27:10Z</dcterms:modified>
</cp:coreProperties>
</file>