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326" r:id="rId3"/>
    <p:sldId id="348" r:id="rId4"/>
    <p:sldId id="266" r:id="rId5"/>
    <p:sldId id="327" r:id="rId6"/>
    <p:sldId id="268" r:id="rId7"/>
    <p:sldId id="269" r:id="rId8"/>
    <p:sldId id="354" r:id="rId9"/>
    <p:sldId id="270" r:id="rId10"/>
    <p:sldId id="271" r:id="rId11"/>
    <p:sldId id="352" r:id="rId12"/>
    <p:sldId id="276" r:id="rId13"/>
    <p:sldId id="277" r:id="rId14"/>
    <p:sldId id="331" r:id="rId15"/>
    <p:sldId id="332" r:id="rId16"/>
    <p:sldId id="280" r:id="rId17"/>
    <p:sldId id="281" r:id="rId18"/>
    <p:sldId id="282" r:id="rId19"/>
    <p:sldId id="283" r:id="rId20"/>
    <p:sldId id="284" r:id="rId21"/>
    <p:sldId id="285" r:id="rId22"/>
    <p:sldId id="330" r:id="rId23"/>
    <p:sldId id="287" r:id="rId24"/>
    <p:sldId id="333" r:id="rId25"/>
    <p:sldId id="289" r:id="rId26"/>
    <p:sldId id="290" r:id="rId27"/>
    <p:sldId id="334" r:id="rId28"/>
    <p:sldId id="292" r:id="rId29"/>
    <p:sldId id="293" r:id="rId30"/>
    <p:sldId id="335" r:id="rId31"/>
    <p:sldId id="295" r:id="rId32"/>
    <p:sldId id="296" r:id="rId33"/>
    <p:sldId id="336" r:id="rId34"/>
    <p:sldId id="353" r:id="rId35"/>
    <p:sldId id="309" r:id="rId36"/>
    <p:sldId id="337" r:id="rId37"/>
    <p:sldId id="338" r:id="rId38"/>
    <p:sldId id="339" r:id="rId39"/>
    <p:sldId id="313" r:id="rId40"/>
    <p:sldId id="340" r:id="rId41"/>
    <p:sldId id="341" r:id="rId42"/>
    <p:sldId id="342" r:id="rId43"/>
    <p:sldId id="343" r:id="rId44"/>
    <p:sldId id="319" r:id="rId45"/>
    <p:sldId id="325" r:id="rId46"/>
  </p:sldIdLst>
  <p:sldSz cx="6858000" cy="5143500"/>
  <p:notesSz cx="6858000" cy="9144000"/>
  <p:embeddedFontLs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hGPZIX12vp8UL4qeMbbZg+oU6o+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457"/>
    <a:srgbClr val="464119"/>
    <a:srgbClr val="3C475B"/>
    <a:srgbClr val="B59366"/>
    <a:srgbClr val="DCAB6C"/>
    <a:srgbClr val="734234"/>
    <a:srgbClr val="F34509"/>
    <a:srgbClr val="DCAB08"/>
    <a:srgbClr val="FB7712"/>
    <a:srgbClr val="FB8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0D531-0E07-45E2-A797-21C04D9386A6}" v="2464" dt="2021-03-08T13:01:30.769"/>
  </p1510:revLst>
</p1510:revInfo>
</file>

<file path=ppt/tableStyles.xml><?xml version="1.0" encoding="utf-8"?>
<a:tblStyleLst xmlns:a="http://schemas.openxmlformats.org/drawingml/2006/main" def="{BBB04059-500C-4DA5-969C-FE0C2CF316D4}">
  <a:tblStyle styleId="{BBB04059-500C-4DA5-969C-FE0C2CF316D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7"/>
          </a:solidFill>
        </a:fill>
      </a:tcStyle>
    </a:wholeTbl>
    <a:band1H>
      <a:tcTxStyle/>
      <a:tcStyle>
        <a:tcBdr/>
        <a:fill>
          <a:solidFill>
            <a:srgbClr val="CAD2CC"/>
          </a:solidFill>
        </a:fill>
      </a:tcStyle>
    </a:band1H>
    <a:band2H>
      <a:tcTxStyle/>
      <a:tcStyle>
        <a:tcBdr/>
      </a:tcStyle>
    </a:band2H>
    <a:band1V>
      <a:tcTxStyle/>
      <a:tcStyle>
        <a:tcBdr/>
        <a:fill>
          <a:solidFill>
            <a:srgbClr val="CAD2C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750" autoAdjust="0"/>
  </p:normalViewPr>
  <p:slideViewPr>
    <p:cSldViewPr snapToGrid="0">
      <p:cViewPr varScale="1">
        <p:scale>
          <a:sx n="152" d="100"/>
          <a:sy n="152" d="100"/>
        </p:scale>
        <p:origin x="2112" y="184"/>
      </p:cViewPr>
      <p:guideLst>
        <p:guide orient="horz" pos="162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8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87" Type="http://schemas.microsoft.com/office/2015/10/relationships/revisionInfo" Target="revisionInfo.xml"/><Relationship Id="rId5" Type="http://schemas.openxmlformats.org/officeDocument/2006/relationships/slide" Target="slides/slide4.xml"/><Relationship Id="rId82"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Arbeitsmappe3"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635208098987601"/>
          <c:y val="0.40878477306002903"/>
          <c:w val="0.53179913225132602"/>
          <c:h val="0.42914607855569997"/>
        </c:manualLayout>
      </c:layout>
      <c:barChart>
        <c:barDir val="col"/>
        <c:grouping val="clustered"/>
        <c:varyColors val="0"/>
        <c:ser>
          <c:idx val="0"/>
          <c:order val="0"/>
          <c:tx>
            <c:strRef>
              <c:f>Blatt1!$B$8</c:f>
              <c:strCache>
                <c:ptCount val="1"/>
                <c:pt idx="0">
                  <c:v>CO2</c:v>
                </c:pt>
              </c:strCache>
            </c:strRef>
          </c:tx>
          <c:invertIfNegative val="0"/>
          <c:cat>
            <c:strRef>
              <c:f>Blatt1!$A$9:$A$11</c:f>
              <c:strCache>
                <c:ptCount val="3"/>
                <c:pt idx="0">
                  <c:v>Rind</c:v>
                </c:pt>
                <c:pt idx="1">
                  <c:v>Hähnchen</c:v>
                </c:pt>
                <c:pt idx="2">
                  <c:v>Schwein</c:v>
                </c:pt>
              </c:strCache>
            </c:strRef>
          </c:cat>
          <c:val>
            <c:numRef>
              <c:f>Blatt1!$B$9:$B$11</c:f>
              <c:numCache>
                <c:formatCode>General</c:formatCode>
                <c:ptCount val="3"/>
                <c:pt idx="0">
                  <c:v>12.29</c:v>
                </c:pt>
                <c:pt idx="1">
                  <c:v>3.7</c:v>
                </c:pt>
                <c:pt idx="2">
                  <c:v>4.1499999999999986</c:v>
                </c:pt>
              </c:numCache>
            </c:numRef>
          </c:val>
          <c:extLst>
            <c:ext xmlns:c16="http://schemas.microsoft.com/office/drawing/2014/chart" uri="{C3380CC4-5D6E-409C-BE32-E72D297353CC}">
              <c16:uniqueId val="{00000000-EC02-45E7-9ABA-FBBA3453D58F}"/>
            </c:ext>
          </c:extLst>
        </c:ser>
        <c:dLbls>
          <c:showLegendKey val="0"/>
          <c:showVal val="0"/>
          <c:showCatName val="0"/>
          <c:showSerName val="0"/>
          <c:showPercent val="0"/>
          <c:showBubbleSize val="0"/>
        </c:dLbls>
        <c:gapWidth val="150"/>
        <c:axId val="-2024745144"/>
        <c:axId val="-2019822392"/>
      </c:barChart>
      <c:catAx>
        <c:axId val="-2024745144"/>
        <c:scaling>
          <c:orientation val="minMax"/>
        </c:scaling>
        <c:delete val="0"/>
        <c:axPos val="b"/>
        <c:numFmt formatCode="General" sourceLinked="0"/>
        <c:majorTickMark val="out"/>
        <c:minorTickMark val="none"/>
        <c:tickLblPos val="nextTo"/>
        <c:crossAx val="-2019822392"/>
        <c:crosses val="autoZero"/>
        <c:auto val="1"/>
        <c:lblAlgn val="ctr"/>
        <c:lblOffset val="100"/>
        <c:noMultiLvlLbl val="0"/>
      </c:catAx>
      <c:valAx>
        <c:axId val="-2019822392"/>
        <c:scaling>
          <c:orientation val="minMax"/>
        </c:scaling>
        <c:delete val="0"/>
        <c:axPos val="l"/>
        <c:majorGridlines/>
        <c:numFmt formatCode="General" sourceLinked="1"/>
        <c:majorTickMark val="out"/>
        <c:minorTickMark val="none"/>
        <c:tickLblPos val="nextTo"/>
        <c:crossAx val="-202474514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3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mwelt-im-unterricht.de/hintergrund/globale-bevoelkerungsentwicklung-nahrungsmittelproduktion-und-umweltfolg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tefanie-boege.de/texte/joghurt.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Bilder kostenlos und lizenzfrei von Pixabay</a:t>
            </a:r>
            <a:endParaRPr/>
          </a:p>
        </p:txBody>
      </p:sp>
      <p:sp>
        <p:nvSpPr>
          <p:cNvPr id="351" name="Google Shape;35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Bilder kostenlos und lizenzfrei von Pixabay</a:t>
            </a:r>
            <a:endParaRPr/>
          </a:p>
        </p:txBody>
      </p:sp>
      <p:sp>
        <p:nvSpPr>
          <p:cNvPr id="391" name="Google Shape;39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de-DE"/>
              <a:t>Bilder kostenlos und lizenzfrei von Pixabay</a:t>
            </a:r>
          </a:p>
        </p:txBody>
      </p:sp>
      <p:sp>
        <p:nvSpPr>
          <p:cNvPr id="415" name="Google Shape;415;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UBA (2015): Ein Teller voller Klima</a:t>
            </a:r>
            <a:endParaRPr dirty="0"/>
          </a:p>
          <a:p>
            <a:pPr marL="0" marR="0" lvl="0" indent="0" algn="l" rtl="0">
              <a:lnSpc>
                <a:spcPct val="100000"/>
              </a:lnSpc>
              <a:spcBef>
                <a:spcPts val="0"/>
              </a:spcBef>
              <a:spcAft>
                <a:spcPts val="0"/>
              </a:spcAft>
              <a:buClr>
                <a:schemeClr val="dk1"/>
              </a:buClr>
              <a:buSzPts val="1200"/>
              <a:buFont typeface="Calibri"/>
              <a:buNone/>
            </a:pPr>
            <a:r>
              <a:rPr lang="de-DE" dirty="0"/>
              <a:t>Bilder kostenlos und lizenzfrei von </a:t>
            </a:r>
            <a:r>
              <a:rPr lang="de-DE" dirty="0" err="1"/>
              <a:t>Pixabay</a:t>
            </a:r>
            <a:endParaRPr dirty="0"/>
          </a:p>
          <a:p>
            <a:pPr marL="0" lvl="0" indent="0" algn="l" rtl="0">
              <a:spcBef>
                <a:spcPts val="0"/>
              </a:spcBef>
              <a:spcAft>
                <a:spcPts val="0"/>
              </a:spcAft>
              <a:buNone/>
            </a:pPr>
            <a:endParaRPr dirty="0"/>
          </a:p>
        </p:txBody>
      </p:sp>
      <p:sp>
        <p:nvSpPr>
          <p:cNvPr id="441" name="Google Shape;44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UBA (2015): Ein Teller voller Klima</a:t>
            </a:r>
            <a:endParaRPr dirty="0"/>
          </a:p>
          <a:p>
            <a:pPr marL="0" marR="0" lvl="0" indent="0" algn="l" rtl="0">
              <a:lnSpc>
                <a:spcPct val="100000"/>
              </a:lnSpc>
              <a:spcBef>
                <a:spcPts val="0"/>
              </a:spcBef>
              <a:spcAft>
                <a:spcPts val="0"/>
              </a:spcAft>
              <a:buClr>
                <a:schemeClr val="dk1"/>
              </a:buClr>
              <a:buSzPts val="1200"/>
              <a:buFont typeface="Calibri"/>
              <a:buNone/>
            </a:pPr>
            <a:r>
              <a:rPr lang="de-DE" dirty="0"/>
              <a:t>Bilder kostenlos und lizenzfrei von </a:t>
            </a:r>
            <a:r>
              <a:rPr lang="de-DE" dirty="0" err="1"/>
              <a:t>Pixabay</a:t>
            </a:r>
            <a:endParaRPr dirty="0"/>
          </a:p>
          <a:p>
            <a:pPr marL="0" lvl="0" indent="0" algn="l" rtl="0">
              <a:spcBef>
                <a:spcPts val="0"/>
              </a:spcBef>
              <a:spcAft>
                <a:spcPts val="0"/>
              </a:spcAft>
              <a:buNone/>
            </a:pPr>
            <a:endParaRPr dirty="0"/>
          </a:p>
        </p:txBody>
      </p:sp>
      <p:sp>
        <p:nvSpPr>
          <p:cNvPr id="452" name="Google Shape;45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de-DE"/>
              <a:t>Bilder kostenlos und lizenzfrei von Pixabay</a:t>
            </a:r>
          </a:p>
        </p:txBody>
      </p:sp>
      <p:sp>
        <p:nvSpPr>
          <p:cNvPr id="460" name="Google Shape;46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dirty="0"/>
              <a:t>Quelle: Umwelt im Unterricht: Globale Bevölkerungsentwicklung, Nahrungsmittelproduktion und Umweltfolgen. </a:t>
            </a:r>
            <a:r>
              <a:rPr lang="de-DE" dirty="0">
                <a:hlinkClick r:id="rId3"/>
              </a:rPr>
              <a:t>https://www.umwelt-im-unterricht.de/hintergrund/globale-bevoelkerungsentwicklung-nahrungsmittelproduktion-und-umweltfolgen/</a:t>
            </a:r>
            <a:endParaRPr lang="de-DE" dirty="0"/>
          </a:p>
          <a:p>
            <a:pPr marL="0" marR="0" lvl="0" indent="0" algn="l" rtl="0">
              <a:lnSpc>
                <a:spcPct val="100000"/>
              </a:lnSpc>
              <a:spcBef>
                <a:spcPts val="0"/>
              </a:spcBef>
              <a:spcAft>
                <a:spcPts val="0"/>
              </a:spcAft>
              <a:buClr>
                <a:schemeClr val="dk1"/>
              </a:buClr>
              <a:buSzPts val="1200"/>
              <a:buFont typeface="Calibri"/>
              <a:buNone/>
            </a:pPr>
            <a:r>
              <a:rPr lang="de-DE" dirty="0"/>
              <a:t>Bilder kostenlos und lizenzfrei von </a:t>
            </a:r>
            <a:r>
              <a:rPr lang="de-DE" dirty="0" err="1"/>
              <a:t>Pixabay</a:t>
            </a:r>
            <a:endParaRPr lang="de-DE" dirty="0"/>
          </a:p>
          <a:p>
            <a:pPr marL="0" lvl="0" indent="0" algn="l">
              <a:spcBef>
                <a:spcPts val="0"/>
              </a:spcBef>
              <a:spcAft>
                <a:spcPts val="0"/>
              </a:spcAft>
              <a:buSzPts val="1200"/>
              <a:buFont typeface="Calibri"/>
              <a:buNone/>
            </a:pPr>
            <a:endParaRPr lang="de-DE" dirty="0"/>
          </a:p>
          <a:p>
            <a:pPr marL="0" indent="0"/>
            <a:endParaRPr lang="de-DE" dirty="0"/>
          </a:p>
        </p:txBody>
      </p:sp>
      <p:sp>
        <p:nvSpPr>
          <p:cNvPr id="471" name="Google Shape;47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Quelle: eigene Grafik, Zahlen basieren auf ifeu (2020): Ökologische Fußabdrücke von Lebensmitteln und Gerichten in Deutschland. https://www.ifeu.de/wp-content/uploads/Reinhardt-Gaertner-Wagner-2020-Oekologische-Fu%C3%9Fabdruecke-von-Lebensmitteln-und-Gerichten-in-Deutschland-ifeu-2020.pdf (Reinhardt-Gaertner-Wagner-2020-Oekologische-Fußabdruecke-von-Lebensmitteln-und-Gerichten-in-Deutschland-ifeu-2020)</a:t>
            </a:r>
            <a:endParaRPr/>
          </a:p>
        </p:txBody>
      </p:sp>
      <p:sp>
        <p:nvSpPr>
          <p:cNvPr id="479" name="Google Shape;47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Quelle: Umwelt im Unterricht: Globale Bevölkerungsentwicklung, Nahrungsmittelproduktion und Umweltfolgen. https://www.umwelt-im-unterricht.de/hintergrund/globale-bevoelkerungsentwicklung-nahrungsmittelproduktion-und-umweltfolgen/</a:t>
            </a:r>
            <a:endParaRPr/>
          </a:p>
          <a:p>
            <a:pPr marL="0" lvl="0" indent="0" algn="l" rtl="0">
              <a:spcBef>
                <a:spcPts val="0"/>
              </a:spcBef>
              <a:spcAft>
                <a:spcPts val="0"/>
              </a:spcAft>
              <a:buNone/>
            </a:pPr>
            <a:endParaRPr/>
          </a:p>
        </p:txBody>
      </p:sp>
      <p:sp>
        <p:nvSpPr>
          <p:cNvPr id="489" name="Google Shape;48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Bilder kostenlos und lizenzfrei von Pixabay</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4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Bild kostenlos und lizenzfrei von Pixabay</a:t>
            </a:r>
            <a:endParaRPr/>
          </a:p>
          <a:p>
            <a:pPr marL="0" lvl="0" indent="0" algn="l" rtl="0">
              <a:spcBef>
                <a:spcPts val="0"/>
              </a:spcBef>
              <a:spcAft>
                <a:spcPts val="0"/>
              </a:spcAft>
              <a:buNone/>
            </a:pPr>
            <a:endParaRPr/>
          </a:p>
        </p:txBody>
      </p:sp>
      <p:sp>
        <p:nvSpPr>
          <p:cNvPr id="505" name="Google Shape;5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UBA (2015): Ein Teller voller Klima </a:t>
            </a:r>
            <a:endParaRPr dirty="0"/>
          </a:p>
          <a:p>
            <a:pPr marL="0" marR="0" lvl="0" indent="0" algn="l" rtl="0">
              <a:lnSpc>
                <a:spcPct val="100000"/>
              </a:lnSpc>
              <a:spcBef>
                <a:spcPts val="0"/>
              </a:spcBef>
              <a:spcAft>
                <a:spcPts val="0"/>
              </a:spcAft>
              <a:buClr>
                <a:schemeClr val="dk1"/>
              </a:buClr>
              <a:buSzPts val="1200"/>
              <a:buFont typeface="Calibri"/>
              <a:buNone/>
            </a:pPr>
            <a:r>
              <a:rPr lang="de-DE" dirty="0"/>
              <a:t>Bild (Icons) kostenlos und lizenzfrei von </a:t>
            </a:r>
            <a:r>
              <a:rPr lang="de-DE" dirty="0" err="1"/>
              <a:t>Pixabay</a:t>
            </a:r>
            <a:endParaRPr dirty="0"/>
          </a:p>
          <a:p>
            <a:pPr marL="0" lvl="0" indent="0" algn="l" rtl="0">
              <a:spcBef>
                <a:spcPts val="0"/>
              </a:spcBef>
              <a:spcAft>
                <a:spcPts val="0"/>
              </a:spcAft>
              <a:buNone/>
            </a:pPr>
            <a:endParaRPr dirty="0"/>
          </a:p>
        </p:txBody>
      </p:sp>
      <p:sp>
        <p:nvSpPr>
          <p:cNvPr id="524" name="Google Shape;52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Quelle: Wuppertal Institut/Stefanie Böge (1992): Erfassung und Bewertung von Transportvorgängen. Die produktbezogene Transportkettenanalyse. </a:t>
            </a:r>
            <a:r>
              <a:rPr lang="de-DE" dirty="0">
                <a:hlinkClick r:id="rId3"/>
              </a:rPr>
              <a:t>http://www.stefanie-boege.de/texte/joghurt.pdf</a:t>
            </a:r>
            <a:endParaRPr lang="de-DE"/>
          </a:p>
          <a:p>
            <a:pPr marL="0" indent="0"/>
            <a:r>
              <a:rPr lang="de-DE"/>
              <a:t>Bild kostenlos und lizenzfrei von Pixabay</a:t>
            </a:r>
          </a:p>
        </p:txBody>
      </p:sp>
      <p:sp>
        <p:nvSpPr>
          <p:cNvPr id="542" name="Google Shape;54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Bild kostenlos und lizenzfrei von Pixabay</a:t>
            </a:r>
            <a:endParaRPr/>
          </a:p>
          <a:p>
            <a:pPr marL="0" lvl="0" indent="0" algn="l" rtl="0">
              <a:spcBef>
                <a:spcPts val="0"/>
              </a:spcBef>
              <a:spcAft>
                <a:spcPts val="0"/>
              </a:spcAft>
              <a:buNone/>
            </a:pPr>
            <a:endParaRPr/>
          </a:p>
        </p:txBody>
      </p:sp>
      <p:sp>
        <p:nvSpPr>
          <p:cNvPr id="560" name="Google Shape;56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dirty="0"/>
              <a:t>Quelle: IZT, WI et al. (2019): KEEKS-Broschüre. Maßnahmen für eine klimaschonende Schulküche</a:t>
            </a:r>
            <a:endParaRPr dirty="0"/>
          </a:p>
        </p:txBody>
      </p:sp>
      <p:sp>
        <p:nvSpPr>
          <p:cNvPr id="569" name="Google Shape;56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(50g): IZT, WI et al. (2019): KEEKS-Broschüre. Maßnahmen für eine klimaschonende Schulküche</a:t>
            </a:r>
            <a:endParaRPr dirty="0"/>
          </a:p>
          <a:p>
            <a:pPr marL="0" indent="0"/>
            <a:r>
              <a:rPr lang="de-DE" dirty="0"/>
              <a:t>Bilder kostenlos und lizenzfrei von </a:t>
            </a:r>
            <a:r>
              <a:rPr lang="de-DE" dirty="0" err="1"/>
              <a:t>Pixabay</a:t>
            </a:r>
            <a:endParaRPr lang="de-DE"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de-DE" dirty="0"/>
              <a:t>Quelle zu 82 kg: https://</a:t>
            </a:r>
            <a:r>
              <a:rPr lang="de-DE" dirty="0" err="1"/>
              <a:t>www.umwelt</a:t>
            </a:r>
            <a:r>
              <a:rPr lang="de-DE" dirty="0"/>
              <a:t>-im-</a:t>
            </a:r>
            <a:r>
              <a:rPr lang="de-DE" dirty="0" err="1"/>
              <a:t>unterricht.de</a:t>
            </a:r>
            <a:r>
              <a:rPr lang="de-DE" dirty="0"/>
              <a:t>/</a:t>
            </a:r>
            <a:r>
              <a:rPr lang="de-DE" dirty="0" err="1"/>
              <a:t>hintergrund</a:t>
            </a:r>
            <a:r>
              <a:rPr lang="de-DE" dirty="0"/>
              <a:t>/globale-bevoelkerungsentwicklung-nahrungsmittelproduktion-und-umweltfolgen/</a:t>
            </a:r>
            <a:endParaRPr dirty="0"/>
          </a:p>
          <a:p>
            <a:pPr marL="0" lvl="0" indent="0" algn="l" rtl="0">
              <a:spcBef>
                <a:spcPts val="0"/>
              </a:spcBef>
              <a:spcAft>
                <a:spcPts val="0"/>
              </a:spcAft>
              <a:buNone/>
            </a:pPr>
            <a:endParaRPr dirty="0"/>
          </a:p>
        </p:txBody>
      </p:sp>
      <p:sp>
        <p:nvSpPr>
          <p:cNvPr id="584" name="Google Shape;58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31</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Europäische Umweltagentur (2015): Was sind die Quellen der Lebensmittelverschwendung in Europa?</a:t>
            </a:r>
            <a:endParaRPr dirty="0"/>
          </a:p>
          <a:p>
            <a:pPr marL="0" marR="0" lvl="0" indent="0" algn="l" rtl="0">
              <a:lnSpc>
                <a:spcPct val="100000"/>
              </a:lnSpc>
              <a:spcBef>
                <a:spcPts val="0"/>
              </a:spcBef>
              <a:spcAft>
                <a:spcPts val="0"/>
              </a:spcAft>
              <a:buClr>
                <a:schemeClr val="dk1"/>
              </a:buClr>
              <a:buSzPts val="1200"/>
              <a:buFont typeface="Calibri"/>
              <a:buNone/>
            </a:pPr>
            <a:r>
              <a:rPr lang="de-DE" dirty="0"/>
              <a:t>https://</a:t>
            </a:r>
            <a:r>
              <a:rPr lang="de-DE" dirty="0" err="1"/>
              <a:t>www.eea.europa.eu</a:t>
            </a:r>
            <a:r>
              <a:rPr lang="de-DE" dirty="0"/>
              <a:t>/de/</a:t>
            </a:r>
            <a:r>
              <a:rPr lang="de-DE" dirty="0" err="1"/>
              <a:t>pressroom</a:t>
            </a:r>
            <a:r>
              <a:rPr lang="de-DE" dirty="0"/>
              <a:t>/</a:t>
            </a:r>
            <a:r>
              <a:rPr lang="de-DE" dirty="0" err="1"/>
              <a:t>infografiken</a:t>
            </a:r>
            <a:r>
              <a:rPr lang="de-DE" dirty="0"/>
              <a:t>/welches-sind-die-quellen-der/</a:t>
            </a:r>
            <a:r>
              <a:rPr lang="de-DE" dirty="0" err="1"/>
              <a:t>view</a:t>
            </a:r>
            <a:endParaRPr dirty="0"/>
          </a:p>
        </p:txBody>
      </p:sp>
      <p:sp>
        <p:nvSpPr>
          <p:cNvPr id="595" name="Google Shape;59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32</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Bild kostenlos und lizenzfrei von Pixabay</a:t>
            </a:r>
            <a:endParaRPr/>
          </a:p>
          <a:p>
            <a:pPr marL="0" lvl="0" indent="0" algn="l" rtl="0">
              <a:spcBef>
                <a:spcPts val="0"/>
              </a:spcBef>
              <a:spcAft>
                <a:spcPts val="0"/>
              </a:spcAft>
              <a:buNone/>
            </a:pPr>
            <a:endParaRPr/>
          </a:p>
        </p:txBody>
      </p:sp>
      <p:sp>
        <p:nvSpPr>
          <p:cNvPr id="683" name="Google Shape;68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endParaRPr lang="en-US"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36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33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endParaRPr lang="en-US"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37</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3941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endParaRPr lang="en-US"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38</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339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de-DE" dirty="0"/>
              <a:t>Erklärung: Um weite Transportwege von Lebensmitteln zu vermeiden, kann man auf die Saisonalität der Lebensmittel achten. </a:t>
            </a:r>
            <a:br>
              <a:rPr lang="de-DE" dirty="0"/>
            </a:br>
            <a:r>
              <a:rPr lang="de-DE"/>
              <a:t>Zu den grün markierten Monaten können die jeweiligen Lebensmittel in Deutschland angebaut und geerntet werden. Das Klima wird hierdurch geschont, da keine weiten Transportwege per Schiff oder Flugzeug anfallen und die Lebensmittel nicht in beheizten Treibhäusern angebaut werden müssen. </a:t>
            </a:r>
            <a:endParaRPr/>
          </a:p>
        </p:txBody>
      </p:sp>
      <p:sp>
        <p:nvSpPr>
          <p:cNvPr id="720" name="Google Shape;720;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endParaRPr lang="en-US"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40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196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endParaRPr lang="en-US"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41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953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Bilder</a:t>
            </a:r>
            <a:r>
              <a:rPr lang="en-US" dirty="0"/>
              <a:t> </a:t>
            </a:r>
            <a:r>
              <a:rPr lang="en-US" dirty="0" err="1"/>
              <a:t>kostenlos</a:t>
            </a:r>
            <a:r>
              <a:rPr lang="en-US" dirty="0"/>
              <a:t> und </a:t>
            </a:r>
            <a:r>
              <a:rPr lang="en-US" dirty="0" err="1"/>
              <a:t>lizenzfrei</a:t>
            </a:r>
            <a:r>
              <a:rPr lang="en-US" dirty="0"/>
              <a:t> von </a:t>
            </a:r>
            <a:r>
              <a:rPr lang="en-US" dirty="0" err="1"/>
              <a:t>Pixabay</a:t>
            </a:r>
            <a:r>
              <a:rPr lang="en-US" dirty="0"/>
              <a:t>.</a:t>
            </a:r>
          </a:p>
          <a:p>
            <a:r>
              <a:rPr lang="de-DE" dirty="0"/>
              <a:t>Quelle: IZT, WI et al (2019): Klima- und energieeffiziente Küche in Schulen. KEEKS-Fortbildungsmanual für Praktizierende und Lernende in der Schulküche</a:t>
            </a:r>
          </a:p>
          <a:p>
            <a:r>
              <a:rPr lang="de-DE" dirty="0"/>
              <a:t>Bis zu 25 Prozent der zubereiteten Speisen in einer Mensa landen als Tellerreste oder Produktionsreste im Abfall (</a:t>
            </a:r>
            <a:r>
              <a:rPr lang="de-DE" dirty="0" err="1"/>
              <a:t>Waskow</a:t>
            </a:r>
            <a:r>
              <a:rPr lang="de-DE" dirty="0"/>
              <a:t> et al. 2016). Dabei wirken Lebensmittelabfälle genauso auf das Klima wie konsumierte Speisen – sie haben schließlich die gesamte </a:t>
            </a:r>
            <a:r>
              <a:rPr lang="de-DE" dirty="0" err="1"/>
              <a:t>Wertschöpfungskette</a:t>
            </a:r>
            <a:r>
              <a:rPr lang="de-DE" dirty="0"/>
              <a:t> durchlaufen und sind auch zubereitet worden. Durch eine Reduzierung der Abfälle entsteht daher ein signifikantes Einsparpotenzial </a:t>
            </a:r>
            <a:endParaRPr lang="en-US" dirty="0"/>
          </a:p>
          <a:p>
            <a:pPr marL="0" indent="0"/>
            <a:endParaRPr lang="en-US" dirty="0"/>
          </a:p>
          <a:p>
            <a:endParaRPr lang="de-DE"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42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4478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IZT, WI et al (2019): Klima- und energieeffiziente Küche in Schulen. KEEKS-Fortbildungsmanual für Praktizierende und Lernende in der Schulküche </a:t>
            </a:r>
          </a:p>
          <a:p>
            <a:r>
              <a:rPr lang="de-DE" dirty="0"/>
              <a:t>Bilder kostenlos und lizenzfrei von </a:t>
            </a:r>
            <a:r>
              <a:rPr lang="de-DE" dirty="0" err="1"/>
              <a:t>Pixabay</a:t>
            </a:r>
            <a:r>
              <a:rPr lang="de-DE" dirty="0"/>
              <a:t>.</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43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03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Quelle: IZT, WI et al (2019): Klima- und energieeffiziente Küche in Schulen. KEEKS-Fortbildungsmanual für Praktizierende und Lernende in der Schulküche</a:t>
            </a:r>
          </a:p>
        </p:txBody>
      </p:sp>
      <p:sp>
        <p:nvSpPr>
          <p:cNvPr id="761" name="Google Shape;76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Bilder: kostenlos und lizenzfrei von Pixabay</a:t>
            </a:r>
            <a:endParaRPr/>
          </a:p>
        </p:txBody>
      </p:sp>
      <p:sp>
        <p:nvSpPr>
          <p:cNvPr id="286" name="Google Shape;28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Bilder kostenlos und lizenzfrei von Pixabay</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5</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876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Bilder kostenlos und lizenzfrei von Pixabay</a:t>
            </a:r>
            <a:endParaRPr/>
          </a:p>
          <a:p>
            <a:pPr marL="0" lvl="0" indent="0" algn="l" rtl="0">
              <a:spcBef>
                <a:spcPts val="0"/>
              </a:spcBef>
              <a:spcAft>
                <a:spcPts val="0"/>
              </a:spcAft>
              <a:buNone/>
            </a:pPr>
            <a:endParaRPr/>
          </a:p>
        </p:txBody>
      </p:sp>
      <p:sp>
        <p:nvSpPr>
          <p:cNvPr id="315" name="Google Shape;31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Quelle: BMU: IZT, WI et al (2019): KEEKS-Broschüre. Maßnahmen für eine klimaschonende Schulküche (KEEKS_Broschuere_A5_Final_Web.pdf)</a:t>
            </a:r>
            <a:endParaRPr/>
          </a:p>
          <a:p>
            <a:pPr marL="0" lvl="0" indent="0" algn="l" rtl="0">
              <a:spcBef>
                <a:spcPts val="0"/>
              </a:spcBef>
              <a:spcAft>
                <a:spcPts val="0"/>
              </a:spcAft>
              <a:buNone/>
            </a:pPr>
            <a:r>
              <a:rPr lang="de-DE"/>
              <a:t>Bild kostenlos und lizenzfrei von Pixabay</a:t>
            </a:r>
            <a:endParaRPr/>
          </a:p>
        </p:txBody>
      </p:sp>
      <p:sp>
        <p:nvSpPr>
          <p:cNvPr id="332" name="Google Shape;33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Quelle: IZT, WI et al. (2019): KEEKS-Broschüre. Maßnahmen für eine klimaschonende Schulküche (KEEKS_Broschuere_A5_190503_Final_Web)</a:t>
            </a:r>
            <a:endParaRPr/>
          </a:p>
          <a:p>
            <a:pPr marL="0" marR="0" lvl="0" indent="0" algn="l" rtl="0">
              <a:lnSpc>
                <a:spcPct val="100000"/>
              </a:lnSpc>
              <a:spcBef>
                <a:spcPts val="0"/>
              </a:spcBef>
              <a:spcAft>
                <a:spcPts val="0"/>
              </a:spcAft>
              <a:buClr>
                <a:schemeClr val="dk1"/>
              </a:buClr>
              <a:buSzPts val="1200"/>
              <a:buFont typeface="Calibri"/>
              <a:buNone/>
            </a:pPr>
            <a:r>
              <a:rPr lang="de-DE"/>
              <a:t>Bild kostenlos und lizenzfrei von Pixabay</a:t>
            </a:r>
            <a:endParaRPr/>
          </a:p>
          <a:p>
            <a:pPr marL="0" lvl="0" indent="0" algn="l" rtl="0">
              <a:spcBef>
                <a:spcPts val="0"/>
              </a:spcBef>
              <a:spcAft>
                <a:spcPts val="0"/>
              </a:spcAft>
              <a:buNone/>
            </a:pPr>
            <a:endParaRPr/>
          </a:p>
        </p:txBody>
      </p:sp>
      <p:sp>
        <p:nvSpPr>
          <p:cNvPr id="787" name="Google Shape;787;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Bild kostenlos und lizenzfrei von Pixabay</a:t>
            </a:r>
            <a:endParaRPr/>
          </a:p>
          <a:p>
            <a:pPr marL="0" lvl="0" indent="0" algn="l" rtl="0">
              <a:spcBef>
                <a:spcPts val="0"/>
              </a:spcBef>
              <a:spcAft>
                <a:spcPts val="0"/>
              </a:spcAft>
              <a:buNone/>
            </a:pPr>
            <a:endParaRPr/>
          </a:p>
        </p:txBody>
      </p:sp>
      <p:sp>
        <p:nvSpPr>
          <p:cNvPr id="340" name="Google Shape;3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www.schools4future.de/"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info@schools4future.de"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www.schools4future.de/"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 page">
  <p:cSld name="Start page">
    <p:spTree>
      <p:nvGrpSpPr>
        <p:cNvPr id="1" name="Shape 13"/>
        <p:cNvGrpSpPr/>
        <p:nvPr/>
      </p:nvGrpSpPr>
      <p:grpSpPr>
        <a:xfrm>
          <a:off x="0" y="0"/>
          <a:ext cx="0" cy="0"/>
          <a:chOff x="0" y="0"/>
          <a:chExt cx="0" cy="0"/>
        </a:xfrm>
      </p:grpSpPr>
      <p:pic>
        <p:nvPicPr>
          <p:cNvPr id="14" name="Google Shape;14;p72"/>
          <p:cNvPicPr preferRelativeResize="0"/>
          <p:nvPr/>
        </p:nvPicPr>
        <p:blipFill rotWithShape="1">
          <a:blip r:embed="rId2">
            <a:alphaModFix/>
          </a:blip>
          <a:srcRect/>
          <a:stretch/>
        </p:blipFill>
        <p:spPr>
          <a:xfrm>
            <a:off x="5376040" y="3358968"/>
            <a:ext cx="1258677" cy="1295696"/>
          </a:xfrm>
          <a:prstGeom prst="rect">
            <a:avLst/>
          </a:prstGeom>
          <a:noFill/>
          <a:ln>
            <a:noFill/>
          </a:ln>
        </p:spPr>
      </p:pic>
      <p:sp>
        <p:nvSpPr>
          <p:cNvPr id="15" name="Google Shape;15;p72"/>
          <p:cNvSpPr txBox="1">
            <a:spLocks noGrp="1"/>
          </p:cNvSpPr>
          <p:nvPr>
            <p:ph type="ctrTitle"/>
          </p:nvPr>
        </p:nvSpPr>
        <p:spPr>
          <a:xfrm>
            <a:off x="234510" y="558209"/>
            <a:ext cx="3675338" cy="138094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 name="Google Shape;16;p72"/>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sp>
        <p:nvSpPr>
          <p:cNvPr id="17" name="Google Shape;17;p72"/>
          <p:cNvSpPr txBox="1">
            <a:spLocks noGrp="1"/>
          </p:cNvSpPr>
          <p:nvPr>
            <p:ph type="body" idx="1"/>
          </p:nvPr>
        </p:nvSpPr>
        <p:spPr>
          <a:xfrm>
            <a:off x="234510" y="3343223"/>
            <a:ext cx="3194489" cy="130712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1800"/>
              <a:buNone/>
              <a:defRPr sz="1800"/>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72"/>
          <p:cNvSpPr txBox="1">
            <a:spLocks noGrp="1"/>
          </p:cNvSpPr>
          <p:nvPr>
            <p:ph type="subTitle" idx="2"/>
          </p:nvPr>
        </p:nvSpPr>
        <p:spPr>
          <a:xfrm>
            <a:off x="234510" y="2317531"/>
            <a:ext cx="3194489" cy="91711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b="1"/>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1"/>
              <a:buNone/>
              <a:defRPr sz="1351"/>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 name="Google Shape;19;p72"/>
          <p:cNvPicPr preferRelativeResize="0"/>
          <p:nvPr/>
        </p:nvPicPr>
        <p:blipFill rotWithShape="1">
          <a:blip r:embed="rId3">
            <a:alphaModFix/>
          </a:blip>
          <a:srcRect/>
          <a:stretch/>
        </p:blipFill>
        <p:spPr>
          <a:xfrm>
            <a:off x="4183116" y="771471"/>
            <a:ext cx="2086303" cy="2086303"/>
          </a:xfrm>
          <a:prstGeom prst="rect">
            <a:avLst/>
          </a:prstGeom>
          <a:noFill/>
          <a:ln>
            <a:noFill/>
          </a:ln>
        </p:spPr>
      </p:pic>
      <p:sp>
        <p:nvSpPr>
          <p:cNvPr id="20" name="Google Shape;20;p72"/>
          <p:cNvSpPr/>
          <p:nvPr/>
        </p:nvSpPr>
        <p:spPr>
          <a:xfrm>
            <a:off x="3623444" y="3347538"/>
            <a:ext cx="3011274" cy="1307126"/>
          </a:xfrm>
          <a:prstGeom prst="rect">
            <a:avLst/>
          </a:prstGeom>
          <a:noFill/>
          <a:ln w="9525"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pic>
        <p:nvPicPr>
          <p:cNvPr id="21" name="Google Shape;21;p72"/>
          <p:cNvPicPr preferRelativeResize="0"/>
          <p:nvPr/>
        </p:nvPicPr>
        <p:blipFill rotWithShape="1">
          <a:blip r:embed="rId4">
            <a:alphaModFix/>
          </a:blip>
          <a:srcRect/>
          <a:stretch/>
        </p:blipFill>
        <p:spPr>
          <a:xfrm>
            <a:off x="4106753" y="4128402"/>
            <a:ext cx="668935" cy="384910"/>
          </a:xfrm>
          <a:prstGeom prst="rect">
            <a:avLst/>
          </a:prstGeom>
          <a:noFill/>
          <a:ln>
            <a:noFill/>
          </a:ln>
        </p:spPr>
      </p:pic>
      <p:pic>
        <p:nvPicPr>
          <p:cNvPr id="22" name="Google Shape;22;p72"/>
          <p:cNvPicPr preferRelativeResize="0"/>
          <p:nvPr/>
        </p:nvPicPr>
        <p:blipFill rotWithShape="1">
          <a:blip r:embed="rId5">
            <a:alphaModFix/>
          </a:blip>
          <a:srcRect/>
          <a:stretch/>
        </p:blipFill>
        <p:spPr>
          <a:xfrm>
            <a:off x="3843741" y="3741393"/>
            <a:ext cx="1194959" cy="271228"/>
          </a:xfrm>
          <a:prstGeom prst="rect">
            <a:avLst/>
          </a:prstGeom>
          <a:noFill/>
          <a:ln>
            <a:noFill/>
          </a:ln>
        </p:spPr>
      </p:pic>
      <p:sp>
        <p:nvSpPr>
          <p:cNvPr id="23" name="Google Shape;23;p72"/>
          <p:cNvSpPr/>
          <p:nvPr/>
        </p:nvSpPr>
        <p:spPr>
          <a:xfrm>
            <a:off x="3979395" y="3456363"/>
            <a:ext cx="923651"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chemeClr val="dk1"/>
                </a:solidFill>
                <a:latin typeface="Times New Roman"/>
                <a:ea typeface="Times New Roman"/>
                <a:cs typeface="Times New Roman"/>
                <a:sym typeface="Times New Roman"/>
              </a:rPr>
              <a:t>Durchgeführt durch:</a:t>
            </a:r>
            <a:endParaRPr sz="700" b="0">
              <a:solidFill>
                <a:schemeClr val="dk1"/>
              </a:solidFill>
              <a:latin typeface="Times New Roman"/>
              <a:ea typeface="Times New Roman"/>
              <a:cs typeface="Times New Roman"/>
              <a:sym typeface="Times New Roman"/>
            </a:endParaRPr>
          </a:p>
        </p:txBody>
      </p:sp>
      <p:sp>
        <p:nvSpPr>
          <p:cNvPr id="24" name="Google Shape;24;p72"/>
          <p:cNvSpPr/>
          <p:nvPr/>
        </p:nvSpPr>
        <p:spPr>
          <a:xfrm>
            <a:off x="3779968" y="2833562"/>
            <a:ext cx="2843522" cy="3515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900">
                <a:solidFill>
                  <a:schemeClr val="dk1"/>
                </a:solidFill>
                <a:latin typeface="Calibri"/>
                <a:ea typeface="Calibri"/>
                <a:cs typeface="Calibri"/>
                <a:sym typeface="Calibri"/>
              </a:rPr>
              <a:t>Projektseite: </a:t>
            </a:r>
            <a:r>
              <a:rPr lang="de-DE"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www.schools4future.de</a:t>
            </a:r>
            <a:endParaRPr sz="9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Layout 1" userDrawn="1">
  <p:cSld name="6_Layout 1">
    <p:spTree>
      <p:nvGrpSpPr>
        <p:cNvPr id="1" name="Shape 143"/>
        <p:cNvGrpSpPr/>
        <p:nvPr/>
      </p:nvGrpSpPr>
      <p:grpSpPr>
        <a:xfrm>
          <a:off x="0" y="0"/>
          <a:ext cx="0" cy="0"/>
          <a:chOff x="0" y="0"/>
          <a:chExt cx="0" cy="0"/>
        </a:xfrm>
      </p:grpSpPr>
      <p:cxnSp>
        <p:nvCxnSpPr>
          <p:cNvPr id="144" name="Google Shape;144;p85"/>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145" name="Google Shape;145;p85"/>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146" name="Google Shape;146;p85"/>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47" name="Google Shape;147;p85"/>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148" name="Google Shape;148;p85"/>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149" name="Google Shape;149;p85"/>
          <p:cNvSpPr txBox="1">
            <a:spLocks noGrp="1"/>
          </p:cNvSpPr>
          <p:nvPr>
            <p:ph type="title"/>
          </p:nvPr>
        </p:nvSpPr>
        <p:spPr>
          <a:xfrm>
            <a:off x="0" y="-1"/>
            <a:ext cx="5928360" cy="663090"/>
          </a:xfrm>
          <a:prstGeom prst="rect">
            <a:avLst/>
          </a:prstGeom>
          <a:solidFill>
            <a:srgbClr val="FDECD0"/>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85"/>
          <p:cNvSpPr txBox="1">
            <a:spLocks noGrp="1"/>
          </p:cNvSpPr>
          <p:nvPr>
            <p:ph type="body" idx="1"/>
          </p:nvPr>
        </p:nvSpPr>
        <p:spPr>
          <a:xfrm>
            <a:off x="235248" y="1278192"/>
            <a:ext cx="3138333" cy="3310417"/>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3" name="Google Shape;153;p85"/>
          <p:cNvSpPr/>
          <p:nvPr/>
        </p:nvSpPr>
        <p:spPr>
          <a:xfrm>
            <a:off x="235247" y="955963"/>
            <a:ext cx="3138332" cy="322229"/>
          </a:xfrm>
          <a:prstGeom prst="rect">
            <a:avLst/>
          </a:prstGeom>
          <a:solidFill>
            <a:srgbClr val="D0CECE"/>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Inhalte</a:t>
            </a:r>
            <a:endParaRPr/>
          </a:p>
        </p:txBody>
      </p:sp>
      <p:sp>
        <p:nvSpPr>
          <p:cNvPr id="156" name="Google Shape;156;p85"/>
          <p:cNvSpPr txBox="1">
            <a:spLocks noGrp="1"/>
          </p:cNvSpPr>
          <p:nvPr>
            <p:ph type="body" idx="4"/>
          </p:nvPr>
        </p:nvSpPr>
        <p:spPr>
          <a:xfrm>
            <a:off x="5927725" y="0"/>
            <a:ext cx="930275" cy="663575"/>
          </a:xfrm>
          <a:prstGeom prst="rect">
            <a:avLst/>
          </a:prstGeom>
          <a:solidFill>
            <a:srgbClr val="E1EFD8"/>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751"/>
              </a:spcBef>
              <a:spcAft>
                <a:spcPts val="0"/>
              </a:spcAft>
              <a:buSzPts val="1800"/>
              <a:buNone/>
              <a:defRPr sz="1800" b="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ndard-D">
  <p:cSld name="Standard-D">
    <p:spTree>
      <p:nvGrpSpPr>
        <p:cNvPr id="1" name="Shape 157"/>
        <p:cNvGrpSpPr/>
        <p:nvPr/>
      </p:nvGrpSpPr>
      <p:grpSpPr>
        <a:xfrm>
          <a:off x="0" y="0"/>
          <a:ext cx="0" cy="0"/>
          <a:chOff x="0" y="0"/>
          <a:chExt cx="0" cy="0"/>
        </a:xfrm>
      </p:grpSpPr>
      <p:sp>
        <p:nvSpPr>
          <p:cNvPr id="158" name="Google Shape;158;p86"/>
          <p:cNvSpPr txBox="1">
            <a:spLocks noGrp="1"/>
          </p:cNvSpPr>
          <p:nvPr>
            <p:ph type="title"/>
          </p:nvPr>
        </p:nvSpPr>
        <p:spPr>
          <a:xfrm>
            <a:off x="0" y="228436"/>
            <a:ext cx="6858000" cy="332399"/>
          </a:xfrm>
          <a:prstGeom prst="rect">
            <a:avLst/>
          </a:prstGeom>
          <a:noFill/>
          <a:ln>
            <a:noFill/>
          </a:ln>
        </p:spPr>
        <p:txBody>
          <a:bodyPr spcFirstLastPara="1" wrap="square" lIns="36000" tIns="0" rIns="36000" bIns="0" anchor="t" anchorCtr="0">
            <a:sp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86"/>
          <p:cNvSpPr txBox="1">
            <a:spLocks noGrp="1"/>
          </p:cNvSpPr>
          <p:nvPr>
            <p:ph type="body" idx="1"/>
          </p:nvPr>
        </p:nvSpPr>
        <p:spPr>
          <a:xfrm>
            <a:off x="1349596" y="5087389"/>
            <a:ext cx="5506427" cy="41550"/>
          </a:xfrm>
          <a:prstGeom prst="rect">
            <a:avLst/>
          </a:prstGeom>
          <a:noFill/>
          <a:ln>
            <a:noFill/>
          </a:ln>
        </p:spPr>
        <p:txBody>
          <a:bodyPr spcFirstLastPara="1" wrap="square" lIns="0" tIns="0" rIns="0" bIns="0" anchor="t" anchorCtr="0">
            <a:spAutoFit/>
          </a:bodyPr>
          <a:lstStyle>
            <a:lvl1pPr marL="457200" lvl="0" indent="-247650" algn="r">
              <a:lnSpc>
                <a:spcPct val="90000"/>
              </a:lnSpc>
              <a:spcBef>
                <a:spcPts val="751"/>
              </a:spcBef>
              <a:spcAft>
                <a:spcPts val="0"/>
              </a:spcAft>
              <a:buSzPts val="300"/>
              <a:buChar char="o"/>
              <a:defRPr sz="300">
                <a:solidFill>
                  <a:srgbClr val="BFBFB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86"/>
          <p:cNvSpPr txBox="1">
            <a:spLocks noGrp="1"/>
          </p:cNvSpPr>
          <p:nvPr>
            <p:ph type="body" idx="2"/>
          </p:nvPr>
        </p:nvSpPr>
        <p:spPr>
          <a:xfrm rot="-5400000">
            <a:off x="4409429" y="2550975"/>
            <a:ext cx="4849743" cy="41550"/>
          </a:xfrm>
          <a:prstGeom prst="rect">
            <a:avLst/>
          </a:prstGeom>
          <a:noFill/>
          <a:ln>
            <a:noFill/>
          </a:ln>
        </p:spPr>
        <p:txBody>
          <a:bodyPr spcFirstLastPara="1" wrap="square" lIns="0" tIns="0" rIns="0" bIns="0" anchor="t" anchorCtr="0">
            <a:spAutoFit/>
          </a:bodyPr>
          <a:lstStyle>
            <a:lvl1pPr marL="457200" lvl="0" indent="-247650" algn="l">
              <a:lnSpc>
                <a:spcPct val="90000"/>
              </a:lnSpc>
              <a:spcBef>
                <a:spcPts val="751"/>
              </a:spcBef>
              <a:spcAft>
                <a:spcPts val="0"/>
              </a:spcAft>
              <a:buSzPts val="300"/>
              <a:buChar char="o"/>
              <a:defRPr sz="300">
                <a:solidFill>
                  <a:srgbClr val="BFBFBF"/>
                </a:solidFill>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86"/>
          <p:cNvSpPr txBox="1">
            <a:spLocks noGrp="1"/>
          </p:cNvSpPr>
          <p:nvPr>
            <p:ph type="body" idx="3"/>
          </p:nvPr>
        </p:nvSpPr>
        <p:spPr>
          <a:xfrm>
            <a:off x="278606" y="942975"/>
            <a:ext cx="6482954" cy="19468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1"/>
              </a:spcBef>
              <a:spcAft>
                <a:spcPts val="0"/>
              </a:spcAft>
              <a:buSzPts val="1800"/>
              <a:buChar char="o"/>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p86"/>
          <p:cNvSpPr txBox="1">
            <a:spLocks noGrp="1"/>
          </p:cNvSpPr>
          <p:nvPr>
            <p:ph type="body" idx="4"/>
          </p:nvPr>
        </p:nvSpPr>
        <p:spPr>
          <a:xfrm>
            <a:off x="-458443" y="1"/>
            <a:ext cx="452702" cy="1661993"/>
          </a:xfrm>
          <a:prstGeom prst="rect">
            <a:avLst/>
          </a:prstGeom>
          <a:noFill/>
          <a:ln>
            <a:noFill/>
          </a:ln>
        </p:spPr>
        <p:txBody>
          <a:bodyPr spcFirstLastPara="1" wrap="square" lIns="0" tIns="0" rIns="0" bIns="0" anchor="t" anchorCtr="0">
            <a:normAutofit/>
          </a:bodyPr>
          <a:lstStyle>
            <a:lvl1pPr marL="457200" lvl="0" indent="-323850" algn="l">
              <a:lnSpc>
                <a:spcPct val="90000"/>
              </a:lnSpc>
              <a:spcBef>
                <a:spcPts val="751"/>
              </a:spcBef>
              <a:spcAft>
                <a:spcPts val="0"/>
              </a:spcAft>
              <a:buSzPts val="1500"/>
              <a:buChar char="o"/>
              <a:defRPr sz="1500" b="0">
                <a:solidFill>
                  <a:srgbClr val="FF0000"/>
                </a:solidFill>
              </a:defRPr>
            </a:lvl1pPr>
            <a:lvl2pPr marL="914400" lvl="1" indent="-333375" algn="l">
              <a:lnSpc>
                <a:spcPct val="90000"/>
              </a:lnSpc>
              <a:spcBef>
                <a:spcPts val="375"/>
              </a:spcBef>
              <a:spcAft>
                <a:spcPts val="0"/>
              </a:spcAft>
              <a:buSzPts val="1650"/>
              <a:buChar char="•"/>
              <a:defRPr sz="1650" b="1">
                <a:solidFill>
                  <a:srgbClr val="FF0000"/>
                </a:solidFill>
              </a:defRPr>
            </a:lvl2pPr>
            <a:lvl3pPr marL="1371600" lvl="2" indent="-333375" algn="l">
              <a:lnSpc>
                <a:spcPct val="90000"/>
              </a:lnSpc>
              <a:spcBef>
                <a:spcPts val="375"/>
              </a:spcBef>
              <a:spcAft>
                <a:spcPts val="0"/>
              </a:spcAft>
              <a:buSzPts val="1650"/>
              <a:buChar char="▪"/>
              <a:defRPr sz="1650" b="1">
                <a:solidFill>
                  <a:srgbClr val="FF0000"/>
                </a:solidFill>
              </a:defRPr>
            </a:lvl3pPr>
            <a:lvl4pPr marL="1828800" lvl="3" indent="-333375" algn="l">
              <a:lnSpc>
                <a:spcPct val="90000"/>
              </a:lnSpc>
              <a:spcBef>
                <a:spcPts val="375"/>
              </a:spcBef>
              <a:spcAft>
                <a:spcPts val="0"/>
              </a:spcAft>
              <a:buClr>
                <a:srgbClr val="FF0000"/>
              </a:buClr>
              <a:buSzPts val="1650"/>
              <a:buChar char="•"/>
              <a:defRPr sz="1650" b="1">
                <a:solidFill>
                  <a:srgbClr val="FF0000"/>
                </a:solidFill>
              </a:defRPr>
            </a:lvl4pPr>
            <a:lvl5pPr marL="2286000" lvl="4" indent="-333375" algn="l">
              <a:lnSpc>
                <a:spcPct val="90000"/>
              </a:lnSpc>
              <a:spcBef>
                <a:spcPts val="375"/>
              </a:spcBef>
              <a:spcAft>
                <a:spcPts val="0"/>
              </a:spcAft>
              <a:buClr>
                <a:srgbClr val="FF0000"/>
              </a:buClr>
              <a:buSzPts val="1650"/>
              <a:buChar char="•"/>
              <a:defRPr sz="1650" b="1">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ayout 1">
  <p:cSld name="1_Layout 1">
    <p:spTree>
      <p:nvGrpSpPr>
        <p:cNvPr id="1" name="Shape 41"/>
        <p:cNvGrpSpPr/>
        <p:nvPr/>
      </p:nvGrpSpPr>
      <p:grpSpPr>
        <a:xfrm>
          <a:off x="0" y="0"/>
          <a:ext cx="0" cy="0"/>
          <a:chOff x="0" y="0"/>
          <a:chExt cx="0" cy="0"/>
        </a:xfrm>
      </p:grpSpPr>
      <p:cxnSp>
        <p:nvCxnSpPr>
          <p:cNvPr id="42" name="Google Shape;42;p74"/>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43" name="Google Shape;43;p74"/>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44" name="Google Shape;44;p74"/>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45" name="Google Shape;45;p74"/>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46" name="Google Shape;46;p74"/>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47" name="Google Shape;47;p74"/>
          <p:cNvSpPr txBox="1">
            <a:spLocks noGrp="1"/>
          </p:cNvSpPr>
          <p:nvPr>
            <p:ph type="body" idx="1"/>
          </p:nvPr>
        </p:nvSpPr>
        <p:spPr>
          <a:xfrm>
            <a:off x="235248" y="955964"/>
            <a:ext cx="6395912" cy="363264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74"/>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1">
  <p:cSld name="Layout 1">
    <p:spTree>
      <p:nvGrpSpPr>
        <p:cNvPr id="1" name="Shape 72"/>
        <p:cNvGrpSpPr/>
        <p:nvPr/>
      </p:nvGrpSpPr>
      <p:grpSpPr>
        <a:xfrm>
          <a:off x="0" y="0"/>
          <a:ext cx="0" cy="0"/>
          <a:chOff x="0" y="0"/>
          <a:chExt cx="0" cy="0"/>
        </a:xfrm>
      </p:grpSpPr>
      <p:sp>
        <p:nvSpPr>
          <p:cNvPr id="73" name="Google Shape;73;p78"/>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74" name="Google Shape;74;p78"/>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sp>
        <p:nvSpPr>
          <p:cNvPr id="75" name="Google Shape;75;p78"/>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76" name="Google Shape;76;p78"/>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78"/>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8" name="Google Shape;78;p78"/>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79" name="Google Shape;79;p78"/>
          <p:cNvSpPr txBox="1">
            <a:spLocks noGrp="1"/>
          </p:cNvSpPr>
          <p:nvPr>
            <p:ph type="body" idx="2"/>
          </p:nvPr>
        </p:nvSpPr>
        <p:spPr>
          <a:xfrm>
            <a:off x="4202430" y="955964"/>
            <a:ext cx="2420322" cy="179715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78"/>
          <p:cNvSpPr txBox="1">
            <a:spLocks noGrp="1"/>
          </p:cNvSpPr>
          <p:nvPr>
            <p:ph type="body" idx="3"/>
          </p:nvPr>
        </p:nvSpPr>
        <p:spPr>
          <a:xfrm>
            <a:off x="4202430" y="2803611"/>
            <a:ext cx="2420322" cy="179715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78"/>
          <p:cNvSpPr txBox="1">
            <a:spLocks noGrp="1"/>
          </p:cNvSpPr>
          <p:nvPr>
            <p:ph type="body" idx="4"/>
          </p:nvPr>
        </p:nvSpPr>
        <p:spPr>
          <a:xfrm rot="-5400000">
            <a:off x="5826034" y="1776015"/>
            <a:ext cx="1797158" cy="15705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1"/>
              </a:spcBef>
              <a:spcAft>
                <a:spcPts val="0"/>
              </a:spcAft>
              <a:buSzPts val="800"/>
              <a:buNone/>
              <a:defRPr sz="800"/>
            </a:lvl1pPr>
            <a:lvl2pPr marL="914400" lvl="1" indent="-228600" algn="l">
              <a:lnSpc>
                <a:spcPct val="90000"/>
              </a:lnSpc>
              <a:spcBef>
                <a:spcPts val="375"/>
              </a:spcBef>
              <a:spcAft>
                <a:spcPts val="0"/>
              </a:spcAft>
              <a:buSzPts val="1800"/>
              <a:buNone/>
              <a:defRPr sz="1800"/>
            </a:lvl2pPr>
            <a:lvl3pPr marL="1371600" lvl="2" indent="-228600" algn="l">
              <a:lnSpc>
                <a:spcPct val="90000"/>
              </a:lnSpc>
              <a:spcBef>
                <a:spcPts val="375"/>
              </a:spcBef>
              <a:spcAft>
                <a:spcPts val="0"/>
              </a:spcAft>
              <a:buSzPts val="1600"/>
              <a:buNone/>
              <a:defRPr sz="1600"/>
            </a:lvl3pPr>
            <a:lvl4pPr marL="1828800" lvl="3" indent="-228600" algn="l">
              <a:lnSpc>
                <a:spcPct val="90000"/>
              </a:lnSpc>
              <a:spcBef>
                <a:spcPts val="375"/>
              </a:spcBef>
              <a:spcAft>
                <a:spcPts val="0"/>
              </a:spcAft>
              <a:buClr>
                <a:schemeClr val="dk1"/>
              </a:buClr>
              <a:buSzPts val="1400"/>
              <a:buNone/>
              <a:defRPr sz="1400"/>
            </a:lvl4pPr>
            <a:lvl5pPr marL="2286000" lvl="4" indent="-228600" algn="l">
              <a:lnSpc>
                <a:spcPct val="90000"/>
              </a:lnSpc>
              <a:spcBef>
                <a:spcPts val="375"/>
              </a:spcBef>
              <a:spcAft>
                <a:spcPts val="0"/>
              </a:spcAft>
              <a:buClr>
                <a:schemeClr val="dk1"/>
              </a:buClr>
              <a:buSzPts val="1400"/>
              <a:buNone/>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78"/>
          <p:cNvSpPr txBox="1">
            <a:spLocks noGrp="1"/>
          </p:cNvSpPr>
          <p:nvPr>
            <p:ph type="body" idx="5"/>
          </p:nvPr>
        </p:nvSpPr>
        <p:spPr>
          <a:xfrm rot="-5400000">
            <a:off x="5826035" y="3623663"/>
            <a:ext cx="1797158" cy="15705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1"/>
              </a:spcBef>
              <a:spcAft>
                <a:spcPts val="0"/>
              </a:spcAft>
              <a:buSzPts val="800"/>
              <a:buNone/>
              <a:defRPr sz="800"/>
            </a:lvl1pPr>
            <a:lvl2pPr marL="914400" lvl="1" indent="-228600" algn="l">
              <a:lnSpc>
                <a:spcPct val="90000"/>
              </a:lnSpc>
              <a:spcBef>
                <a:spcPts val="375"/>
              </a:spcBef>
              <a:spcAft>
                <a:spcPts val="0"/>
              </a:spcAft>
              <a:buSzPts val="1800"/>
              <a:buNone/>
              <a:defRPr sz="1800"/>
            </a:lvl2pPr>
            <a:lvl3pPr marL="1371600" lvl="2" indent="-228600" algn="l">
              <a:lnSpc>
                <a:spcPct val="90000"/>
              </a:lnSpc>
              <a:spcBef>
                <a:spcPts val="375"/>
              </a:spcBef>
              <a:spcAft>
                <a:spcPts val="0"/>
              </a:spcAft>
              <a:buSzPts val="1600"/>
              <a:buNone/>
              <a:defRPr sz="1600"/>
            </a:lvl3pPr>
            <a:lvl4pPr marL="1828800" lvl="3" indent="-228600" algn="l">
              <a:lnSpc>
                <a:spcPct val="90000"/>
              </a:lnSpc>
              <a:spcBef>
                <a:spcPts val="375"/>
              </a:spcBef>
              <a:spcAft>
                <a:spcPts val="0"/>
              </a:spcAft>
              <a:buClr>
                <a:schemeClr val="dk1"/>
              </a:buClr>
              <a:buSzPts val="1400"/>
              <a:buNone/>
              <a:defRPr sz="1400"/>
            </a:lvl4pPr>
            <a:lvl5pPr marL="2286000" lvl="4" indent="-228600" algn="l">
              <a:lnSpc>
                <a:spcPct val="90000"/>
              </a:lnSpc>
              <a:spcBef>
                <a:spcPts val="375"/>
              </a:spcBef>
              <a:spcAft>
                <a:spcPts val="0"/>
              </a:spcAft>
              <a:buClr>
                <a:schemeClr val="dk1"/>
              </a:buClr>
              <a:buSzPts val="1400"/>
              <a:buNone/>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Layout 1">
  <p:cSld name="3_Layout 1">
    <p:spTree>
      <p:nvGrpSpPr>
        <p:cNvPr id="1" name="Shape 83"/>
        <p:cNvGrpSpPr/>
        <p:nvPr/>
      </p:nvGrpSpPr>
      <p:grpSpPr>
        <a:xfrm>
          <a:off x="0" y="0"/>
          <a:ext cx="0" cy="0"/>
          <a:chOff x="0" y="0"/>
          <a:chExt cx="0" cy="0"/>
        </a:xfrm>
      </p:grpSpPr>
      <p:cxnSp>
        <p:nvCxnSpPr>
          <p:cNvPr id="84" name="Google Shape;84;p79"/>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85" name="Google Shape;85;p79"/>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86" name="Google Shape;86;p79"/>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7" name="Google Shape;87;p79"/>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88" name="Google Shape;88;p79"/>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89" name="Google Shape;89;p79"/>
          <p:cNvSpPr txBox="1">
            <a:spLocks noGrp="1"/>
          </p:cNvSpPr>
          <p:nvPr>
            <p:ph type="body" idx="1"/>
          </p:nvPr>
        </p:nvSpPr>
        <p:spPr>
          <a:xfrm>
            <a:off x="235247" y="931303"/>
            <a:ext cx="3168000" cy="18360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79"/>
          <p:cNvSpPr txBox="1">
            <a:spLocks noGrp="1"/>
          </p:cNvSpPr>
          <p:nvPr>
            <p:ph type="body" idx="2"/>
          </p:nvPr>
        </p:nvSpPr>
        <p:spPr>
          <a:xfrm>
            <a:off x="3454753" y="931303"/>
            <a:ext cx="3168000" cy="18360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79"/>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9"/>
          <p:cNvSpPr txBox="1">
            <a:spLocks noGrp="1"/>
          </p:cNvSpPr>
          <p:nvPr>
            <p:ph type="body" idx="3"/>
          </p:nvPr>
        </p:nvSpPr>
        <p:spPr>
          <a:xfrm>
            <a:off x="235247" y="2820137"/>
            <a:ext cx="3168000" cy="18360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79"/>
          <p:cNvSpPr txBox="1">
            <a:spLocks noGrp="1"/>
          </p:cNvSpPr>
          <p:nvPr>
            <p:ph type="body" idx="4"/>
          </p:nvPr>
        </p:nvSpPr>
        <p:spPr>
          <a:xfrm>
            <a:off x="3454753" y="2820137"/>
            <a:ext cx="3168000" cy="18360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anksagung">
  <p:cSld name="Danksagung">
    <p:spTree>
      <p:nvGrpSpPr>
        <p:cNvPr id="1" name="Shape 94"/>
        <p:cNvGrpSpPr/>
        <p:nvPr/>
      </p:nvGrpSpPr>
      <p:grpSpPr>
        <a:xfrm>
          <a:off x="0" y="0"/>
          <a:ext cx="0" cy="0"/>
          <a:chOff x="0" y="0"/>
          <a:chExt cx="0" cy="0"/>
        </a:xfrm>
      </p:grpSpPr>
      <p:pic>
        <p:nvPicPr>
          <p:cNvPr id="95" name="Google Shape;95;p80"/>
          <p:cNvPicPr preferRelativeResize="0"/>
          <p:nvPr/>
        </p:nvPicPr>
        <p:blipFill rotWithShape="1">
          <a:blip r:embed="rId2">
            <a:alphaModFix/>
          </a:blip>
          <a:srcRect/>
          <a:stretch/>
        </p:blipFill>
        <p:spPr>
          <a:xfrm>
            <a:off x="5376040" y="3358968"/>
            <a:ext cx="1258677" cy="1295696"/>
          </a:xfrm>
          <a:prstGeom prst="rect">
            <a:avLst/>
          </a:prstGeom>
          <a:noFill/>
          <a:ln>
            <a:noFill/>
          </a:ln>
        </p:spPr>
      </p:pic>
      <p:sp>
        <p:nvSpPr>
          <p:cNvPr id="96" name="Google Shape;96;p80"/>
          <p:cNvSpPr txBox="1">
            <a:spLocks noGrp="1"/>
          </p:cNvSpPr>
          <p:nvPr>
            <p:ph type="ctrTitle"/>
          </p:nvPr>
        </p:nvSpPr>
        <p:spPr>
          <a:xfrm>
            <a:off x="235246" y="558209"/>
            <a:ext cx="3744149" cy="15264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7" name="Google Shape;97;p80"/>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sp>
        <p:nvSpPr>
          <p:cNvPr id="98" name="Google Shape;98;p80"/>
          <p:cNvSpPr txBox="1">
            <a:spLocks noGrp="1"/>
          </p:cNvSpPr>
          <p:nvPr>
            <p:ph type="subTitle" idx="1"/>
          </p:nvPr>
        </p:nvSpPr>
        <p:spPr>
          <a:xfrm>
            <a:off x="235246" y="2409903"/>
            <a:ext cx="3193753" cy="1132338"/>
          </a:xfrm>
          <a:prstGeom prst="rect">
            <a:avLst/>
          </a:prstGeom>
          <a:noFill/>
          <a:ln>
            <a:noFill/>
          </a:ln>
        </p:spPr>
        <p:txBody>
          <a:bodyPr spcFirstLastPara="1" wrap="square" lIns="91425" tIns="45700" rIns="91425" bIns="45700" anchor="t" anchorCtr="0">
            <a:normAutofit/>
          </a:bodyPr>
          <a:lstStyle>
            <a:lvl1pPr lvl="0" algn="l">
              <a:lnSpc>
                <a:spcPct val="150000"/>
              </a:lnSpc>
              <a:spcBef>
                <a:spcPts val="0"/>
              </a:spcBef>
              <a:spcAft>
                <a:spcPts val="0"/>
              </a:spcAft>
              <a:buSzPts val="1400"/>
              <a:buNone/>
              <a:defRPr sz="1400" b="0"/>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1"/>
              <a:buNone/>
              <a:defRPr sz="1351"/>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99" name="Google Shape;99;p80"/>
          <p:cNvPicPr preferRelativeResize="0"/>
          <p:nvPr/>
        </p:nvPicPr>
        <p:blipFill rotWithShape="1">
          <a:blip r:embed="rId3">
            <a:alphaModFix/>
          </a:blip>
          <a:srcRect/>
          <a:stretch/>
        </p:blipFill>
        <p:spPr>
          <a:xfrm>
            <a:off x="4198883" y="444081"/>
            <a:ext cx="1765738" cy="1765738"/>
          </a:xfrm>
          <a:prstGeom prst="rect">
            <a:avLst/>
          </a:prstGeom>
          <a:noFill/>
          <a:ln>
            <a:noFill/>
          </a:ln>
        </p:spPr>
      </p:pic>
      <p:sp>
        <p:nvSpPr>
          <p:cNvPr id="100" name="Google Shape;100;p80"/>
          <p:cNvSpPr/>
          <p:nvPr/>
        </p:nvSpPr>
        <p:spPr>
          <a:xfrm>
            <a:off x="3623444" y="3347538"/>
            <a:ext cx="3011274" cy="1307126"/>
          </a:xfrm>
          <a:prstGeom prst="rect">
            <a:avLst/>
          </a:prstGeom>
          <a:noFill/>
          <a:ln w="9525" cap="flat" cmpd="sng">
            <a:solidFill>
              <a:srgbClr val="7F7F7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101" name="Google Shape;101;p80"/>
          <p:cNvPicPr preferRelativeResize="0"/>
          <p:nvPr/>
        </p:nvPicPr>
        <p:blipFill rotWithShape="1">
          <a:blip r:embed="rId4">
            <a:alphaModFix/>
          </a:blip>
          <a:srcRect/>
          <a:stretch/>
        </p:blipFill>
        <p:spPr>
          <a:xfrm>
            <a:off x="4106753" y="4128402"/>
            <a:ext cx="668935" cy="384910"/>
          </a:xfrm>
          <a:prstGeom prst="rect">
            <a:avLst/>
          </a:prstGeom>
          <a:noFill/>
          <a:ln>
            <a:noFill/>
          </a:ln>
        </p:spPr>
      </p:pic>
      <p:pic>
        <p:nvPicPr>
          <p:cNvPr id="102" name="Google Shape;102;p80"/>
          <p:cNvPicPr preferRelativeResize="0"/>
          <p:nvPr/>
        </p:nvPicPr>
        <p:blipFill rotWithShape="1">
          <a:blip r:embed="rId5">
            <a:alphaModFix/>
          </a:blip>
          <a:srcRect/>
          <a:stretch/>
        </p:blipFill>
        <p:spPr>
          <a:xfrm>
            <a:off x="3843741" y="3741393"/>
            <a:ext cx="1194959" cy="271228"/>
          </a:xfrm>
          <a:prstGeom prst="rect">
            <a:avLst/>
          </a:prstGeom>
          <a:noFill/>
          <a:ln>
            <a:noFill/>
          </a:ln>
        </p:spPr>
      </p:pic>
      <p:sp>
        <p:nvSpPr>
          <p:cNvPr id="103" name="Google Shape;103;p80"/>
          <p:cNvSpPr/>
          <p:nvPr/>
        </p:nvSpPr>
        <p:spPr>
          <a:xfrm>
            <a:off x="3979395" y="3456363"/>
            <a:ext cx="923651"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a:solidFill>
                  <a:schemeClr val="dk1"/>
                </a:solidFill>
                <a:latin typeface="Times New Roman"/>
                <a:ea typeface="Times New Roman"/>
                <a:cs typeface="Times New Roman"/>
                <a:sym typeface="Times New Roman"/>
              </a:rPr>
              <a:t>Durchgeführt durch:</a:t>
            </a:r>
            <a:endParaRPr sz="700" b="0">
              <a:solidFill>
                <a:schemeClr val="dk1"/>
              </a:solidFill>
              <a:latin typeface="Times New Roman"/>
              <a:ea typeface="Times New Roman"/>
              <a:cs typeface="Times New Roman"/>
              <a:sym typeface="Times New Roman"/>
            </a:endParaRPr>
          </a:p>
        </p:txBody>
      </p:sp>
      <p:sp>
        <p:nvSpPr>
          <p:cNvPr id="104" name="Google Shape;104;p80"/>
          <p:cNvSpPr/>
          <p:nvPr/>
        </p:nvSpPr>
        <p:spPr>
          <a:xfrm>
            <a:off x="3654103" y="2281582"/>
            <a:ext cx="2843522" cy="3515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900">
                <a:solidFill>
                  <a:schemeClr val="dk1"/>
                </a:solidFill>
                <a:latin typeface="Calibri"/>
                <a:ea typeface="Calibri"/>
                <a:cs typeface="Calibri"/>
                <a:sym typeface="Calibri"/>
              </a:rPr>
              <a:t>Projektseite: </a:t>
            </a:r>
            <a:r>
              <a:rPr lang="de-DE"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www.schools4future.de</a:t>
            </a:r>
            <a:endParaRPr sz="900">
              <a:solidFill>
                <a:schemeClr val="dk1"/>
              </a:solidFill>
              <a:latin typeface="Calibri"/>
              <a:ea typeface="Calibri"/>
              <a:cs typeface="Calibri"/>
              <a:sym typeface="Calibri"/>
            </a:endParaRPr>
          </a:p>
        </p:txBody>
      </p:sp>
      <p:sp>
        <p:nvSpPr>
          <p:cNvPr id="105" name="Google Shape;105;p80"/>
          <p:cNvSpPr txBox="1"/>
          <p:nvPr/>
        </p:nvSpPr>
        <p:spPr>
          <a:xfrm>
            <a:off x="235246" y="3522544"/>
            <a:ext cx="3193754" cy="11717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1200">
                <a:solidFill>
                  <a:schemeClr val="dk1"/>
                </a:solidFill>
                <a:latin typeface="Calibri"/>
                <a:ea typeface="Calibri"/>
                <a:cs typeface="Calibri"/>
                <a:sym typeface="Calibri"/>
              </a:rPr>
              <a:t>Ansprechpartner:</a:t>
            </a:r>
            <a:endParaRPr/>
          </a:p>
          <a:p>
            <a:pPr marL="0" marR="0" lvl="0" indent="0" algn="l" rtl="0">
              <a:lnSpc>
                <a:spcPct val="150000"/>
              </a:lnSpc>
              <a:spcBef>
                <a:spcPts val="0"/>
              </a:spcBef>
              <a:spcAft>
                <a:spcPts val="0"/>
              </a:spcAft>
              <a:buNone/>
            </a:pPr>
            <a:r>
              <a:rPr lang="de-DE" sz="1200" b="1">
                <a:solidFill>
                  <a:schemeClr val="dk1"/>
                </a:solidFill>
                <a:latin typeface="Calibri"/>
                <a:ea typeface="Calibri"/>
                <a:cs typeface="Calibri"/>
                <a:sym typeface="Calibri"/>
              </a:rPr>
              <a:t>Oliver Wagner </a:t>
            </a:r>
            <a:r>
              <a:rPr lang="de-DE" sz="1200">
                <a:solidFill>
                  <a:schemeClr val="dk1"/>
                </a:solidFill>
                <a:latin typeface="Calibri"/>
                <a:ea typeface="Calibri"/>
                <a:cs typeface="Calibri"/>
                <a:sym typeface="Calibri"/>
              </a:rPr>
              <a:t>(Wuppertal Institut)</a:t>
            </a:r>
            <a:endParaRPr/>
          </a:p>
          <a:p>
            <a:pPr marL="0" marR="0" lvl="0" indent="0" algn="l" rtl="0">
              <a:lnSpc>
                <a:spcPct val="150000"/>
              </a:lnSpc>
              <a:spcBef>
                <a:spcPts val="0"/>
              </a:spcBef>
              <a:spcAft>
                <a:spcPts val="0"/>
              </a:spcAft>
              <a:buNone/>
            </a:pPr>
            <a:r>
              <a:rPr lang="de-DE" sz="1200" b="1">
                <a:solidFill>
                  <a:schemeClr val="dk1"/>
                </a:solidFill>
                <a:latin typeface="Calibri"/>
                <a:ea typeface="Calibri"/>
                <a:cs typeface="Calibri"/>
                <a:sym typeface="Calibri"/>
              </a:rPr>
              <a:t>Sebastian Albert-Seifried </a:t>
            </a:r>
            <a:r>
              <a:rPr lang="de-DE" sz="1200">
                <a:solidFill>
                  <a:schemeClr val="dk1"/>
                </a:solidFill>
                <a:latin typeface="Calibri"/>
                <a:ea typeface="Calibri"/>
                <a:cs typeface="Calibri"/>
                <a:sym typeface="Calibri"/>
              </a:rPr>
              <a:t>(Ö-quadrat)</a:t>
            </a:r>
            <a:endParaRPr sz="12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de-DE" sz="1200">
                <a:solidFill>
                  <a:schemeClr val="dk1"/>
                </a:solidFill>
                <a:latin typeface="Calibri"/>
                <a:ea typeface="Calibri"/>
                <a:cs typeface="Calibri"/>
                <a:sym typeface="Calibri"/>
              </a:rPr>
              <a:t>E-Mail: </a:t>
            </a:r>
            <a:r>
              <a:rPr lang="de-DE" sz="12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info@schools4future.de</a:t>
            </a:r>
            <a:endParaRPr sz="12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Layout 1">
  <p:cSld name="2_Layout 1">
    <p:spTree>
      <p:nvGrpSpPr>
        <p:cNvPr id="1" name="Shape 106"/>
        <p:cNvGrpSpPr/>
        <p:nvPr/>
      </p:nvGrpSpPr>
      <p:grpSpPr>
        <a:xfrm>
          <a:off x="0" y="0"/>
          <a:ext cx="0" cy="0"/>
          <a:chOff x="0" y="0"/>
          <a:chExt cx="0" cy="0"/>
        </a:xfrm>
      </p:grpSpPr>
      <p:cxnSp>
        <p:nvCxnSpPr>
          <p:cNvPr id="107" name="Google Shape;107;p81"/>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108" name="Google Shape;108;p81"/>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109" name="Google Shape;109;p81"/>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0" name="Google Shape;110;p81"/>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111" name="Google Shape;111;p81"/>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112" name="Google Shape;112;p81"/>
          <p:cNvSpPr txBox="1">
            <a:spLocks noGrp="1"/>
          </p:cNvSpPr>
          <p:nvPr>
            <p:ph type="body" idx="1"/>
          </p:nvPr>
        </p:nvSpPr>
        <p:spPr>
          <a:xfrm>
            <a:off x="235248" y="955964"/>
            <a:ext cx="3138333" cy="363264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81"/>
          <p:cNvSpPr txBox="1">
            <a:spLocks noGrp="1"/>
          </p:cNvSpPr>
          <p:nvPr>
            <p:ph type="body" idx="2"/>
          </p:nvPr>
        </p:nvSpPr>
        <p:spPr>
          <a:xfrm>
            <a:off x="3484419" y="955964"/>
            <a:ext cx="3138333" cy="363264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81"/>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anzbildfolie">
  <p:cSld name="Ganzbildfolie">
    <p:spTree>
      <p:nvGrpSpPr>
        <p:cNvPr id="1" name="Shape 115"/>
        <p:cNvGrpSpPr/>
        <p:nvPr/>
      </p:nvGrpSpPr>
      <p:grpSpPr>
        <a:xfrm>
          <a:off x="0" y="0"/>
          <a:ext cx="0" cy="0"/>
          <a:chOff x="0" y="0"/>
          <a:chExt cx="0" cy="0"/>
        </a:xfrm>
      </p:grpSpPr>
      <p:sp>
        <p:nvSpPr>
          <p:cNvPr id="116" name="Google Shape;116;p82"/>
          <p:cNvSpPr txBox="1">
            <a:spLocks noGrp="1"/>
          </p:cNvSpPr>
          <p:nvPr>
            <p:ph type="title"/>
          </p:nvPr>
        </p:nvSpPr>
        <p:spPr>
          <a:xfrm>
            <a:off x="235248" y="279335"/>
            <a:ext cx="6395912" cy="592394"/>
          </a:xfrm>
          <a:prstGeom prst="rect">
            <a:avLst/>
          </a:prstGeom>
          <a:solidFill>
            <a:schemeClr val="dk1">
              <a:alpha val="40000"/>
            </a:schemeClr>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0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82"/>
          <p:cNvSpPr txBox="1">
            <a:spLocks noGrp="1"/>
          </p:cNvSpPr>
          <p:nvPr>
            <p:ph type="body" idx="1"/>
          </p:nvPr>
        </p:nvSpPr>
        <p:spPr>
          <a:xfrm>
            <a:off x="4939862" y="4987158"/>
            <a:ext cx="1918138" cy="156341"/>
          </a:xfrm>
          <a:prstGeom prst="rect">
            <a:avLst/>
          </a:prstGeom>
          <a:solidFill>
            <a:srgbClr val="000000">
              <a:alpha val="49803"/>
            </a:srgbClr>
          </a:solidFill>
          <a:ln>
            <a:noFill/>
          </a:ln>
        </p:spPr>
        <p:txBody>
          <a:bodyPr spcFirstLastPara="1" wrap="square" lIns="91425" tIns="45700" rIns="91425" bIns="45700" anchor="t" anchorCtr="0">
            <a:noAutofit/>
          </a:bodyPr>
          <a:lstStyle>
            <a:lvl1pPr marL="457200" lvl="0" indent="-228600" algn="r">
              <a:lnSpc>
                <a:spcPct val="90000"/>
              </a:lnSpc>
              <a:spcBef>
                <a:spcPts val="751"/>
              </a:spcBef>
              <a:spcAft>
                <a:spcPts val="0"/>
              </a:spcAft>
              <a:buSzPts val="600"/>
              <a:buNone/>
              <a:defRPr sz="600" b="1">
                <a:solidFill>
                  <a:schemeClr val="lt1"/>
                </a:solidFill>
              </a:defRPr>
            </a:lvl1pPr>
            <a:lvl2pPr marL="914400" lvl="1" indent="-228600" algn="l">
              <a:lnSpc>
                <a:spcPct val="90000"/>
              </a:lnSpc>
              <a:spcBef>
                <a:spcPts val="375"/>
              </a:spcBef>
              <a:spcAft>
                <a:spcPts val="0"/>
              </a:spcAft>
              <a:buSzPts val="1600"/>
              <a:buNone/>
              <a:defRPr/>
            </a:lvl2pPr>
            <a:lvl3pPr marL="1371600" lvl="2" indent="-228600" algn="l">
              <a:lnSpc>
                <a:spcPct val="90000"/>
              </a:lnSpc>
              <a:spcBef>
                <a:spcPts val="375"/>
              </a:spcBef>
              <a:spcAft>
                <a:spcPts val="0"/>
              </a:spcAft>
              <a:buSzPts val="1400"/>
              <a:buNone/>
              <a:defRPr/>
            </a:lvl3pPr>
            <a:lvl4pPr marL="1828800" lvl="3" indent="-228600" algn="l">
              <a:lnSpc>
                <a:spcPct val="90000"/>
              </a:lnSpc>
              <a:spcBef>
                <a:spcPts val="375"/>
              </a:spcBef>
              <a:spcAft>
                <a:spcPts val="0"/>
              </a:spcAft>
              <a:buClr>
                <a:schemeClr val="dk1"/>
              </a:buClr>
              <a:buSzPts val="1351"/>
              <a:buNone/>
              <a:defRPr/>
            </a:lvl4pPr>
            <a:lvl5pPr marL="2286000" lvl="4" indent="-228600" algn="l">
              <a:lnSpc>
                <a:spcPct val="90000"/>
              </a:lnSpc>
              <a:spcBef>
                <a:spcPts val="375"/>
              </a:spcBef>
              <a:spcAft>
                <a:spcPts val="0"/>
              </a:spcAft>
              <a:buClr>
                <a:schemeClr val="dk1"/>
              </a:buClr>
              <a:buSzPts val="1351"/>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Layout 1">
  <p:cSld name="4_Layout 1">
    <p:spTree>
      <p:nvGrpSpPr>
        <p:cNvPr id="1" name="Shape 118"/>
        <p:cNvGrpSpPr/>
        <p:nvPr/>
      </p:nvGrpSpPr>
      <p:grpSpPr>
        <a:xfrm>
          <a:off x="0" y="0"/>
          <a:ext cx="0" cy="0"/>
          <a:chOff x="0" y="0"/>
          <a:chExt cx="0" cy="0"/>
        </a:xfrm>
      </p:grpSpPr>
      <p:cxnSp>
        <p:nvCxnSpPr>
          <p:cNvPr id="119" name="Google Shape;119;p83"/>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120" name="Google Shape;120;p83"/>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121" name="Google Shape;121;p83"/>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22" name="Google Shape;122;p83"/>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123" name="Google Shape;123;p83"/>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124" name="Google Shape;124;p83"/>
          <p:cNvSpPr txBox="1">
            <a:spLocks noGrp="1"/>
          </p:cNvSpPr>
          <p:nvPr>
            <p:ph type="body" idx="1"/>
          </p:nvPr>
        </p:nvSpPr>
        <p:spPr>
          <a:xfrm>
            <a:off x="235248" y="955964"/>
            <a:ext cx="6395912" cy="363264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5" name="Google Shape;125;p83"/>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83"/>
          <p:cNvSpPr/>
          <p:nvPr/>
        </p:nvSpPr>
        <p:spPr>
          <a:xfrm>
            <a:off x="0" y="1"/>
            <a:ext cx="5737860" cy="279334"/>
          </a:xfrm>
          <a:prstGeom prst="rect">
            <a:avLst/>
          </a:prstGeom>
          <a:solidFill>
            <a:srgbClr val="FDECD0"/>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Ablaufplanung</a:t>
            </a:r>
            <a:endParaRPr/>
          </a:p>
        </p:txBody>
      </p:sp>
      <p:sp>
        <p:nvSpPr>
          <p:cNvPr id="127" name="Google Shape;127;p83"/>
          <p:cNvSpPr/>
          <p:nvPr/>
        </p:nvSpPr>
        <p:spPr>
          <a:xfrm>
            <a:off x="5737860" y="1"/>
            <a:ext cx="1120140" cy="279334"/>
          </a:xfrm>
          <a:prstGeom prst="rect">
            <a:avLst/>
          </a:prstGeom>
          <a:solidFill>
            <a:srgbClr val="E1EFD8"/>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83"/>
          <p:cNvSpPr txBox="1">
            <a:spLocks noGrp="1"/>
          </p:cNvSpPr>
          <p:nvPr>
            <p:ph type="body" idx="2"/>
          </p:nvPr>
        </p:nvSpPr>
        <p:spPr>
          <a:xfrm>
            <a:off x="5833110" y="761"/>
            <a:ext cx="929640" cy="27781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751"/>
              </a:spcBef>
              <a:spcAft>
                <a:spcPts val="0"/>
              </a:spcAft>
              <a:buSzPts val="1600"/>
              <a:buNone/>
              <a:defRPr b="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Layout 1">
  <p:cSld name="5_Layout 1">
    <p:spTree>
      <p:nvGrpSpPr>
        <p:cNvPr id="1" name="Shape 129"/>
        <p:cNvGrpSpPr/>
        <p:nvPr/>
      </p:nvGrpSpPr>
      <p:grpSpPr>
        <a:xfrm>
          <a:off x="0" y="0"/>
          <a:ext cx="0" cy="0"/>
          <a:chOff x="0" y="0"/>
          <a:chExt cx="0" cy="0"/>
        </a:xfrm>
      </p:grpSpPr>
      <p:cxnSp>
        <p:nvCxnSpPr>
          <p:cNvPr id="130" name="Google Shape;130;p84"/>
          <p:cNvCxnSpPr/>
          <p:nvPr/>
        </p:nvCxnSpPr>
        <p:spPr>
          <a:xfrm>
            <a:off x="235247" y="4694275"/>
            <a:ext cx="6399471" cy="0"/>
          </a:xfrm>
          <a:prstGeom prst="straightConnector1">
            <a:avLst/>
          </a:prstGeom>
          <a:noFill/>
          <a:ln w="28575" cap="flat" cmpd="sng">
            <a:solidFill>
              <a:srgbClr val="0093CB"/>
            </a:solidFill>
            <a:prstDash val="solid"/>
            <a:miter lim="800000"/>
            <a:headEnd type="none" w="sm" len="sm"/>
            <a:tailEnd type="none" w="sm" len="sm"/>
          </a:ln>
        </p:spPr>
      </p:cxnSp>
      <p:sp>
        <p:nvSpPr>
          <p:cNvPr id="131" name="Google Shape;131;p84"/>
          <p:cNvSpPr txBox="1"/>
          <p:nvPr/>
        </p:nvSpPr>
        <p:spPr>
          <a:xfrm>
            <a:off x="223286" y="4799944"/>
            <a:ext cx="552569" cy="254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de-DE" sz="1051">
                <a:solidFill>
                  <a:srgbClr val="7F7F7F"/>
                </a:solidFill>
                <a:latin typeface="Calibri"/>
                <a:ea typeface="Calibri"/>
                <a:cs typeface="Calibri"/>
                <a:sym typeface="Calibri"/>
              </a:rPr>
              <a:t>‹Nr.›</a:t>
            </a:fld>
            <a:endParaRPr sz="1051">
              <a:solidFill>
                <a:srgbClr val="7F7F7F"/>
              </a:solidFill>
              <a:latin typeface="Calibri"/>
              <a:ea typeface="Calibri"/>
              <a:cs typeface="Calibri"/>
              <a:sym typeface="Calibri"/>
            </a:endParaRPr>
          </a:p>
        </p:txBody>
      </p:sp>
      <p:sp>
        <p:nvSpPr>
          <p:cNvPr id="132" name="Google Shape;132;p84"/>
          <p:cNvSpPr txBox="1">
            <a:spLocks noGrp="1"/>
          </p:cNvSpPr>
          <p:nvPr>
            <p:ph type="ftr" idx="11"/>
          </p:nvPr>
        </p:nvSpPr>
        <p:spPr>
          <a:xfrm>
            <a:off x="699656" y="4787193"/>
            <a:ext cx="4077296" cy="2735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33" name="Google Shape;133;p84"/>
          <p:cNvCxnSpPr/>
          <p:nvPr/>
        </p:nvCxnSpPr>
        <p:spPr>
          <a:xfrm>
            <a:off x="235247" y="4694275"/>
            <a:ext cx="6399471" cy="0"/>
          </a:xfrm>
          <a:prstGeom prst="straightConnector1">
            <a:avLst/>
          </a:prstGeom>
          <a:noFill/>
          <a:ln w="28575" cap="flat" cmpd="sng">
            <a:solidFill>
              <a:srgbClr val="006533"/>
            </a:solidFill>
            <a:prstDash val="solid"/>
            <a:miter lim="800000"/>
            <a:headEnd type="none" w="sm" len="sm"/>
            <a:tailEnd type="none" w="sm" len="sm"/>
          </a:ln>
        </p:spPr>
      </p:cxnSp>
      <p:pic>
        <p:nvPicPr>
          <p:cNvPr id="134" name="Google Shape;134;p84"/>
          <p:cNvPicPr preferRelativeResize="0"/>
          <p:nvPr/>
        </p:nvPicPr>
        <p:blipFill rotWithShape="1">
          <a:blip r:embed="rId2">
            <a:alphaModFix/>
          </a:blip>
          <a:srcRect/>
          <a:stretch/>
        </p:blipFill>
        <p:spPr>
          <a:xfrm>
            <a:off x="4911837" y="4746701"/>
            <a:ext cx="1722881" cy="312272"/>
          </a:xfrm>
          <a:prstGeom prst="rect">
            <a:avLst/>
          </a:prstGeom>
          <a:noFill/>
          <a:ln>
            <a:noFill/>
          </a:ln>
        </p:spPr>
      </p:pic>
      <p:sp>
        <p:nvSpPr>
          <p:cNvPr id="135" name="Google Shape;135;p84"/>
          <p:cNvSpPr txBox="1">
            <a:spLocks noGrp="1"/>
          </p:cNvSpPr>
          <p:nvPr>
            <p:ph type="title"/>
          </p:nvPr>
        </p:nvSpPr>
        <p:spPr>
          <a:xfrm>
            <a:off x="0" y="-1"/>
            <a:ext cx="5928360" cy="663090"/>
          </a:xfrm>
          <a:prstGeom prst="rect">
            <a:avLst/>
          </a:prstGeom>
          <a:solidFill>
            <a:srgbClr val="FDECD0"/>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84"/>
          <p:cNvSpPr txBox="1">
            <a:spLocks noGrp="1"/>
          </p:cNvSpPr>
          <p:nvPr>
            <p:ph type="body" idx="1"/>
          </p:nvPr>
        </p:nvSpPr>
        <p:spPr>
          <a:xfrm>
            <a:off x="238850" y="3136280"/>
            <a:ext cx="3138334" cy="1489110"/>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7" name="Google Shape;137;p84"/>
          <p:cNvSpPr/>
          <p:nvPr/>
        </p:nvSpPr>
        <p:spPr>
          <a:xfrm>
            <a:off x="238851" y="2814051"/>
            <a:ext cx="3138332" cy="322229"/>
          </a:xfrm>
          <a:prstGeom prst="rect">
            <a:avLst/>
          </a:prstGeom>
          <a:solidFill>
            <a:srgbClr val="D0CECE"/>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Methodik / Ablauf</a:t>
            </a:r>
            <a:endParaRPr/>
          </a:p>
        </p:txBody>
      </p:sp>
      <p:sp>
        <p:nvSpPr>
          <p:cNvPr id="138" name="Google Shape;138;p84"/>
          <p:cNvSpPr txBox="1">
            <a:spLocks noGrp="1"/>
          </p:cNvSpPr>
          <p:nvPr>
            <p:ph type="body" idx="2"/>
          </p:nvPr>
        </p:nvSpPr>
        <p:spPr>
          <a:xfrm>
            <a:off x="5927725" y="0"/>
            <a:ext cx="930275" cy="663575"/>
          </a:xfrm>
          <a:prstGeom prst="rect">
            <a:avLst/>
          </a:prstGeom>
          <a:solidFill>
            <a:srgbClr val="E1EFD8"/>
          </a:solidFill>
          <a:ln w="9525" cap="flat" cmpd="sng">
            <a:solidFill>
              <a:srgbClr val="BFBFBF"/>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751"/>
              </a:spcBef>
              <a:spcAft>
                <a:spcPts val="0"/>
              </a:spcAft>
              <a:buSzPts val="1800"/>
              <a:buNone/>
              <a:defRPr sz="1800" b="1"/>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9" name="Google Shape;139;p84"/>
          <p:cNvSpPr txBox="1">
            <a:spLocks noGrp="1"/>
          </p:cNvSpPr>
          <p:nvPr>
            <p:ph type="body" idx="3"/>
          </p:nvPr>
        </p:nvSpPr>
        <p:spPr>
          <a:xfrm>
            <a:off x="235248" y="1278191"/>
            <a:ext cx="3138334" cy="1446645"/>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84"/>
          <p:cNvSpPr/>
          <p:nvPr/>
        </p:nvSpPr>
        <p:spPr>
          <a:xfrm>
            <a:off x="235249" y="955963"/>
            <a:ext cx="3138332" cy="322229"/>
          </a:xfrm>
          <a:prstGeom prst="rect">
            <a:avLst/>
          </a:prstGeom>
          <a:solidFill>
            <a:srgbClr val="D0CECE"/>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Lernziele / Ergebnis</a:t>
            </a:r>
            <a:endParaRPr/>
          </a:p>
        </p:txBody>
      </p:sp>
      <p:sp>
        <p:nvSpPr>
          <p:cNvPr id="141" name="Google Shape;141;p84"/>
          <p:cNvSpPr txBox="1">
            <a:spLocks noGrp="1"/>
          </p:cNvSpPr>
          <p:nvPr>
            <p:ph type="body" idx="4"/>
          </p:nvPr>
        </p:nvSpPr>
        <p:spPr>
          <a:xfrm>
            <a:off x="3480816" y="1278192"/>
            <a:ext cx="3138333" cy="3347195"/>
          </a:xfrm>
          <a:prstGeom prst="rect">
            <a:avLst/>
          </a:prstGeom>
          <a:noFill/>
          <a:ln w="9525" cap="flat" cmpd="sng">
            <a:solidFill>
              <a:srgbClr val="7F7F7F"/>
            </a:solidFill>
            <a:prstDash val="solid"/>
            <a:round/>
            <a:headEnd type="none" w="sm" len="sm"/>
            <a:tailEnd type="none" w="sm" len="sm"/>
          </a:ln>
        </p:spPr>
        <p:txBody>
          <a:bodyPr spcFirstLastPara="1" wrap="square" lIns="91425" tIns="45700" rIns="91425" bIns="45700" anchor="t" anchorCtr="0">
            <a:normAutofit/>
          </a:bodyPr>
          <a:lstStyle>
            <a:lvl1pPr marL="457200" lvl="0" indent="-330200" algn="l">
              <a:lnSpc>
                <a:spcPct val="90000"/>
              </a:lnSpc>
              <a:spcBef>
                <a:spcPts val="751"/>
              </a:spcBef>
              <a:spcAft>
                <a:spcPts val="0"/>
              </a:spcAft>
              <a:buClr>
                <a:schemeClr val="accent1"/>
              </a:buClr>
              <a:buSzPts val="1600"/>
              <a:buFont typeface="Courier New"/>
              <a:buChar char="o"/>
              <a:defRPr sz="1600">
                <a:solidFill>
                  <a:schemeClr val="dk1"/>
                </a:solidFill>
                <a:latin typeface="Calibri"/>
                <a:ea typeface="Calibri"/>
                <a:cs typeface="Calibri"/>
                <a:sym typeface="Calibri"/>
              </a:defRPr>
            </a:lvl1pPr>
            <a:lvl2pPr marL="914400" lvl="1" indent="-330200" algn="l">
              <a:lnSpc>
                <a:spcPct val="90000"/>
              </a:lnSpc>
              <a:spcBef>
                <a:spcPts val="375"/>
              </a:spcBef>
              <a:spcAft>
                <a:spcPts val="0"/>
              </a:spcAft>
              <a:buClr>
                <a:schemeClr val="accent1"/>
              </a:buClr>
              <a:buSzPts val="1600"/>
              <a:buChar char="•"/>
              <a:defRPr sz="1600">
                <a:solidFill>
                  <a:schemeClr val="dk1"/>
                </a:solidFill>
                <a:latin typeface="Calibri"/>
                <a:ea typeface="Calibri"/>
                <a:cs typeface="Calibri"/>
                <a:sym typeface="Calibri"/>
              </a:defRPr>
            </a:lvl2pPr>
            <a:lvl3pPr marL="1371600" lvl="2" indent="-317500" algn="l">
              <a:lnSpc>
                <a:spcPct val="90000"/>
              </a:lnSpc>
              <a:spcBef>
                <a:spcPts val="375"/>
              </a:spcBef>
              <a:spcAft>
                <a:spcPts val="0"/>
              </a:spcAft>
              <a:buClr>
                <a:schemeClr val="accent1"/>
              </a:buClr>
              <a:buSzPts val="1400"/>
              <a:buFont typeface="Arial"/>
              <a:buChar char="•"/>
              <a:defRPr sz="14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84"/>
          <p:cNvSpPr/>
          <p:nvPr/>
        </p:nvSpPr>
        <p:spPr>
          <a:xfrm>
            <a:off x="3480815" y="955963"/>
            <a:ext cx="3138332" cy="322229"/>
          </a:xfrm>
          <a:prstGeom prst="rect">
            <a:avLst/>
          </a:prstGeom>
          <a:solidFill>
            <a:srgbClr val="D0CECE"/>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Inhalte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235248" y="794176"/>
            <a:ext cx="6395912" cy="379443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751"/>
              </a:spcBef>
              <a:spcAft>
                <a:spcPts val="0"/>
              </a:spcAft>
              <a:buClr>
                <a:srgbClr val="0093CB"/>
              </a:buClr>
              <a:buSzPts val="1600"/>
              <a:buFont typeface="Courier New"/>
              <a:buChar char="o"/>
              <a:defRPr sz="16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rgbClr val="0093CB"/>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rgbClr val="0093CB"/>
              </a:buClr>
              <a:buSzPts val="1400"/>
              <a:buFont typeface="Noto Sans Symbols"/>
              <a:buChar char="▪"/>
              <a:defRPr sz="1400" b="0" i="0" u="none" strike="noStrike" cap="none">
                <a:solidFill>
                  <a:schemeClr val="dk1"/>
                </a:solidFill>
                <a:latin typeface="Calibri"/>
                <a:ea typeface="Calibri"/>
                <a:cs typeface="Calibri"/>
                <a:sym typeface="Calibri"/>
              </a:defRPr>
            </a:lvl3pPr>
            <a:lvl4pPr marL="1828800" marR="0" lvl="3"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4pPr>
            <a:lvl5pPr marL="2286000" marR="0" lvl="4"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5pPr>
            <a:lvl6pPr marL="2743200" marR="0" lvl="5"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6pPr>
            <a:lvl7pPr marL="3200400" marR="0" lvl="6"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7pPr>
            <a:lvl8pPr marL="3657600" marR="0" lvl="7"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8pPr>
            <a:lvl9pPr marL="4114800" marR="0" lvl="8" indent="-314388" algn="l" rtl="0">
              <a:lnSpc>
                <a:spcPct val="90000"/>
              </a:lnSpc>
              <a:spcBef>
                <a:spcPts val="375"/>
              </a:spcBef>
              <a:spcAft>
                <a:spcPts val="0"/>
              </a:spcAft>
              <a:buClr>
                <a:schemeClr val="dk1"/>
              </a:buClr>
              <a:buSzPts val="1351"/>
              <a:buFont typeface="Arial"/>
              <a:buChar char="•"/>
              <a:defRPr sz="1351"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ftr" idx="11"/>
          </p:nvPr>
        </p:nvSpPr>
        <p:spPr>
          <a:xfrm>
            <a:off x="581890" y="4767263"/>
            <a:ext cx="547947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3.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4.png"/><Relationship Id="rId3" Type="http://schemas.openxmlformats.org/officeDocument/2006/relationships/image" Target="../media/image48.png"/><Relationship Id="rId7" Type="http://schemas.openxmlformats.org/officeDocument/2006/relationships/image" Target="../media/image55.png"/><Relationship Id="rId12" Type="http://schemas.openxmlformats.org/officeDocument/2006/relationships/image" Target="../media/image62.png"/><Relationship Id="rId17" Type="http://schemas.openxmlformats.org/officeDocument/2006/relationships/image" Target="../media/image72.png"/><Relationship Id="rId2" Type="http://schemas.openxmlformats.org/officeDocument/2006/relationships/notesSlide" Target="../notesSlides/notesSlide37.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61.png"/><Relationship Id="rId5" Type="http://schemas.openxmlformats.org/officeDocument/2006/relationships/image" Target="../media/image50.png"/><Relationship Id="rId15" Type="http://schemas.openxmlformats.org/officeDocument/2006/relationships/image" Target="../media/image69.svg"/><Relationship Id="rId10"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57.png"/><Relationship Id="rId1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
          <p:cNvSpPr txBox="1">
            <a:spLocks noGrp="1"/>
          </p:cNvSpPr>
          <p:nvPr>
            <p:ph type="ctrTitle"/>
          </p:nvPr>
        </p:nvSpPr>
        <p:spPr>
          <a:xfrm>
            <a:off x="234510" y="558209"/>
            <a:ext cx="3675338" cy="13809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de-DE" dirty="0"/>
              <a:t>Speiseplan in unserer Mensa – wie viele Treibhausgase stecken im Essen?</a:t>
            </a:r>
            <a:endParaRPr dirty="0"/>
          </a:p>
        </p:txBody>
      </p:sp>
      <p:sp>
        <p:nvSpPr>
          <p:cNvPr id="168" name="Google Shape;168;p1"/>
          <p:cNvSpPr txBox="1">
            <a:spLocks noGrp="1"/>
          </p:cNvSpPr>
          <p:nvPr>
            <p:ph type="body" idx="1"/>
          </p:nvPr>
        </p:nvSpPr>
        <p:spPr>
          <a:xfrm>
            <a:off x="234510" y="3343223"/>
            <a:ext cx="3194489" cy="1307126"/>
          </a:xfrm>
          <a:prstGeom prst="rect">
            <a:avLst/>
          </a:prstGeom>
          <a:noFill/>
          <a:ln>
            <a:noFill/>
          </a:ln>
        </p:spPr>
        <p:txBody>
          <a:bodyPr spcFirstLastPara="1" wrap="square" lIns="91425" tIns="45700" rIns="91425" bIns="45700" anchor="b" anchorCtr="0">
            <a:normAutofit/>
          </a:bodyPr>
          <a:lstStyle/>
          <a:p>
            <a:pPr marL="0" indent="0"/>
            <a:r>
              <a:rPr lang="de-DE" dirty="0">
                <a:solidFill>
                  <a:srgbClr val="FF0000"/>
                </a:solidFill>
              </a:rPr>
              <a:t>Datum und Anlass einfügen</a:t>
            </a:r>
            <a:endParaRPr dirty="0">
              <a:solidFill>
                <a:srgbClr val="FF0000"/>
              </a:solidFill>
            </a:endParaRPr>
          </a:p>
        </p:txBody>
      </p:sp>
      <p:sp>
        <p:nvSpPr>
          <p:cNvPr id="2" name="Textfeld 1">
            <a:extLst>
              <a:ext uri="{FF2B5EF4-FFF2-40B4-BE49-F238E27FC236}">
                <a16:creationId xmlns:a16="http://schemas.microsoft.com/office/drawing/2014/main" id="{AC1F74F3-4E99-440C-A212-32114781DFFD}"/>
              </a:ext>
            </a:extLst>
          </p:cNvPr>
          <p:cNvSpPr txBox="1"/>
          <p:nvPr/>
        </p:nvSpPr>
        <p:spPr>
          <a:xfrm>
            <a:off x="236408" y="2534832"/>
            <a:ext cx="2743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solidFill>
                  <a:srgbClr val="FF0000"/>
                </a:solidFill>
                <a:latin typeface="Calibri"/>
              </a:rPr>
              <a:t>Namen der Referent*innen einfügen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6"/>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Mit der Auswahl unserer Nahrungsmittel entscheiden wir, wie viele Treibhausgasemissionen entstehen</a:t>
            </a:r>
            <a:endParaRPr/>
          </a:p>
        </p:txBody>
      </p:sp>
      <p:sp>
        <p:nvSpPr>
          <p:cNvPr id="354" name="Google Shape;354;p16"/>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Dem Klima ist nicht egal, was wir essen</a:t>
            </a:r>
            <a:endParaRPr/>
          </a:p>
        </p:txBody>
      </p:sp>
      <p:pic>
        <p:nvPicPr>
          <p:cNvPr id="355" name="Google Shape;355;p16"/>
          <p:cNvPicPr preferRelativeResize="0">
            <a:picLocks noGrp="1"/>
          </p:cNvPicPr>
          <p:nvPr>
            <p:ph type="body" idx="2"/>
          </p:nvPr>
        </p:nvPicPr>
        <p:blipFill rotWithShape="1">
          <a:blip r:embed="rId3">
            <a:alphaModFix/>
          </a:blip>
          <a:srcRect l="5112" r="5111"/>
          <a:stretch/>
        </p:blipFill>
        <p:spPr>
          <a:xfrm>
            <a:off x="4202430" y="955964"/>
            <a:ext cx="2420322" cy="1797159"/>
          </a:xfrm>
          <a:prstGeom prst="rect">
            <a:avLst/>
          </a:prstGeom>
          <a:noFill/>
          <a:ln>
            <a:noFill/>
          </a:ln>
        </p:spPr>
      </p:pic>
      <p:pic>
        <p:nvPicPr>
          <p:cNvPr id="356" name="Google Shape;356;p16"/>
          <p:cNvPicPr preferRelativeResize="0">
            <a:picLocks noGrp="1"/>
          </p:cNvPicPr>
          <p:nvPr>
            <p:ph type="body" idx="3"/>
          </p:nvPr>
        </p:nvPicPr>
        <p:blipFill rotWithShape="1">
          <a:blip r:embed="rId4">
            <a:alphaModFix/>
          </a:blip>
          <a:srcRect l="5112" r="5111"/>
          <a:stretch/>
        </p:blipFill>
        <p:spPr>
          <a:xfrm>
            <a:off x="4202430" y="2803611"/>
            <a:ext cx="2420322" cy="1797159"/>
          </a:xfrm>
          <a:prstGeom prst="rect">
            <a:avLst/>
          </a:prstGeom>
          <a:noFill/>
          <a:ln>
            <a:noFill/>
          </a:ln>
        </p:spPr>
      </p:pic>
      <p:pic>
        <p:nvPicPr>
          <p:cNvPr id="359" name="Google Shape;359;p16"/>
          <p:cNvPicPr preferRelativeResize="0"/>
          <p:nvPr/>
        </p:nvPicPr>
        <p:blipFill rotWithShape="1">
          <a:blip r:embed="rId5">
            <a:alphaModFix/>
          </a:blip>
          <a:srcRect/>
          <a:stretch/>
        </p:blipFill>
        <p:spPr>
          <a:xfrm>
            <a:off x="529683" y="2223703"/>
            <a:ext cx="3217128" cy="21464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body" idx="1"/>
          </p:nvPr>
        </p:nvSpPr>
        <p:spPr>
          <a:xfrm>
            <a:off x="235248" y="955964"/>
            <a:ext cx="6395912" cy="363264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751"/>
              </a:spcBef>
              <a:spcAft>
                <a:spcPts val="0"/>
              </a:spcAft>
              <a:buSzPts val="1600"/>
              <a:buFont typeface="Calibri"/>
              <a:buAutoNum type="arabicPeriod"/>
            </a:pPr>
            <a:r>
              <a:rPr lang="de-DE" dirty="0">
                <a:solidFill>
                  <a:srgbClr val="7F7F7F"/>
                </a:solidFill>
              </a:rPr>
              <a:t>Wie wirkt sich Essen auf die Umwelt aus?		</a:t>
            </a:r>
            <a:endParaRPr dirty="0">
              <a:solidFill>
                <a:srgbClr val="7F7F7F"/>
              </a:solidFill>
            </a:endParaRPr>
          </a:p>
          <a:p>
            <a:pPr marL="342900" indent="-342900">
              <a:buFont typeface="Calibri"/>
              <a:buAutoNum type="arabicPeriod"/>
            </a:pPr>
            <a:r>
              <a:rPr lang="de-DE" b="1" dirty="0">
                <a:solidFill>
                  <a:srgbClr val="7F7F7F"/>
                </a:solidFill>
              </a:rPr>
              <a:t>Vom Feld auf den Teller – den Emissionen auf der Spur</a:t>
            </a:r>
            <a:r>
              <a:rPr lang="de-DE" dirty="0">
                <a:solidFill>
                  <a:srgbClr val="7F7F7F"/>
                </a:solidFill>
              </a:rPr>
              <a:t>	</a:t>
            </a:r>
            <a:endParaRPr lang="de-DE" dirty="0"/>
          </a:p>
          <a:p>
            <a:pPr marL="342900" lvl="0" indent="-342900" algn="l" rtl="0">
              <a:lnSpc>
                <a:spcPct val="90000"/>
              </a:lnSpc>
              <a:spcBef>
                <a:spcPts val="751"/>
              </a:spcBef>
              <a:spcAft>
                <a:spcPts val="0"/>
              </a:spcAft>
              <a:buSzPts val="1600"/>
              <a:buFont typeface="Calibri"/>
              <a:buAutoNum type="arabicPeriod"/>
            </a:pPr>
            <a:r>
              <a:rPr lang="de-DE" dirty="0">
                <a:solidFill>
                  <a:srgbClr val="7F7F7F"/>
                </a:solidFill>
              </a:rPr>
              <a:t>Wie die CO</a:t>
            </a:r>
            <a:r>
              <a:rPr lang="de-DE" baseline="-25000" dirty="0">
                <a:solidFill>
                  <a:srgbClr val="7F7F7F"/>
                </a:solidFill>
              </a:rPr>
              <a:t>2</a:t>
            </a:r>
            <a:r>
              <a:rPr lang="de-DE" dirty="0">
                <a:solidFill>
                  <a:srgbClr val="7F7F7F"/>
                </a:solidFill>
              </a:rPr>
              <a:t>-Bilanz verbessert werden kann							</a:t>
            </a:r>
            <a:endParaRPr dirty="0"/>
          </a:p>
        </p:txBody>
      </p:sp>
      <p:sp>
        <p:nvSpPr>
          <p:cNvPr id="199" name="Google Shape;199;p5"/>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sz="2000">
                <a:latin typeface="Calibri"/>
                <a:ea typeface="Calibri"/>
                <a:cs typeface="Calibri"/>
                <a:sym typeface="Calibri"/>
              </a:rPr>
              <a:t>Speiseplan in unserer Mensa – wie viel CO</a:t>
            </a:r>
            <a:r>
              <a:rPr lang="de-DE" sz="2000" baseline="-25000">
                <a:latin typeface="Calibri"/>
                <a:ea typeface="Calibri"/>
                <a:cs typeface="Calibri"/>
                <a:sym typeface="Calibri"/>
              </a:rPr>
              <a:t>2</a:t>
            </a:r>
            <a:r>
              <a:rPr lang="de-DE" sz="2000">
                <a:latin typeface="Calibri"/>
                <a:ea typeface="Calibri"/>
                <a:cs typeface="Calibri"/>
                <a:sym typeface="Calibri"/>
              </a:rPr>
              <a:t> und Methan steckt im Essen?</a:t>
            </a:r>
            <a:endParaRPr/>
          </a:p>
        </p:txBody>
      </p:sp>
    </p:spTree>
    <p:extLst>
      <p:ext uri="{BB962C8B-B14F-4D97-AF65-F5344CB8AC3E}">
        <p14:creationId xmlns:p14="http://schemas.microsoft.com/office/powerpoint/2010/main" val="54057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21" descr="Das Ernteergebnis versüßt die Bilanz der Zuckerfabrik | Lokale Nachrichten  aus Lippe - LZ.de"/>
          <p:cNvPicPr preferRelativeResize="0"/>
          <p:nvPr/>
        </p:nvPicPr>
        <p:blipFill rotWithShape="1">
          <a:blip r:embed="rId3">
            <a:alphaModFix/>
          </a:blip>
          <a:srcRect/>
          <a:stretch/>
        </p:blipFill>
        <p:spPr>
          <a:xfrm>
            <a:off x="2152223" y="1179303"/>
            <a:ext cx="1626797" cy="1083778"/>
          </a:xfrm>
          <a:prstGeom prst="rect">
            <a:avLst/>
          </a:prstGeom>
          <a:noFill/>
          <a:ln>
            <a:noFill/>
          </a:ln>
        </p:spPr>
      </p:pic>
      <p:pic>
        <p:nvPicPr>
          <p:cNvPr id="394" name="Google Shape;394;p21"/>
          <p:cNvPicPr preferRelativeResize="0"/>
          <p:nvPr/>
        </p:nvPicPr>
        <p:blipFill rotWithShape="1">
          <a:blip r:embed="rId4">
            <a:alphaModFix/>
          </a:blip>
          <a:srcRect/>
          <a:stretch/>
        </p:blipFill>
        <p:spPr>
          <a:xfrm>
            <a:off x="5258040" y="1988472"/>
            <a:ext cx="1459327" cy="1094495"/>
          </a:xfrm>
          <a:prstGeom prst="rect">
            <a:avLst/>
          </a:prstGeom>
          <a:noFill/>
          <a:ln>
            <a:noFill/>
          </a:ln>
        </p:spPr>
      </p:pic>
      <p:sp>
        <p:nvSpPr>
          <p:cNvPr id="395" name="Google Shape;395;p21"/>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Wie kommt das Essen zu uns und wo entstehen Treibhausgase?</a:t>
            </a:r>
            <a:endParaRPr/>
          </a:p>
        </p:txBody>
      </p:sp>
      <p:pic>
        <p:nvPicPr>
          <p:cNvPr id="396" name="Google Shape;396;p21"/>
          <p:cNvPicPr preferRelativeResize="0"/>
          <p:nvPr/>
        </p:nvPicPr>
        <p:blipFill rotWithShape="1">
          <a:blip r:embed="rId5">
            <a:alphaModFix/>
          </a:blip>
          <a:srcRect/>
          <a:stretch/>
        </p:blipFill>
        <p:spPr>
          <a:xfrm>
            <a:off x="208893" y="960680"/>
            <a:ext cx="1612664" cy="1075109"/>
          </a:xfrm>
          <a:prstGeom prst="rect">
            <a:avLst/>
          </a:prstGeom>
          <a:noFill/>
          <a:ln>
            <a:noFill/>
          </a:ln>
        </p:spPr>
      </p:pic>
      <p:pic>
        <p:nvPicPr>
          <p:cNvPr id="397" name="Google Shape;397;p21"/>
          <p:cNvPicPr preferRelativeResize="0"/>
          <p:nvPr/>
        </p:nvPicPr>
        <p:blipFill rotWithShape="1">
          <a:blip r:embed="rId6">
            <a:alphaModFix/>
          </a:blip>
          <a:srcRect/>
          <a:stretch/>
        </p:blipFill>
        <p:spPr>
          <a:xfrm>
            <a:off x="4052550" y="1423631"/>
            <a:ext cx="1594298" cy="1074491"/>
          </a:xfrm>
          <a:prstGeom prst="rect">
            <a:avLst/>
          </a:prstGeom>
          <a:noFill/>
          <a:ln>
            <a:noFill/>
          </a:ln>
        </p:spPr>
      </p:pic>
      <p:pic>
        <p:nvPicPr>
          <p:cNvPr id="398" name="Google Shape;398;p21"/>
          <p:cNvPicPr preferRelativeResize="0"/>
          <p:nvPr/>
        </p:nvPicPr>
        <p:blipFill rotWithShape="1">
          <a:blip r:embed="rId7">
            <a:alphaModFix/>
          </a:blip>
          <a:srcRect/>
          <a:stretch/>
        </p:blipFill>
        <p:spPr>
          <a:xfrm>
            <a:off x="4308963" y="3375389"/>
            <a:ext cx="1830818" cy="1052720"/>
          </a:xfrm>
          <a:prstGeom prst="rect">
            <a:avLst/>
          </a:prstGeom>
          <a:noFill/>
          <a:ln>
            <a:noFill/>
          </a:ln>
        </p:spPr>
      </p:pic>
      <p:pic>
        <p:nvPicPr>
          <p:cNvPr id="399" name="Google Shape;399;p21"/>
          <p:cNvPicPr preferRelativeResize="0"/>
          <p:nvPr/>
        </p:nvPicPr>
        <p:blipFill rotWithShape="1">
          <a:blip r:embed="rId8">
            <a:alphaModFix/>
          </a:blip>
          <a:srcRect/>
          <a:stretch/>
        </p:blipFill>
        <p:spPr>
          <a:xfrm>
            <a:off x="459568" y="2899560"/>
            <a:ext cx="1577152" cy="1182864"/>
          </a:xfrm>
          <a:prstGeom prst="rect">
            <a:avLst/>
          </a:prstGeom>
          <a:noFill/>
          <a:ln>
            <a:noFill/>
          </a:ln>
        </p:spPr>
      </p:pic>
      <p:pic>
        <p:nvPicPr>
          <p:cNvPr id="400" name="Google Shape;400;p21"/>
          <p:cNvPicPr preferRelativeResize="0"/>
          <p:nvPr/>
        </p:nvPicPr>
        <p:blipFill rotWithShape="1">
          <a:blip r:embed="rId9">
            <a:alphaModFix/>
          </a:blip>
          <a:srcRect/>
          <a:stretch/>
        </p:blipFill>
        <p:spPr>
          <a:xfrm>
            <a:off x="2295976" y="3057902"/>
            <a:ext cx="1622881" cy="1081920"/>
          </a:xfrm>
          <a:prstGeom prst="rect">
            <a:avLst/>
          </a:prstGeom>
          <a:noFill/>
          <a:ln>
            <a:noFill/>
          </a:ln>
        </p:spPr>
      </p:pic>
      <p:sp>
        <p:nvSpPr>
          <p:cNvPr id="401" name="Google Shape;401;p21"/>
          <p:cNvSpPr/>
          <p:nvPr/>
        </p:nvSpPr>
        <p:spPr>
          <a:xfrm rot="-1496766">
            <a:off x="1194876" y="935751"/>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21"/>
          <p:cNvSpPr/>
          <p:nvPr/>
        </p:nvSpPr>
        <p:spPr>
          <a:xfrm rot="-1496766">
            <a:off x="3026787" y="1088153"/>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21"/>
          <p:cNvSpPr/>
          <p:nvPr/>
        </p:nvSpPr>
        <p:spPr>
          <a:xfrm>
            <a:off x="4723008" y="1464122"/>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21"/>
          <p:cNvSpPr/>
          <p:nvPr/>
        </p:nvSpPr>
        <p:spPr>
          <a:xfrm rot="5767980">
            <a:off x="4965325" y="2307970"/>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21"/>
          <p:cNvSpPr/>
          <p:nvPr/>
        </p:nvSpPr>
        <p:spPr>
          <a:xfrm rot="9755163">
            <a:off x="3477997" y="3118398"/>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1"/>
          <p:cNvSpPr/>
          <p:nvPr/>
        </p:nvSpPr>
        <p:spPr>
          <a:xfrm rot="9594013">
            <a:off x="1623016" y="3026840"/>
            <a:ext cx="1537462" cy="1336788"/>
          </a:xfrm>
          <a:custGeom>
            <a:avLst/>
            <a:gdLst/>
            <a:ahLst/>
            <a:cxnLst/>
            <a:rect l="l" t="t" r="r" b="b"/>
            <a:pathLst>
              <a:path w="120000" h="120000" extrusionOk="0">
                <a:moveTo>
                  <a:pt x="50274" y="8376"/>
                </a:moveTo>
                <a:lnTo>
                  <a:pt x="50274" y="8376"/>
                </a:lnTo>
                <a:cubicBezTo>
                  <a:pt x="76257" y="3658"/>
                  <a:pt x="101855" y="18276"/>
                  <a:pt x="110521" y="42781"/>
                </a:cubicBezTo>
                <a:lnTo>
                  <a:pt x="116426" y="42781"/>
                </a:lnTo>
                <a:lnTo>
                  <a:pt x="106958" y="60000"/>
                </a:lnTo>
                <a:lnTo>
                  <a:pt x="90342" y="42781"/>
                </a:lnTo>
                <a:lnTo>
                  <a:pt x="95922" y="42781"/>
                </a:lnTo>
                <a:lnTo>
                  <a:pt x="95922" y="42781"/>
                </a:lnTo>
                <a:cubicBezTo>
                  <a:pt x="87809" y="28225"/>
                  <a:pt x="70445" y="20239"/>
                  <a:pt x="53040" y="23060"/>
                </a:cubicBezTo>
                <a:close/>
              </a:path>
            </a:pathLst>
          </a:cu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1"/>
          <p:cNvSpPr txBox="1"/>
          <p:nvPr/>
        </p:nvSpPr>
        <p:spPr>
          <a:xfrm>
            <a:off x="442857" y="2063666"/>
            <a:ext cx="4481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Feld</a:t>
            </a:r>
            <a:endParaRPr sz="1800">
              <a:solidFill>
                <a:schemeClr val="dk1"/>
              </a:solidFill>
              <a:latin typeface="Calibri"/>
              <a:ea typeface="Calibri"/>
              <a:cs typeface="Calibri"/>
              <a:sym typeface="Calibri"/>
            </a:endParaRPr>
          </a:p>
        </p:txBody>
      </p:sp>
      <p:sp>
        <p:nvSpPr>
          <p:cNvPr id="408" name="Google Shape;408;p21"/>
          <p:cNvSpPr txBox="1"/>
          <p:nvPr/>
        </p:nvSpPr>
        <p:spPr>
          <a:xfrm>
            <a:off x="1957248" y="2291261"/>
            <a:ext cx="208557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Lebensmittelfabrik/-handwerk</a:t>
            </a:r>
            <a:endParaRPr sz="1800">
              <a:solidFill>
                <a:schemeClr val="dk1"/>
              </a:solidFill>
              <a:latin typeface="Calibri"/>
              <a:ea typeface="Calibri"/>
              <a:cs typeface="Calibri"/>
              <a:sym typeface="Calibri"/>
            </a:endParaRPr>
          </a:p>
        </p:txBody>
      </p:sp>
      <p:sp>
        <p:nvSpPr>
          <p:cNvPr id="409" name="Google Shape;409;p21"/>
          <p:cNvSpPr txBox="1"/>
          <p:nvPr/>
        </p:nvSpPr>
        <p:spPr>
          <a:xfrm>
            <a:off x="4438912" y="2541908"/>
            <a:ext cx="8002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Transport</a:t>
            </a:r>
            <a:endParaRPr sz="1800">
              <a:solidFill>
                <a:schemeClr val="dk1"/>
              </a:solidFill>
              <a:latin typeface="Calibri"/>
              <a:ea typeface="Calibri"/>
              <a:cs typeface="Calibri"/>
              <a:sym typeface="Calibri"/>
            </a:endParaRPr>
          </a:p>
        </p:txBody>
      </p:sp>
      <p:sp>
        <p:nvSpPr>
          <p:cNvPr id="410" name="Google Shape;410;p21"/>
          <p:cNvSpPr txBox="1"/>
          <p:nvPr/>
        </p:nvSpPr>
        <p:spPr>
          <a:xfrm>
            <a:off x="4956970" y="4430121"/>
            <a:ext cx="6278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Handel</a:t>
            </a:r>
            <a:endParaRPr sz="1800">
              <a:solidFill>
                <a:schemeClr val="dk1"/>
              </a:solidFill>
              <a:latin typeface="Calibri"/>
              <a:ea typeface="Calibri"/>
              <a:cs typeface="Calibri"/>
              <a:sym typeface="Calibri"/>
            </a:endParaRPr>
          </a:p>
        </p:txBody>
      </p:sp>
      <p:sp>
        <p:nvSpPr>
          <p:cNvPr id="411" name="Google Shape;411;p21"/>
          <p:cNvSpPr txBox="1"/>
          <p:nvPr/>
        </p:nvSpPr>
        <p:spPr>
          <a:xfrm>
            <a:off x="2450237" y="4196183"/>
            <a:ext cx="151836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Zubereitung in Küche</a:t>
            </a:r>
            <a:endParaRPr sz="1800">
              <a:solidFill>
                <a:schemeClr val="dk1"/>
              </a:solidFill>
              <a:latin typeface="Calibri"/>
              <a:ea typeface="Calibri"/>
              <a:cs typeface="Calibri"/>
              <a:sym typeface="Calibri"/>
            </a:endParaRPr>
          </a:p>
        </p:txBody>
      </p:sp>
      <p:sp>
        <p:nvSpPr>
          <p:cNvPr id="412" name="Google Shape;412;p21"/>
          <p:cNvSpPr txBox="1"/>
          <p:nvPr/>
        </p:nvSpPr>
        <p:spPr>
          <a:xfrm>
            <a:off x="787440" y="4129344"/>
            <a:ext cx="9412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Schulmensa</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2"/>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Autofit/>
          </a:bodyPr>
          <a:lstStyle/>
          <a:p>
            <a:pPr marL="171446" lvl="0" indent="-171446" algn="l" rtl="0">
              <a:lnSpc>
                <a:spcPct val="107000"/>
              </a:lnSpc>
              <a:spcBef>
                <a:spcPts val="0"/>
              </a:spcBef>
              <a:spcAft>
                <a:spcPts val="0"/>
              </a:spcAft>
              <a:buSzPts val="1200"/>
              <a:buChar char="o"/>
            </a:pPr>
            <a:r>
              <a:rPr lang="de-DE" sz="1200">
                <a:latin typeface="Calibri"/>
                <a:ea typeface="Calibri"/>
                <a:cs typeface="Calibri"/>
                <a:sym typeface="Calibri"/>
              </a:rPr>
              <a:t>70 Prozent der Agrarflächen werden für die Fleischindustrie benötigt</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Regenwald wird gerodet um Flächen zu vermehren</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Auf Leistung getrimmte Masttiere bekommen Antibiotika zu fressen, weil sie häufig krank werden</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Rückstände davon landen über das Fleisch auf unseren Tellern, gelangen aber auch ins Grundwasser</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Mindestens 5 Kilogramm Futter sind nötig um 1 kg Fleisch zu produzieren</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Trinkwasserverbrauch pro 1 kg Fleisch: 15.000 Liter Wasser</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Ein Rind produziert 50 bis 60 Liter Gülle pro Tag</a:t>
            </a:r>
            <a:endParaRPr/>
          </a:p>
          <a:p>
            <a:pPr marL="171446" lvl="0" indent="-171446" algn="l" rtl="0">
              <a:lnSpc>
                <a:spcPct val="107000"/>
              </a:lnSpc>
              <a:spcBef>
                <a:spcPts val="751"/>
              </a:spcBef>
              <a:spcAft>
                <a:spcPts val="0"/>
              </a:spcAft>
              <a:buSzPts val="1200"/>
              <a:buChar char="o"/>
            </a:pPr>
            <a:r>
              <a:rPr lang="de-DE" sz="1200">
                <a:latin typeface="Calibri"/>
                <a:ea typeface="Calibri"/>
                <a:cs typeface="Calibri"/>
                <a:sym typeface="Calibri"/>
              </a:rPr>
              <a:t>Zuviel Mist und Nitrate führen zu überdüngten Böden</a:t>
            </a:r>
            <a:endParaRPr/>
          </a:p>
          <a:p>
            <a:pPr marL="171446" lvl="0" indent="-95246" algn="l" rtl="0">
              <a:lnSpc>
                <a:spcPct val="90000"/>
              </a:lnSpc>
              <a:spcBef>
                <a:spcPts val="751"/>
              </a:spcBef>
              <a:spcAft>
                <a:spcPts val="0"/>
              </a:spcAft>
              <a:buClr>
                <a:schemeClr val="accent1"/>
              </a:buClr>
              <a:buSzPts val="1200"/>
              <a:buFont typeface="Courier New"/>
              <a:buNone/>
            </a:pPr>
            <a:endParaRPr sz="1200"/>
          </a:p>
        </p:txBody>
      </p:sp>
      <p:sp>
        <p:nvSpPr>
          <p:cNvPr id="418" name="Google Shape;418;p22"/>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b="1"/>
              <a:t>Vom Feld auf den Teller – den Emissionen auf der Spur</a:t>
            </a:r>
            <a:endParaRPr/>
          </a:p>
        </p:txBody>
      </p:sp>
      <p:pic>
        <p:nvPicPr>
          <p:cNvPr id="422" name="Google Shape;422;p22"/>
          <p:cNvPicPr preferRelativeResize="0">
            <a:picLocks noGrp="1"/>
          </p:cNvPicPr>
          <p:nvPr>
            <p:ph type="body" idx="3"/>
          </p:nvPr>
        </p:nvPicPr>
        <p:blipFill rotWithShape="1">
          <a:blip r:embed="rId3">
            <a:alphaModFix/>
          </a:blip>
          <a:srcRect/>
          <a:stretch/>
        </p:blipFill>
        <p:spPr>
          <a:xfrm>
            <a:off x="4316121" y="2690194"/>
            <a:ext cx="2192921" cy="1613958"/>
          </a:xfrm>
          <a:prstGeom prst="rect">
            <a:avLst/>
          </a:prstGeom>
          <a:noFill/>
          <a:ln>
            <a:noFill/>
          </a:ln>
        </p:spPr>
      </p:pic>
      <p:pic>
        <p:nvPicPr>
          <p:cNvPr id="4" name="Grafik 4">
            <a:extLst>
              <a:ext uri="{FF2B5EF4-FFF2-40B4-BE49-F238E27FC236}">
                <a16:creationId xmlns:a16="http://schemas.microsoft.com/office/drawing/2014/main" id="{75D6C890-64F0-4DA5-A765-041C24DA5098}"/>
              </a:ext>
            </a:extLst>
          </p:cNvPr>
          <p:cNvPicPr>
            <a:picLocks noChangeAspect="1"/>
          </p:cNvPicPr>
          <p:nvPr/>
        </p:nvPicPr>
        <p:blipFill>
          <a:blip r:embed="rId4"/>
          <a:stretch>
            <a:fillRect/>
          </a:stretch>
        </p:blipFill>
        <p:spPr>
          <a:xfrm>
            <a:off x="4311050" y="999585"/>
            <a:ext cx="2204050" cy="14837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80742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437;p24">
            <a:extLst>
              <a:ext uri="{FF2B5EF4-FFF2-40B4-BE49-F238E27FC236}">
                <a16:creationId xmlns:a16="http://schemas.microsoft.com/office/drawing/2014/main" id="{FA9B8680-D5AC-45A5-A6DB-883DB625C18A}"/>
              </a:ext>
            </a:extLst>
          </p:cNvPr>
          <p:cNvSpPr/>
          <p:nvPr/>
        </p:nvSpPr>
        <p:spPr>
          <a:xfrm>
            <a:off x="4951" y="927927"/>
            <a:ext cx="1465802" cy="1508088"/>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451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5"/>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b="1"/>
              <a:t>Tierhaltung</a:t>
            </a:r>
            <a:endParaRPr/>
          </a:p>
          <a:p>
            <a:pPr marL="514338" lvl="1" indent="-171445" algn="l" rtl="0">
              <a:lnSpc>
                <a:spcPct val="90000"/>
              </a:lnSpc>
              <a:spcBef>
                <a:spcPts val="375"/>
              </a:spcBef>
              <a:spcAft>
                <a:spcPts val="0"/>
              </a:spcAft>
              <a:buSzPts val="1600"/>
              <a:buChar char="•"/>
            </a:pPr>
            <a:r>
              <a:rPr lang="de-DE"/>
              <a:t>Methan entsteht beim Verdauungsvorgang von Kühen, Schafen und Ziegen </a:t>
            </a:r>
            <a:endParaRPr/>
          </a:p>
          <a:p>
            <a:pPr marL="514338" lvl="1" indent="-69845" algn="l" rtl="0">
              <a:lnSpc>
                <a:spcPct val="90000"/>
              </a:lnSpc>
              <a:spcBef>
                <a:spcPts val="375"/>
              </a:spcBef>
              <a:spcAft>
                <a:spcPts val="0"/>
              </a:spcAft>
              <a:buSzPts val="1600"/>
              <a:buNone/>
            </a:pPr>
            <a:endParaRPr/>
          </a:p>
          <a:p>
            <a:pPr marL="171446" lvl="0" indent="-171446" algn="l" rtl="0">
              <a:lnSpc>
                <a:spcPct val="90000"/>
              </a:lnSpc>
              <a:spcBef>
                <a:spcPts val="751"/>
              </a:spcBef>
              <a:spcAft>
                <a:spcPts val="0"/>
              </a:spcAft>
              <a:buClr>
                <a:schemeClr val="accent1"/>
              </a:buClr>
              <a:buSzPts val="1600"/>
              <a:buFont typeface="Courier New"/>
              <a:buChar char="o"/>
            </a:pPr>
            <a:r>
              <a:rPr lang="de-DE"/>
              <a:t>Gegenüber Menschen leben in Deutschland doppelt so viele (Nutz-)Tiere:</a:t>
            </a:r>
            <a:endParaRPr/>
          </a:p>
          <a:p>
            <a:pPr marL="514338" lvl="1" indent="-171445" algn="l" rtl="0">
              <a:lnSpc>
                <a:spcPct val="90000"/>
              </a:lnSpc>
              <a:spcBef>
                <a:spcPts val="375"/>
              </a:spcBef>
              <a:spcAft>
                <a:spcPts val="0"/>
              </a:spcAft>
              <a:buSzPts val="1600"/>
              <a:buChar char="•"/>
            </a:pPr>
            <a:r>
              <a:rPr lang="de-DE"/>
              <a:t>129 Millionen Hühner</a:t>
            </a:r>
            <a:endParaRPr/>
          </a:p>
          <a:p>
            <a:pPr marL="514338" lvl="1" indent="-171445" algn="l" rtl="0">
              <a:lnSpc>
                <a:spcPct val="90000"/>
              </a:lnSpc>
              <a:spcBef>
                <a:spcPts val="375"/>
              </a:spcBef>
              <a:spcAft>
                <a:spcPts val="0"/>
              </a:spcAft>
              <a:buSzPts val="1600"/>
              <a:buChar char="•"/>
            </a:pPr>
            <a:r>
              <a:rPr lang="de-DE"/>
              <a:t>28 Millionen Schweine</a:t>
            </a:r>
            <a:endParaRPr/>
          </a:p>
          <a:p>
            <a:pPr marL="514338" lvl="1" indent="-171445" algn="l" rtl="0">
              <a:lnSpc>
                <a:spcPct val="90000"/>
              </a:lnSpc>
              <a:spcBef>
                <a:spcPts val="375"/>
              </a:spcBef>
              <a:spcAft>
                <a:spcPts val="0"/>
              </a:spcAft>
              <a:buSzPts val="1600"/>
              <a:buChar char="•"/>
            </a:pPr>
            <a:r>
              <a:rPr lang="de-DE"/>
              <a:t>12,5 Millionen Kühe</a:t>
            </a:r>
            <a:endParaRPr/>
          </a:p>
          <a:p>
            <a:pPr marL="514338" lvl="1" indent="-69845" algn="l" rtl="0">
              <a:lnSpc>
                <a:spcPct val="90000"/>
              </a:lnSpc>
              <a:spcBef>
                <a:spcPts val="375"/>
              </a:spcBef>
              <a:spcAft>
                <a:spcPts val="0"/>
              </a:spcAft>
              <a:buSzPts val="1600"/>
              <a:buNone/>
            </a:pPr>
            <a:endParaRPr/>
          </a:p>
          <a:p>
            <a:pPr marL="514338" lvl="1" indent="-69845" algn="l" rtl="0">
              <a:lnSpc>
                <a:spcPct val="90000"/>
              </a:lnSpc>
              <a:spcBef>
                <a:spcPts val="375"/>
              </a:spcBef>
              <a:spcAft>
                <a:spcPts val="0"/>
              </a:spcAft>
              <a:buSzPts val="1600"/>
              <a:buNone/>
            </a:pPr>
            <a:endParaRPr/>
          </a:p>
          <a:p>
            <a:pPr marL="171446" lvl="0" indent="-69846" algn="l" rtl="0">
              <a:lnSpc>
                <a:spcPct val="90000"/>
              </a:lnSpc>
              <a:spcBef>
                <a:spcPts val="751"/>
              </a:spcBef>
              <a:spcAft>
                <a:spcPts val="0"/>
              </a:spcAft>
              <a:buClr>
                <a:schemeClr val="accent1"/>
              </a:buClr>
              <a:buSzPts val="1600"/>
              <a:buFont typeface="Courier New"/>
              <a:buNone/>
            </a:pPr>
            <a:endParaRPr/>
          </a:p>
        </p:txBody>
      </p:sp>
      <p:sp>
        <p:nvSpPr>
          <p:cNvPr id="444" name="Google Shape;444;p25"/>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Viehzucht</a:t>
            </a:r>
            <a:endParaRPr/>
          </a:p>
        </p:txBody>
      </p:sp>
      <p:pic>
        <p:nvPicPr>
          <p:cNvPr id="445" name="Google Shape;445;p25"/>
          <p:cNvPicPr preferRelativeResize="0">
            <a:picLocks noGrp="1"/>
          </p:cNvPicPr>
          <p:nvPr>
            <p:ph type="body" idx="3"/>
          </p:nvPr>
        </p:nvPicPr>
        <p:blipFill rotWithShape="1">
          <a:blip r:embed="rId3">
            <a:alphaModFix/>
          </a:blip>
          <a:srcRect t="514" b="514"/>
          <a:stretch/>
        </p:blipFill>
        <p:spPr>
          <a:xfrm>
            <a:off x="4202430" y="2803611"/>
            <a:ext cx="2420322" cy="1797159"/>
          </a:xfrm>
          <a:prstGeom prst="rect">
            <a:avLst/>
          </a:prstGeom>
          <a:noFill/>
          <a:ln>
            <a:noFill/>
          </a:ln>
        </p:spPr>
      </p:pic>
      <p:pic>
        <p:nvPicPr>
          <p:cNvPr id="448" name="Google Shape;448;p25"/>
          <p:cNvPicPr preferRelativeResize="0">
            <a:picLocks noGrp="1"/>
          </p:cNvPicPr>
          <p:nvPr>
            <p:ph type="body" idx="2"/>
          </p:nvPr>
        </p:nvPicPr>
        <p:blipFill rotWithShape="1">
          <a:blip r:embed="rId4">
            <a:alphaModFix/>
          </a:blip>
          <a:srcRect l="5094" r="5093"/>
          <a:stretch/>
        </p:blipFill>
        <p:spPr>
          <a:xfrm>
            <a:off x="4202430" y="955964"/>
            <a:ext cx="2420322" cy="17971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6"/>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Anbau von pflanzlichen Lebensmitteln  für Mensch und Tier</a:t>
            </a:r>
            <a:endParaRPr/>
          </a:p>
          <a:p>
            <a:pPr marL="514338" lvl="1" indent="-171445" algn="l" rtl="0">
              <a:lnSpc>
                <a:spcPct val="90000"/>
              </a:lnSpc>
              <a:spcBef>
                <a:spcPts val="375"/>
              </a:spcBef>
              <a:spcAft>
                <a:spcPts val="0"/>
              </a:spcAft>
              <a:buSzPts val="1600"/>
              <a:buChar char="•"/>
            </a:pPr>
            <a:r>
              <a:rPr lang="de-DE"/>
              <a:t>Schweine fressen selten Gras – sondern Futter, das zu großen Teilen importiert wird (Soja)</a:t>
            </a:r>
            <a:endParaRPr/>
          </a:p>
          <a:p>
            <a:pPr marL="342892" lvl="1" indent="0" algn="l" rtl="0">
              <a:lnSpc>
                <a:spcPct val="90000"/>
              </a:lnSpc>
              <a:spcBef>
                <a:spcPts val="375"/>
              </a:spcBef>
              <a:spcAft>
                <a:spcPts val="0"/>
              </a:spcAft>
              <a:buSzPts val="1600"/>
              <a:buNone/>
            </a:pPr>
            <a:endParaRPr/>
          </a:p>
          <a:p>
            <a:pPr marL="171446" lvl="0" indent="-69846" algn="l" rtl="0">
              <a:lnSpc>
                <a:spcPct val="90000"/>
              </a:lnSpc>
              <a:spcBef>
                <a:spcPts val="751"/>
              </a:spcBef>
              <a:spcAft>
                <a:spcPts val="0"/>
              </a:spcAft>
              <a:buClr>
                <a:schemeClr val="accent1"/>
              </a:buClr>
              <a:buSzPts val="1600"/>
              <a:buFont typeface="Courier New"/>
              <a:buNone/>
            </a:pPr>
            <a:endParaRPr/>
          </a:p>
          <a:p>
            <a:pPr marL="171446" lvl="0" indent="-69846" algn="l" rtl="0">
              <a:lnSpc>
                <a:spcPct val="90000"/>
              </a:lnSpc>
              <a:spcBef>
                <a:spcPts val="751"/>
              </a:spcBef>
              <a:spcAft>
                <a:spcPts val="0"/>
              </a:spcAft>
              <a:buClr>
                <a:schemeClr val="accent1"/>
              </a:buClr>
              <a:buSzPts val="1600"/>
              <a:buFont typeface="Courier New"/>
              <a:buNone/>
            </a:pPr>
            <a:endParaRPr/>
          </a:p>
        </p:txBody>
      </p:sp>
      <p:sp>
        <p:nvSpPr>
          <p:cNvPr id="455" name="Google Shape;455;p26"/>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Ackerbau auf Deutschlands Feldern</a:t>
            </a:r>
            <a:endParaRPr/>
          </a:p>
        </p:txBody>
      </p:sp>
      <p:pic>
        <p:nvPicPr>
          <p:cNvPr id="456" name="Google Shape;456;p26"/>
          <p:cNvPicPr preferRelativeResize="0">
            <a:picLocks noGrp="1"/>
          </p:cNvPicPr>
          <p:nvPr>
            <p:ph type="body" idx="3"/>
          </p:nvPr>
        </p:nvPicPr>
        <p:blipFill rotWithShape="1">
          <a:blip r:embed="rId3">
            <a:alphaModFix/>
          </a:blip>
          <a:srcRect t="514" b="514"/>
          <a:stretch/>
        </p:blipFill>
        <p:spPr>
          <a:xfrm>
            <a:off x="4251276" y="1035380"/>
            <a:ext cx="2420322" cy="1797159"/>
          </a:xfrm>
          <a:prstGeom prst="rect">
            <a:avLst/>
          </a:prstGeom>
          <a:noFill/>
          <a:ln>
            <a:noFill/>
          </a:ln>
        </p:spPr>
      </p:pic>
      <p:pic>
        <p:nvPicPr>
          <p:cNvPr id="2" name="Grafik 2">
            <a:extLst>
              <a:ext uri="{FF2B5EF4-FFF2-40B4-BE49-F238E27FC236}">
                <a16:creationId xmlns:a16="http://schemas.microsoft.com/office/drawing/2014/main" id="{37B7CC79-449C-4FAB-B467-67F15073FF4F}"/>
              </a:ext>
            </a:extLst>
          </p:cNvPr>
          <p:cNvPicPr>
            <a:picLocks noChangeAspect="1"/>
          </p:cNvPicPr>
          <p:nvPr/>
        </p:nvPicPr>
        <p:blipFill>
          <a:blip r:embed="rId4"/>
          <a:stretch>
            <a:fillRect/>
          </a:stretch>
        </p:blipFill>
        <p:spPr>
          <a:xfrm>
            <a:off x="235070" y="2286800"/>
            <a:ext cx="3907766" cy="2359880"/>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7"/>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Auch Milch belastet das Klima</a:t>
            </a:r>
            <a:endParaRPr/>
          </a:p>
          <a:p>
            <a:pPr marL="171446" lvl="0" indent="-171446" algn="l" rtl="0">
              <a:lnSpc>
                <a:spcPct val="90000"/>
              </a:lnSpc>
              <a:spcBef>
                <a:spcPts val="751"/>
              </a:spcBef>
              <a:spcAft>
                <a:spcPts val="0"/>
              </a:spcAft>
              <a:buClr>
                <a:schemeClr val="accent1"/>
              </a:buClr>
              <a:buSzPts val="1600"/>
              <a:buFont typeface="Courier New"/>
              <a:buChar char="o"/>
            </a:pPr>
            <a:r>
              <a:rPr lang="de-DE"/>
              <a:t>Je höher der Fettanteil eines Milchprodukts, umso mehr Milch muss produziert werden – und umso mehr Kühe sind notwendig</a:t>
            </a:r>
            <a:endParaRPr/>
          </a:p>
          <a:p>
            <a:pPr marL="171446" lvl="0" indent="-171446" algn="l" rtl="0">
              <a:lnSpc>
                <a:spcPct val="90000"/>
              </a:lnSpc>
              <a:spcBef>
                <a:spcPts val="751"/>
              </a:spcBef>
              <a:spcAft>
                <a:spcPts val="0"/>
              </a:spcAft>
              <a:buClr>
                <a:schemeClr val="accent1"/>
              </a:buClr>
              <a:buSzPts val="1600"/>
              <a:buFont typeface="Courier New"/>
              <a:buChar char="o"/>
            </a:pPr>
            <a:r>
              <a:rPr lang="de-DE"/>
              <a:t>So haben Butter und Sahne eine relativ schlechte Klimabilanz</a:t>
            </a:r>
            <a:endParaRPr/>
          </a:p>
        </p:txBody>
      </p:sp>
      <p:sp>
        <p:nvSpPr>
          <p:cNvPr id="463" name="Google Shape;463;p27"/>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Milch</a:t>
            </a:r>
            <a:endParaRPr/>
          </a:p>
        </p:txBody>
      </p:sp>
      <p:pic>
        <p:nvPicPr>
          <p:cNvPr id="464" name="Google Shape;464;p27"/>
          <p:cNvPicPr preferRelativeResize="0">
            <a:picLocks noGrp="1"/>
          </p:cNvPicPr>
          <p:nvPr>
            <p:ph type="body" idx="2"/>
          </p:nvPr>
        </p:nvPicPr>
        <p:blipFill rotWithShape="1">
          <a:blip r:embed="rId3">
            <a:alphaModFix/>
          </a:blip>
          <a:srcRect l="5094" r="5093"/>
          <a:stretch/>
        </p:blipFill>
        <p:spPr>
          <a:xfrm>
            <a:off x="4202430" y="955964"/>
            <a:ext cx="2420322" cy="1797159"/>
          </a:xfrm>
          <a:prstGeom prst="rect">
            <a:avLst/>
          </a:prstGeom>
          <a:noFill/>
          <a:ln>
            <a:noFill/>
          </a:ln>
        </p:spPr>
      </p:pic>
      <p:pic>
        <p:nvPicPr>
          <p:cNvPr id="2" name="Grafik 2" descr="Ein Bild, das Tisch, Essen, Stück, aus Holz enthält.&#10;&#10;Beschreibung automatisch generiert.">
            <a:extLst>
              <a:ext uri="{FF2B5EF4-FFF2-40B4-BE49-F238E27FC236}">
                <a16:creationId xmlns:a16="http://schemas.microsoft.com/office/drawing/2014/main" id="{8CDF4CD4-0E23-4EA1-B9BB-ABA836074DCD}"/>
              </a:ext>
            </a:extLst>
          </p:cNvPr>
          <p:cNvPicPr>
            <a:picLocks noChangeAspect="1"/>
          </p:cNvPicPr>
          <p:nvPr/>
        </p:nvPicPr>
        <p:blipFill>
          <a:blip r:embed="rId4"/>
          <a:stretch>
            <a:fillRect/>
          </a:stretch>
        </p:blipFill>
        <p:spPr>
          <a:xfrm>
            <a:off x="4203220" y="2800350"/>
            <a:ext cx="2430493" cy="162392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8"/>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Virtuelles Wasser</a:t>
            </a:r>
            <a:endParaRPr/>
          </a:p>
        </p:txBody>
      </p:sp>
      <p:sp>
        <p:nvSpPr>
          <p:cNvPr id="475" name="Google Shape;475;p28"/>
          <p:cNvSpPr txBox="1">
            <a:spLocks noGrp="1"/>
          </p:cNvSpPr>
          <p:nvPr>
            <p:ph type="body" idx="1"/>
          </p:nvPr>
        </p:nvSpPr>
        <p:spPr>
          <a:xfrm>
            <a:off x="41154" y="1182407"/>
            <a:ext cx="3271906"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Für die Herstellung unserer Lebensmittel wird auch viel Wasser benötigt, z.B:</a:t>
            </a:r>
            <a:endParaRPr/>
          </a:p>
          <a:p>
            <a:pPr marL="514338" lvl="1" indent="-171445" algn="l" rtl="0">
              <a:lnSpc>
                <a:spcPct val="90000"/>
              </a:lnSpc>
              <a:spcBef>
                <a:spcPts val="375"/>
              </a:spcBef>
              <a:spcAft>
                <a:spcPts val="0"/>
              </a:spcAft>
              <a:buSzPts val="1600"/>
              <a:buChar char="•"/>
            </a:pPr>
            <a:r>
              <a:rPr lang="de-DE"/>
              <a:t>Füttern von Tieren</a:t>
            </a:r>
            <a:endParaRPr/>
          </a:p>
          <a:p>
            <a:pPr marL="514338" lvl="1" indent="-171445" algn="l" rtl="0">
              <a:lnSpc>
                <a:spcPct val="90000"/>
              </a:lnSpc>
              <a:spcBef>
                <a:spcPts val="375"/>
              </a:spcBef>
              <a:spcAft>
                <a:spcPts val="0"/>
              </a:spcAft>
              <a:buSzPts val="1600"/>
              <a:buChar char="•"/>
            </a:pPr>
            <a:r>
              <a:rPr lang="de-DE"/>
              <a:t>Schlachtung</a:t>
            </a:r>
            <a:endParaRPr/>
          </a:p>
          <a:p>
            <a:pPr marL="514338" lvl="1" indent="-69845" algn="l" rtl="0">
              <a:lnSpc>
                <a:spcPct val="90000"/>
              </a:lnSpc>
              <a:spcBef>
                <a:spcPts val="375"/>
              </a:spcBef>
              <a:spcAft>
                <a:spcPts val="0"/>
              </a:spcAft>
              <a:buSzPts val="1600"/>
              <a:buNone/>
            </a:pPr>
            <a:endParaRPr/>
          </a:p>
          <a:p>
            <a:pPr marL="171446" lvl="0" indent="-171446" algn="l" rtl="0">
              <a:lnSpc>
                <a:spcPct val="90000"/>
              </a:lnSpc>
              <a:spcBef>
                <a:spcPts val="751"/>
              </a:spcBef>
              <a:spcAft>
                <a:spcPts val="0"/>
              </a:spcAft>
              <a:buClr>
                <a:schemeClr val="accent1"/>
              </a:buClr>
              <a:buSzPts val="1600"/>
              <a:buFont typeface="Courier New"/>
              <a:buChar char="o"/>
            </a:pPr>
            <a:r>
              <a:rPr lang="de-DE"/>
              <a:t>Da wir den Lebensmitteln von außen nicht ansehen, wie viel Wasser verbraucht wurde, spricht man von virtuellem Wasser</a:t>
            </a:r>
            <a:endParaRPr/>
          </a:p>
          <a:p>
            <a:pPr marL="514338" lvl="1" indent="-69845" algn="l" rtl="0">
              <a:lnSpc>
                <a:spcPct val="90000"/>
              </a:lnSpc>
              <a:spcBef>
                <a:spcPts val="375"/>
              </a:spcBef>
              <a:spcAft>
                <a:spcPts val="0"/>
              </a:spcAft>
              <a:buSzPts val="1600"/>
              <a:buNone/>
            </a:pPr>
            <a:endParaRPr/>
          </a:p>
          <a:p>
            <a:pPr marL="171446" lvl="0" indent="-69846" algn="l" rtl="0">
              <a:lnSpc>
                <a:spcPct val="90000"/>
              </a:lnSpc>
              <a:spcBef>
                <a:spcPts val="751"/>
              </a:spcBef>
              <a:spcAft>
                <a:spcPts val="0"/>
              </a:spcAft>
              <a:buClr>
                <a:schemeClr val="accent1"/>
              </a:buClr>
              <a:buSzPts val="1600"/>
              <a:buFont typeface="Courier New"/>
              <a:buNone/>
            </a:pPr>
            <a:endParaRPr/>
          </a:p>
          <a:p>
            <a:pPr marL="514338" lvl="1" indent="-69845" algn="l" rtl="0">
              <a:lnSpc>
                <a:spcPct val="90000"/>
              </a:lnSpc>
              <a:spcBef>
                <a:spcPts val="375"/>
              </a:spcBef>
              <a:spcAft>
                <a:spcPts val="0"/>
              </a:spcAft>
              <a:buSzPts val="1600"/>
              <a:buNone/>
            </a:pPr>
            <a:endParaRPr/>
          </a:p>
        </p:txBody>
      </p:sp>
      <p:pic>
        <p:nvPicPr>
          <p:cNvPr id="2" name="Grafik 2" descr="Ein Bild, das rot enthält.&#10;&#10;Beschreibung automatisch generiert.">
            <a:extLst>
              <a:ext uri="{FF2B5EF4-FFF2-40B4-BE49-F238E27FC236}">
                <a16:creationId xmlns:a16="http://schemas.microsoft.com/office/drawing/2014/main" id="{F81451E7-9BA9-4F28-8E3C-A249180537A9}"/>
              </a:ext>
            </a:extLst>
          </p:cNvPr>
          <p:cNvPicPr>
            <a:picLocks noChangeAspect="1"/>
          </p:cNvPicPr>
          <p:nvPr/>
        </p:nvPicPr>
        <p:blipFill>
          <a:blip r:embed="rId3"/>
          <a:stretch>
            <a:fillRect/>
          </a:stretch>
        </p:blipFill>
        <p:spPr>
          <a:xfrm>
            <a:off x="3232750" y="2438107"/>
            <a:ext cx="1654116" cy="1205407"/>
          </a:xfrm>
          <a:prstGeom prst="rect">
            <a:avLst/>
          </a:prstGeom>
        </p:spPr>
      </p:pic>
      <p:pic>
        <p:nvPicPr>
          <p:cNvPr id="3" name="Grafik 3" descr="Ein Bild, das Birne enthält.&#10;&#10;Beschreibung automatisch generiert.">
            <a:extLst>
              <a:ext uri="{FF2B5EF4-FFF2-40B4-BE49-F238E27FC236}">
                <a16:creationId xmlns:a16="http://schemas.microsoft.com/office/drawing/2014/main" id="{53668F50-090F-4003-8694-8C16D3CF6A02}"/>
              </a:ext>
            </a:extLst>
          </p:cNvPr>
          <p:cNvPicPr>
            <a:picLocks noChangeAspect="1"/>
          </p:cNvPicPr>
          <p:nvPr/>
        </p:nvPicPr>
        <p:blipFill>
          <a:blip r:embed="rId4"/>
          <a:stretch>
            <a:fillRect/>
          </a:stretch>
        </p:blipFill>
        <p:spPr>
          <a:xfrm>
            <a:off x="3383711" y="1184797"/>
            <a:ext cx="1287493" cy="919226"/>
          </a:xfrm>
          <a:prstGeom prst="rect">
            <a:avLst/>
          </a:prstGeom>
        </p:spPr>
      </p:pic>
      <p:sp>
        <p:nvSpPr>
          <p:cNvPr id="4" name="Textfeld 3">
            <a:extLst>
              <a:ext uri="{FF2B5EF4-FFF2-40B4-BE49-F238E27FC236}">
                <a16:creationId xmlns:a16="http://schemas.microsoft.com/office/drawing/2014/main" id="{BDB0B404-1EC4-49C1-ADB2-1F34DC863843}"/>
              </a:ext>
            </a:extLst>
          </p:cNvPr>
          <p:cNvSpPr txBox="1"/>
          <p:nvPr/>
        </p:nvSpPr>
        <p:spPr>
          <a:xfrm>
            <a:off x="4666891" y="1124669"/>
            <a:ext cx="15355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a:latin typeface="Calibri"/>
              </a:rPr>
              <a:t>Kartoffeln: 250 l</a:t>
            </a:r>
          </a:p>
        </p:txBody>
      </p:sp>
      <p:sp>
        <p:nvSpPr>
          <p:cNvPr id="5" name="Textfeld 4">
            <a:extLst>
              <a:ext uri="{FF2B5EF4-FFF2-40B4-BE49-F238E27FC236}">
                <a16:creationId xmlns:a16="http://schemas.microsoft.com/office/drawing/2014/main" id="{5C46EE01-CFE7-4775-94FA-070E4AA583C1}"/>
              </a:ext>
            </a:extLst>
          </p:cNvPr>
          <p:cNvSpPr txBox="1"/>
          <p:nvPr/>
        </p:nvSpPr>
        <p:spPr>
          <a:xfrm>
            <a:off x="4604888" y="2442893"/>
            <a:ext cx="19344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a:latin typeface="Calibri"/>
              </a:rPr>
              <a:t>Rindfleisch: 15.500 l</a:t>
            </a:r>
          </a:p>
        </p:txBody>
      </p:sp>
      <p:grpSp>
        <p:nvGrpSpPr>
          <p:cNvPr id="6" name="Gruppieren 5">
            <a:extLst>
              <a:ext uri="{FF2B5EF4-FFF2-40B4-BE49-F238E27FC236}">
                <a16:creationId xmlns:a16="http://schemas.microsoft.com/office/drawing/2014/main" id="{906A6AFC-A20F-4DAB-ABC6-712EA300C4F4}"/>
              </a:ext>
            </a:extLst>
          </p:cNvPr>
          <p:cNvGrpSpPr/>
          <p:nvPr/>
        </p:nvGrpSpPr>
        <p:grpSpPr>
          <a:xfrm>
            <a:off x="4882551" y="1478352"/>
            <a:ext cx="252324" cy="323490"/>
            <a:chOff x="2057400" y="799022"/>
            <a:chExt cx="780691" cy="1121433"/>
          </a:xfrm>
        </p:grpSpPr>
        <p:pic>
          <p:nvPicPr>
            <p:cNvPr id="10" name="Grafik 8" descr="Ein Bild, das Licht enthält.&#10;&#10;Beschreibung automatisch generiert.">
              <a:extLst>
                <a:ext uri="{FF2B5EF4-FFF2-40B4-BE49-F238E27FC236}">
                  <a16:creationId xmlns:a16="http://schemas.microsoft.com/office/drawing/2014/main" id="{B9EB4184-2194-4FC9-B5AA-71CFC6F7D681}"/>
                </a:ext>
              </a:extLst>
            </p:cNvPr>
            <p:cNvPicPr>
              <a:picLocks noChangeAspect="1"/>
            </p:cNvPicPr>
            <p:nvPr/>
          </p:nvPicPr>
          <p:blipFill>
            <a:blip r:embed="rId5"/>
            <a:stretch>
              <a:fillRect/>
            </a:stretch>
          </p:blipFill>
          <p:spPr>
            <a:xfrm>
              <a:off x="2057400" y="800158"/>
              <a:ext cx="780691" cy="1009176"/>
            </a:xfrm>
            <a:prstGeom prst="rect">
              <a:avLst/>
            </a:prstGeom>
          </p:spPr>
        </p:pic>
        <p:sp>
          <p:nvSpPr>
            <p:cNvPr id="11" name="Rechteck 10">
              <a:extLst>
                <a:ext uri="{FF2B5EF4-FFF2-40B4-BE49-F238E27FC236}">
                  <a16:creationId xmlns:a16="http://schemas.microsoft.com/office/drawing/2014/main" id="{9BAFA18E-ABDA-4F61-A990-5A9F41797BB5}"/>
                </a:ext>
              </a:extLst>
            </p:cNvPr>
            <p:cNvSpPr/>
            <p:nvPr/>
          </p:nvSpPr>
          <p:spPr>
            <a:xfrm>
              <a:off x="2443432" y="799022"/>
              <a:ext cx="388189" cy="11214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uppieren 6">
            <a:extLst>
              <a:ext uri="{FF2B5EF4-FFF2-40B4-BE49-F238E27FC236}">
                <a16:creationId xmlns:a16="http://schemas.microsoft.com/office/drawing/2014/main" id="{C6756480-8EA8-407C-B5F2-F550DEA504CF}"/>
              </a:ext>
            </a:extLst>
          </p:cNvPr>
          <p:cNvGrpSpPr/>
          <p:nvPr/>
        </p:nvGrpSpPr>
        <p:grpSpPr>
          <a:xfrm>
            <a:off x="4839418" y="2989110"/>
            <a:ext cx="1524719" cy="200452"/>
            <a:chOff x="396814" y="843289"/>
            <a:chExt cx="4748841" cy="664121"/>
          </a:xfrm>
        </p:grpSpPr>
        <p:grpSp>
          <p:nvGrpSpPr>
            <p:cNvPr id="14" name="Gruppieren 13">
              <a:extLst>
                <a:ext uri="{FF2B5EF4-FFF2-40B4-BE49-F238E27FC236}">
                  <a16:creationId xmlns:a16="http://schemas.microsoft.com/office/drawing/2014/main" id="{BBC4D422-97C1-4DB8-BD43-F3FF8553DB12}"/>
                </a:ext>
              </a:extLst>
            </p:cNvPr>
            <p:cNvGrpSpPr/>
            <p:nvPr/>
          </p:nvGrpSpPr>
          <p:grpSpPr>
            <a:xfrm>
              <a:off x="396814" y="843289"/>
              <a:ext cx="2376577" cy="664121"/>
              <a:chOff x="396814" y="843289"/>
              <a:chExt cx="3886199" cy="1009177"/>
            </a:xfrm>
          </p:grpSpPr>
          <p:pic>
            <p:nvPicPr>
              <p:cNvPr id="21" name="Grafik 8" descr="Ein Bild, das Licht enthält.&#10;&#10;Beschreibung automatisch generiert.">
                <a:extLst>
                  <a:ext uri="{FF2B5EF4-FFF2-40B4-BE49-F238E27FC236}">
                    <a16:creationId xmlns:a16="http://schemas.microsoft.com/office/drawing/2014/main" id="{6DECAD53-C650-44E1-A677-02A8BD8DCB15}"/>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22" name="Grafik 8" descr="Ein Bild, das Licht enthält.&#10;&#10;Beschreibung automatisch generiert.">
                <a:extLst>
                  <a:ext uri="{FF2B5EF4-FFF2-40B4-BE49-F238E27FC236}">
                    <a16:creationId xmlns:a16="http://schemas.microsoft.com/office/drawing/2014/main" id="{F78D9E97-3E01-4A0F-8EC5-0416158A8611}"/>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23" name="Grafik 8" descr="Ein Bild, das Licht enthält.&#10;&#10;Beschreibung automatisch generiert.">
                <a:extLst>
                  <a:ext uri="{FF2B5EF4-FFF2-40B4-BE49-F238E27FC236}">
                    <a16:creationId xmlns:a16="http://schemas.microsoft.com/office/drawing/2014/main" id="{5196A952-5835-4F0C-A573-4ACE661BAF8C}"/>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24" name="Grafik 8" descr="Ein Bild, das Licht enthält.&#10;&#10;Beschreibung automatisch generiert.">
                <a:extLst>
                  <a:ext uri="{FF2B5EF4-FFF2-40B4-BE49-F238E27FC236}">
                    <a16:creationId xmlns:a16="http://schemas.microsoft.com/office/drawing/2014/main" id="{CD4E947D-5758-45A8-9D38-B93D43162356}"/>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25" name="Grafik 8" descr="Ein Bild, das Licht enthält.&#10;&#10;Beschreibung automatisch generiert.">
                <a:extLst>
                  <a:ext uri="{FF2B5EF4-FFF2-40B4-BE49-F238E27FC236}">
                    <a16:creationId xmlns:a16="http://schemas.microsoft.com/office/drawing/2014/main" id="{10EEC96A-8CC3-428B-B4E3-7A05F4D6739E}"/>
                  </a:ext>
                </a:extLst>
              </p:cNvPr>
              <p:cNvPicPr>
                <a:picLocks noChangeAspect="1"/>
              </p:cNvPicPr>
              <p:nvPr/>
            </p:nvPicPr>
            <p:blipFill>
              <a:blip r:embed="rId5"/>
              <a:stretch>
                <a:fillRect/>
              </a:stretch>
            </p:blipFill>
            <p:spPr>
              <a:xfrm>
                <a:off x="1949568" y="843289"/>
                <a:ext cx="780691" cy="1009176"/>
              </a:xfrm>
              <a:prstGeom prst="rect">
                <a:avLst/>
              </a:prstGeom>
            </p:spPr>
          </p:pic>
        </p:grpSp>
        <p:grpSp>
          <p:nvGrpSpPr>
            <p:cNvPr id="15" name="Gruppieren 14">
              <a:extLst>
                <a:ext uri="{FF2B5EF4-FFF2-40B4-BE49-F238E27FC236}">
                  <a16:creationId xmlns:a16="http://schemas.microsoft.com/office/drawing/2014/main" id="{9FDE6E81-28BF-4B53-A038-F9F2CDC62F3E}"/>
                </a:ext>
              </a:extLst>
            </p:cNvPr>
            <p:cNvGrpSpPr/>
            <p:nvPr/>
          </p:nvGrpSpPr>
          <p:grpSpPr>
            <a:xfrm>
              <a:off x="2769078" y="843289"/>
              <a:ext cx="2376577" cy="664121"/>
              <a:chOff x="396814" y="843289"/>
              <a:chExt cx="3886199" cy="1009177"/>
            </a:xfrm>
          </p:grpSpPr>
          <p:pic>
            <p:nvPicPr>
              <p:cNvPr id="16" name="Grafik 8" descr="Ein Bild, das Licht enthält.&#10;&#10;Beschreibung automatisch generiert.">
                <a:extLst>
                  <a:ext uri="{FF2B5EF4-FFF2-40B4-BE49-F238E27FC236}">
                    <a16:creationId xmlns:a16="http://schemas.microsoft.com/office/drawing/2014/main" id="{62B2974D-E449-4B62-8FEA-8E77D4CD7B2C}"/>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17" name="Grafik 8" descr="Ein Bild, das Licht enthält.&#10;&#10;Beschreibung automatisch generiert.">
                <a:extLst>
                  <a:ext uri="{FF2B5EF4-FFF2-40B4-BE49-F238E27FC236}">
                    <a16:creationId xmlns:a16="http://schemas.microsoft.com/office/drawing/2014/main" id="{3BAC952B-7A96-468E-AB87-D7FF94FF8CDF}"/>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18" name="Grafik 8" descr="Ein Bild, das Licht enthält.&#10;&#10;Beschreibung automatisch generiert.">
                <a:extLst>
                  <a:ext uri="{FF2B5EF4-FFF2-40B4-BE49-F238E27FC236}">
                    <a16:creationId xmlns:a16="http://schemas.microsoft.com/office/drawing/2014/main" id="{F95994B4-6A57-4357-ADB2-AF25968B7CE4}"/>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19" name="Grafik 8" descr="Ein Bild, das Licht enthält.&#10;&#10;Beschreibung automatisch generiert.">
                <a:extLst>
                  <a:ext uri="{FF2B5EF4-FFF2-40B4-BE49-F238E27FC236}">
                    <a16:creationId xmlns:a16="http://schemas.microsoft.com/office/drawing/2014/main" id="{8DEADA7B-545E-4CE4-82C7-110611473260}"/>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20" name="Grafik 19" descr="Ein Bild, das Licht enthält.&#10;&#10;Beschreibung automatisch generiert.">
                <a:extLst>
                  <a:ext uri="{FF2B5EF4-FFF2-40B4-BE49-F238E27FC236}">
                    <a16:creationId xmlns:a16="http://schemas.microsoft.com/office/drawing/2014/main" id="{841343C6-69FF-4C1F-BF55-0FB9B2304C7A}"/>
                  </a:ext>
                </a:extLst>
              </p:cNvPr>
              <p:cNvPicPr>
                <a:picLocks noChangeAspect="1"/>
              </p:cNvPicPr>
              <p:nvPr/>
            </p:nvPicPr>
            <p:blipFill>
              <a:blip r:embed="rId5"/>
              <a:stretch>
                <a:fillRect/>
              </a:stretch>
            </p:blipFill>
            <p:spPr>
              <a:xfrm>
                <a:off x="1949568" y="843289"/>
                <a:ext cx="780691" cy="1009176"/>
              </a:xfrm>
              <a:prstGeom prst="rect">
                <a:avLst/>
              </a:prstGeom>
            </p:spPr>
          </p:pic>
        </p:grpSp>
      </p:grpSp>
      <p:grpSp>
        <p:nvGrpSpPr>
          <p:cNvPr id="27" name="Gruppieren 26">
            <a:extLst>
              <a:ext uri="{FF2B5EF4-FFF2-40B4-BE49-F238E27FC236}">
                <a16:creationId xmlns:a16="http://schemas.microsoft.com/office/drawing/2014/main" id="{1AFF2AAF-2F9A-4D0C-90D4-90B885637C47}"/>
              </a:ext>
            </a:extLst>
          </p:cNvPr>
          <p:cNvGrpSpPr/>
          <p:nvPr/>
        </p:nvGrpSpPr>
        <p:grpSpPr>
          <a:xfrm>
            <a:off x="4839418" y="3269468"/>
            <a:ext cx="1524719" cy="200452"/>
            <a:chOff x="396814" y="843289"/>
            <a:chExt cx="4748841" cy="664121"/>
          </a:xfrm>
        </p:grpSpPr>
        <p:grpSp>
          <p:nvGrpSpPr>
            <p:cNvPr id="28" name="Gruppieren 27">
              <a:extLst>
                <a:ext uri="{FF2B5EF4-FFF2-40B4-BE49-F238E27FC236}">
                  <a16:creationId xmlns:a16="http://schemas.microsoft.com/office/drawing/2014/main" id="{A8F0F011-67BE-4C75-9A4C-4F4A133A406C}"/>
                </a:ext>
              </a:extLst>
            </p:cNvPr>
            <p:cNvGrpSpPr/>
            <p:nvPr/>
          </p:nvGrpSpPr>
          <p:grpSpPr>
            <a:xfrm>
              <a:off x="396814" y="843289"/>
              <a:ext cx="2376577" cy="664121"/>
              <a:chOff x="396814" y="843289"/>
              <a:chExt cx="3886199" cy="1009177"/>
            </a:xfrm>
          </p:grpSpPr>
          <p:pic>
            <p:nvPicPr>
              <p:cNvPr id="35" name="Grafik 8" descr="Ein Bild, das Licht enthält.&#10;&#10;Beschreibung automatisch generiert.">
                <a:extLst>
                  <a:ext uri="{FF2B5EF4-FFF2-40B4-BE49-F238E27FC236}">
                    <a16:creationId xmlns:a16="http://schemas.microsoft.com/office/drawing/2014/main" id="{D92ABDFA-6F7A-43F4-A3BD-46E7063CB8F9}"/>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36" name="Grafik 8" descr="Ein Bild, das Licht enthält.&#10;&#10;Beschreibung automatisch generiert.">
                <a:extLst>
                  <a:ext uri="{FF2B5EF4-FFF2-40B4-BE49-F238E27FC236}">
                    <a16:creationId xmlns:a16="http://schemas.microsoft.com/office/drawing/2014/main" id="{68F8EA2D-B447-4412-9D55-A2725B7C0837}"/>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37" name="Grafik 8" descr="Ein Bild, das Licht enthält.&#10;&#10;Beschreibung automatisch generiert.">
                <a:extLst>
                  <a:ext uri="{FF2B5EF4-FFF2-40B4-BE49-F238E27FC236}">
                    <a16:creationId xmlns:a16="http://schemas.microsoft.com/office/drawing/2014/main" id="{63C63E18-AD92-4D3B-BCBA-EBF428595847}"/>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38" name="Grafik 8" descr="Ein Bild, das Licht enthält.&#10;&#10;Beschreibung automatisch generiert.">
                <a:extLst>
                  <a:ext uri="{FF2B5EF4-FFF2-40B4-BE49-F238E27FC236}">
                    <a16:creationId xmlns:a16="http://schemas.microsoft.com/office/drawing/2014/main" id="{2D01A44C-B543-4008-8583-367F46B6F4FE}"/>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39" name="Grafik 8" descr="Ein Bild, das Licht enthält.&#10;&#10;Beschreibung automatisch generiert.">
                <a:extLst>
                  <a:ext uri="{FF2B5EF4-FFF2-40B4-BE49-F238E27FC236}">
                    <a16:creationId xmlns:a16="http://schemas.microsoft.com/office/drawing/2014/main" id="{1048ED9B-4622-4DF6-A755-FC41F596EE47}"/>
                  </a:ext>
                </a:extLst>
              </p:cNvPr>
              <p:cNvPicPr>
                <a:picLocks noChangeAspect="1"/>
              </p:cNvPicPr>
              <p:nvPr/>
            </p:nvPicPr>
            <p:blipFill>
              <a:blip r:embed="rId5"/>
              <a:stretch>
                <a:fillRect/>
              </a:stretch>
            </p:blipFill>
            <p:spPr>
              <a:xfrm>
                <a:off x="1949568" y="843289"/>
                <a:ext cx="780691" cy="1009176"/>
              </a:xfrm>
              <a:prstGeom prst="rect">
                <a:avLst/>
              </a:prstGeom>
            </p:spPr>
          </p:pic>
        </p:grpSp>
        <p:grpSp>
          <p:nvGrpSpPr>
            <p:cNvPr id="29" name="Gruppieren 28">
              <a:extLst>
                <a:ext uri="{FF2B5EF4-FFF2-40B4-BE49-F238E27FC236}">
                  <a16:creationId xmlns:a16="http://schemas.microsoft.com/office/drawing/2014/main" id="{935DC48E-6400-4E47-A038-19FE56016E74}"/>
                </a:ext>
              </a:extLst>
            </p:cNvPr>
            <p:cNvGrpSpPr/>
            <p:nvPr/>
          </p:nvGrpSpPr>
          <p:grpSpPr>
            <a:xfrm>
              <a:off x="2769078" y="843289"/>
              <a:ext cx="2376577" cy="664121"/>
              <a:chOff x="396814" y="843289"/>
              <a:chExt cx="3886199" cy="1009177"/>
            </a:xfrm>
          </p:grpSpPr>
          <p:pic>
            <p:nvPicPr>
              <p:cNvPr id="30" name="Grafik 8" descr="Ein Bild, das Licht enthält.&#10;&#10;Beschreibung automatisch generiert.">
                <a:extLst>
                  <a:ext uri="{FF2B5EF4-FFF2-40B4-BE49-F238E27FC236}">
                    <a16:creationId xmlns:a16="http://schemas.microsoft.com/office/drawing/2014/main" id="{29EAF5F3-357A-4FB9-9400-2243A3351E6B}"/>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31" name="Grafik 8" descr="Ein Bild, das Licht enthält.&#10;&#10;Beschreibung automatisch generiert.">
                <a:extLst>
                  <a:ext uri="{FF2B5EF4-FFF2-40B4-BE49-F238E27FC236}">
                    <a16:creationId xmlns:a16="http://schemas.microsoft.com/office/drawing/2014/main" id="{49E74275-9456-42A5-9BD3-F0BE5DEA388D}"/>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32" name="Grafik 8" descr="Ein Bild, das Licht enthält.&#10;&#10;Beschreibung automatisch generiert.">
                <a:extLst>
                  <a:ext uri="{FF2B5EF4-FFF2-40B4-BE49-F238E27FC236}">
                    <a16:creationId xmlns:a16="http://schemas.microsoft.com/office/drawing/2014/main" id="{81C1EFF8-62A5-4C36-AD7E-68AEDC497735}"/>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33" name="Grafik 8" descr="Ein Bild, das Licht enthält.&#10;&#10;Beschreibung automatisch generiert.">
                <a:extLst>
                  <a:ext uri="{FF2B5EF4-FFF2-40B4-BE49-F238E27FC236}">
                    <a16:creationId xmlns:a16="http://schemas.microsoft.com/office/drawing/2014/main" id="{87C94D87-4705-4146-AE94-8793D19A5B4C}"/>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34" name="Grafik 33" descr="Ein Bild, das Licht enthält.&#10;&#10;Beschreibung automatisch generiert.">
                <a:extLst>
                  <a:ext uri="{FF2B5EF4-FFF2-40B4-BE49-F238E27FC236}">
                    <a16:creationId xmlns:a16="http://schemas.microsoft.com/office/drawing/2014/main" id="{91259DCD-79BF-4A5A-923B-12332B5155DF}"/>
                  </a:ext>
                </a:extLst>
              </p:cNvPr>
              <p:cNvPicPr>
                <a:picLocks noChangeAspect="1"/>
              </p:cNvPicPr>
              <p:nvPr/>
            </p:nvPicPr>
            <p:blipFill>
              <a:blip r:embed="rId5"/>
              <a:stretch>
                <a:fillRect/>
              </a:stretch>
            </p:blipFill>
            <p:spPr>
              <a:xfrm>
                <a:off x="1949568" y="843289"/>
                <a:ext cx="780691" cy="1009176"/>
              </a:xfrm>
              <a:prstGeom prst="rect">
                <a:avLst/>
              </a:prstGeom>
            </p:spPr>
          </p:pic>
        </p:grpSp>
      </p:grpSp>
      <p:grpSp>
        <p:nvGrpSpPr>
          <p:cNvPr id="40" name="Gruppieren 39">
            <a:extLst>
              <a:ext uri="{FF2B5EF4-FFF2-40B4-BE49-F238E27FC236}">
                <a16:creationId xmlns:a16="http://schemas.microsoft.com/office/drawing/2014/main" id="{ED80DC97-76C5-4491-B7FF-D955C540FD68}"/>
              </a:ext>
            </a:extLst>
          </p:cNvPr>
          <p:cNvGrpSpPr/>
          <p:nvPr/>
        </p:nvGrpSpPr>
        <p:grpSpPr>
          <a:xfrm>
            <a:off x="4839417" y="3539044"/>
            <a:ext cx="1524719" cy="200452"/>
            <a:chOff x="396814" y="843289"/>
            <a:chExt cx="4748841" cy="664121"/>
          </a:xfrm>
        </p:grpSpPr>
        <p:grpSp>
          <p:nvGrpSpPr>
            <p:cNvPr id="41" name="Gruppieren 40">
              <a:extLst>
                <a:ext uri="{FF2B5EF4-FFF2-40B4-BE49-F238E27FC236}">
                  <a16:creationId xmlns:a16="http://schemas.microsoft.com/office/drawing/2014/main" id="{EDCA7A45-8E28-4D48-B89D-B22503DB5750}"/>
                </a:ext>
              </a:extLst>
            </p:cNvPr>
            <p:cNvGrpSpPr/>
            <p:nvPr/>
          </p:nvGrpSpPr>
          <p:grpSpPr>
            <a:xfrm>
              <a:off x="396814" y="843289"/>
              <a:ext cx="2376577" cy="664121"/>
              <a:chOff x="396814" y="843289"/>
              <a:chExt cx="3886199" cy="1009177"/>
            </a:xfrm>
          </p:grpSpPr>
          <p:pic>
            <p:nvPicPr>
              <p:cNvPr id="48" name="Grafik 8" descr="Ein Bild, das Licht enthält.&#10;&#10;Beschreibung automatisch generiert.">
                <a:extLst>
                  <a:ext uri="{FF2B5EF4-FFF2-40B4-BE49-F238E27FC236}">
                    <a16:creationId xmlns:a16="http://schemas.microsoft.com/office/drawing/2014/main" id="{76040588-0A3D-4EC4-B983-6F2984807C1F}"/>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49" name="Grafik 8" descr="Ein Bild, das Licht enthält.&#10;&#10;Beschreibung automatisch generiert.">
                <a:extLst>
                  <a:ext uri="{FF2B5EF4-FFF2-40B4-BE49-F238E27FC236}">
                    <a16:creationId xmlns:a16="http://schemas.microsoft.com/office/drawing/2014/main" id="{3CA7B0E8-2553-4A2A-945D-4F9BA9CCFD04}"/>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50" name="Grafik 8" descr="Ein Bild, das Licht enthält.&#10;&#10;Beschreibung automatisch generiert.">
                <a:extLst>
                  <a:ext uri="{FF2B5EF4-FFF2-40B4-BE49-F238E27FC236}">
                    <a16:creationId xmlns:a16="http://schemas.microsoft.com/office/drawing/2014/main" id="{4ABC967F-D3C7-4F42-B56A-F1A144972F27}"/>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51" name="Grafik 8" descr="Ein Bild, das Licht enthält.&#10;&#10;Beschreibung automatisch generiert.">
                <a:extLst>
                  <a:ext uri="{FF2B5EF4-FFF2-40B4-BE49-F238E27FC236}">
                    <a16:creationId xmlns:a16="http://schemas.microsoft.com/office/drawing/2014/main" id="{4C7A8826-85A3-4F5B-AACD-7C0DB3BF5CCD}"/>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52" name="Grafik 8" descr="Ein Bild, das Licht enthält.&#10;&#10;Beschreibung automatisch generiert.">
                <a:extLst>
                  <a:ext uri="{FF2B5EF4-FFF2-40B4-BE49-F238E27FC236}">
                    <a16:creationId xmlns:a16="http://schemas.microsoft.com/office/drawing/2014/main" id="{2F37BFFB-78B4-4162-9725-00D34D498CEA}"/>
                  </a:ext>
                </a:extLst>
              </p:cNvPr>
              <p:cNvPicPr>
                <a:picLocks noChangeAspect="1"/>
              </p:cNvPicPr>
              <p:nvPr/>
            </p:nvPicPr>
            <p:blipFill>
              <a:blip r:embed="rId5"/>
              <a:stretch>
                <a:fillRect/>
              </a:stretch>
            </p:blipFill>
            <p:spPr>
              <a:xfrm>
                <a:off x="1949568" y="843289"/>
                <a:ext cx="780691" cy="1009176"/>
              </a:xfrm>
              <a:prstGeom prst="rect">
                <a:avLst/>
              </a:prstGeom>
            </p:spPr>
          </p:pic>
        </p:grpSp>
        <p:grpSp>
          <p:nvGrpSpPr>
            <p:cNvPr id="42" name="Gruppieren 41">
              <a:extLst>
                <a:ext uri="{FF2B5EF4-FFF2-40B4-BE49-F238E27FC236}">
                  <a16:creationId xmlns:a16="http://schemas.microsoft.com/office/drawing/2014/main" id="{65944CA1-1453-4482-8A96-065FF6428C88}"/>
                </a:ext>
              </a:extLst>
            </p:cNvPr>
            <p:cNvGrpSpPr/>
            <p:nvPr/>
          </p:nvGrpSpPr>
          <p:grpSpPr>
            <a:xfrm>
              <a:off x="2769078" y="843289"/>
              <a:ext cx="2376577" cy="664121"/>
              <a:chOff x="396814" y="843289"/>
              <a:chExt cx="3886199" cy="1009177"/>
            </a:xfrm>
          </p:grpSpPr>
          <p:pic>
            <p:nvPicPr>
              <p:cNvPr id="43" name="Grafik 8" descr="Ein Bild, das Licht enthält.&#10;&#10;Beschreibung automatisch generiert.">
                <a:extLst>
                  <a:ext uri="{FF2B5EF4-FFF2-40B4-BE49-F238E27FC236}">
                    <a16:creationId xmlns:a16="http://schemas.microsoft.com/office/drawing/2014/main" id="{22F163BF-AFB0-404A-B985-3B9B71560F4E}"/>
                  </a:ext>
                </a:extLst>
              </p:cNvPr>
              <p:cNvPicPr>
                <a:picLocks noChangeAspect="1"/>
              </p:cNvPicPr>
              <p:nvPr/>
            </p:nvPicPr>
            <p:blipFill>
              <a:blip r:embed="rId5"/>
              <a:stretch>
                <a:fillRect/>
              </a:stretch>
            </p:blipFill>
            <p:spPr>
              <a:xfrm>
                <a:off x="396814" y="843290"/>
                <a:ext cx="780691" cy="1009176"/>
              </a:xfrm>
              <a:prstGeom prst="rect">
                <a:avLst/>
              </a:prstGeom>
            </p:spPr>
          </p:pic>
          <p:pic>
            <p:nvPicPr>
              <p:cNvPr id="44" name="Grafik 8" descr="Ein Bild, das Licht enthält.&#10;&#10;Beschreibung automatisch generiert.">
                <a:extLst>
                  <a:ext uri="{FF2B5EF4-FFF2-40B4-BE49-F238E27FC236}">
                    <a16:creationId xmlns:a16="http://schemas.microsoft.com/office/drawing/2014/main" id="{B74B377E-B4F5-434D-9708-BC8BEA1E78C6}"/>
                  </a:ext>
                </a:extLst>
              </p:cNvPr>
              <p:cNvPicPr>
                <a:picLocks noChangeAspect="1"/>
              </p:cNvPicPr>
              <p:nvPr/>
            </p:nvPicPr>
            <p:blipFill>
              <a:blip r:embed="rId5"/>
              <a:stretch>
                <a:fillRect/>
              </a:stretch>
            </p:blipFill>
            <p:spPr>
              <a:xfrm>
                <a:off x="1173191" y="843290"/>
                <a:ext cx="780691" cy="1009176"/>
              </a:xfrm>
              <a:prstGeom prst="rect">
                <a:avLst/>
              </a:prstGeom>
            </p:spPr>
          </p:pic>
          <p:pic>
            <p:nvPicPr>
              <p:cNvPr id="45" name="Grafik 8" descr="Ein Bild, das Licht enthält.&#10;&#10;Beschreibung automatisch generiert.">
                <a:extLst>
                  <a:ext uri="{FF2B5EF4-FFF2-40B4-BE49-F238E27FC236}">
                    <a16:creationId xmlns:a16="http://schemas.microsoft.com/office/drawing/2014/main" id="{CAE3F953-4507-40C1-B215-2A102A5F7395}"/>
                  </a:ext>
                </a:extLst>
              </p:cNvPr>
              <p:cNvPicPr>
                <a:picLocks noChangeAspect="1"/>
              </p:cNvPicPr>
              <p:nvPr/>
            </p:nvPicPr>
            <p:blipFill>
              <a:blip r:embed="rId5"/>
              <a:stretch>
                <a:fillRect/>
              </a:stretch>
            </p:blipFill>
            <p:spPr>
              <a:xfrm>
                <a:off x="2725946" y="843289"/>
                <a:ext cx="780691" cy="1009176"/>
              </a:xfrm>
              <a:prstGeom prst="rect">
                <a:avLst/>
              </a:prstGeom>
            </p:spPr>
          </p:pic>
          <p:pic>
            <p:nvPicPr>
              <p:cNvPr id="46" name="Grafik 8" descr="Ein Bild, das Licht enthält.&#10;&#10;Beschreibung automatisch generiert.">
                <a:extLst>
                  <a:ext uri="{FF2B5EF4-FFF2-40B4-BE49-F238E27FC236}">
                    <a16:creationId xmlns:a16="http://schemas.microsoft.com/office/drawing/2014/main" id="{026E39E1-62A7-45CA-97AE-03964FDB084F}"/>
                  </a:ext>
                </a:extLst>
              </p:cNvPr>
              <p:cNvPicPr>
                <a:picLocks noChangeAspect="1"/>
              </p:cNvPicPr>
              <p:nvPr/>
            </p:nvPicPr>
            <p:blipFill>
              <a:blip r:embed="rId5"/>
              <a:stretch>
                <a:fillRect/>
              </a:stretch>
            </p:blipFill>
            <p:spPr>
              <a:xfrm>
                <a:off x="3502322" y="843290"/>
                <a:ext cx="780691" cy="1009176"/>
              </a:xfrm>
              <a:prstGeom prst="rect">
                <a:avLst/>
              </a:prstGeom>
            </p:spPr>
          </p:pic>
          <p:pic>
            <p:nvPicPr>
              <p:cNvPr id="47" name="Grafik 46" descr="Ein Bild, das Licht enthält.&#10;&#10;Beschreibung automatisch generiert.">
                <a:extLst>
                  <a:ext uri="{FF2B5EF4-FFF2-40B4-BE49-F238E27FC236}">
                    <a16:creationId xmlns:a16="http://schemas.microsoft.com/office/drawing/2014/main" id="{1A3E8758-1CCD-4165-BDBB-DEFE2F877670}"/>
                  </a:ext>
                </a:extLst>
              </p:cNvPr>
              <p:cNvPicPr>
                <a:picLocks noChangeAspect="1"/>
              </p:cNvPicPr>
              <p:nvPr/>
            </p:nvPicPr>
            <p:blipFill>
              <a:blip r:embed="rId5"/>
              <a:stretch>
                <a:fillRect/>
              </a:stretch>
            </p:blipFill>
            <p:spPr>
              <a:xfrm>
                <a:off x="1949568" y="843289"/>
                <a:ext cx="780691" cy="1009176"/>
              </a:xfrm>
              <a:prstGeom prst="rect">
                <a:avLst/>
              </a:prstGeom>
            </p:spPr>
          </p:pic>
        </p:grpSp>
      </p:grpSp>
      <p:pic>
        <p:nvPicPr>
          <p:cNvPr id="8" name="Grafik 8" descr="Ein Bild, das Licht enthält.&#10;&#10;Beschreibung automatisch generiert.">
            <a:extLst>
              <a:ext uri="{FF2B5EF4-FFF2-40B4-BE49-F238E27FC236}">
                <a16:creationId xmlns:a16="http://schemas.microsoft.com/office/drawing/2014/main" id="{4BE97A1D-2A2B-4EF0-B5A5-164D041EDEE6}"/>
              </a:ext>
            </a:extLst>
          </p:cNvPr>
          <p:cNvPicPr>
            <a:picLocks noChangeAspect="1"/>
          </p:cNvPicPr>
          <p:nvPr/>
        </p:nvPicPr>
        <p:blipFill>
          <a:blip r:embed="rId5"/>
          <a:stretch>
            <a:fillRect/>
          </a:stretch>
        </p:blipFill>
        <p:spPr>
          <a:xfrm>
            <a:off x="4839753" y="3840969"/>
            <a:ext cx="164719" cy="232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BD57C74-3100-4575-8B12-E051270240EC}"/>
              </a:ext>
            </a:extLst>
          </p:cNvPr>
          <p:cNvSpPr>
            <a:spLocks noGrp="1"/>
          </p:cNvSpPr>
          <p:nvPr>
            <p:ph type="title"/>
          </p:nvPr>
        </p:nvSpPr>
        <p:spPr>
          <a:xfrm>
            <a:off x="235248" y="332580"/>
            <a:ext cx="6395912" cy="399540"/>
          </a:xfrm>
        </p:spPr>
        <p:txBody>
          <a:bodyPr/>
          <a:lstStyle/>
          <a:p>
            <a:r>
              <a:rPr lang="de-DE" dirty="0"/>
              <a:t>CO</a:t>
            </a:r>
            <a:r>
              <a:rPr lang="de-DE" baseline="-25000" dirty="0"/>
              <a:t>2</a:t>
            </a:r>
            <a:r>
              <a:rPr lang="de-DE" dirty="0"/>
              <a:t>-Bilanz nach Bereichen an der Schule</a:t>
            </a:r>
            <a:endParaRPr lang="de-DE" b="0" dirty="0"/>
          </a:p>
          <a:p>
            <a:endParaRPr lang="de-DE" dirty="0"/>
          </a:p>
        </p:txBody>
      </p:sp>
      <p:pic>
        <p:nvPicPr>
          <p:cNvPr id="4" name="Grafik 4">
            <a:extLst>
              <a:ext uri="{FF2B5EF4-FFF2-40B4-BE49-F238E27FC236}">
                <a16:creationId xmlns:a16="http://schemas.microsoft.com/office/drawing/2014/main" id="{852F7D29-3771-4324-B058-6E3C03ADE116}"/>
              </a:ext>
            </a:extLst>
          </p:cNvPr>
          <p:cNvPicPr>
            <a:picLocks noChangeAspect="1"/>
          </p:cNvPicPr>
          <p:nvPr/>
        </p:nvPicPr>
        <p:blipFill>
          <a:blip r:embed="rId3"/>
          <a:stretch>
            <a:fillRect/>
          </a:stretch>
        </p:blipFill>
        <p:spPr>
          <a:xfrm>
            <a:off x="449392" y="1033369"/>
            <a:ext cx="5969867" cy="3364287"/>
          </a:xfrm>
          <a:prstGeom prst="rect">
            <a:avLst/>
          </a:prstGeom>
        </p:spPr>
      </p:pic>
      <p:sp>
        <p:nvSpPr>
          <p:cNvPr id="6" name="Google Shape;224;p6">
            <a:extLst>
              <a:ext uri="{FF2B5EF4-FFF2-40B4-BE49-F238E27FC236}">
                <a16:creationId xmlns:a16="http://schemas.microsoft.com/office/drawing/2014/main" id="{2FAF5576-5D1A-4BD4-BAC2-4545D10E9BDF}"/>
              </a:ext>
            </a:extLst>
          </p:cNvPr>
          <p:cNvSpPr/>
          <p:nvPr/>
        </p:nvSpPr>
        <p:spPr>
          <a:xfrm>
            <a:off x="4235515" y="806521"/>
            <a:ext cx="2356259" cy="3805397"/>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05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9"/>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Vergleich zwischen Rindfleisch, Hühnerfleisch und Schweinefleisch</a:t>
            </a:r>
            <a:endParaRPr/>
          </a:p>
        </p:txBody>
      </p:sp>
      <p:sp>
        <p:nvSpPr>
          <p:cNvPr id="482" name="Google Shape;482;p29"/>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Rindfleisch, Hühnerfleisch, Schweinefleisch</a:t>
            </a:r>
            <a:endParaRPr/>
          </a:p>
        </p:txBody>
      </p:sp>
      <p:graphicFrame>
        <p:nvGraphicFramePr>
          <p:cNvPr id="483" name="Google Shape;483;p29"/>
          <p:cNvGraphicFramePr/>
          <p:nvPr/>
        </p:nvGraphicFramePr>
        <p:xfrm>
          <a:off x="317500" y="403225"/>
          <a:ext cx="6223000" cy="4337050"/>
        </p:xfrm>
        <a:graphic>
          <a:graphicData uri="http://schemas.openxmlformats.org/drawingml/2006/chart">
            <c:chart xmlns:c="http://schemas.openxmlformats.org/drawingml/2006/chart" xmlns:r="http://schemas.openxmlformats.org/officeDocument/2006/relationships" r:id="rId3"/>
          </a:graphicData>
        </a:graphic>
      </p:graphicFrame>
      <p:sp>
        <p:nvSpPr>
          <p:cNvPr id="484" name="Google Shape;484;p29"/>
          <p:cNvSpPr/>
          <p:nvPr/>
        </p:nvSpPr>
        <p:spPr>
          <a:xfrm>
            <a:off x="4861111" y="840154"/>
            <a:ext cx="1537736" cy="976921"/>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
        <p:nvSpPr>
          <p:cNvPr id="485" name="Google Shape;485;p29"/>
          <p:cNvSpPr txBox="1"/>
          <p:nvPr/>
        </p:nvSpPr>
        <p:spPr>
          <a:xfrm rot="-5400000">
            <a:off x="121920" y="2946400"/>
            <a:ext cx="165397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a:solidFill>
                  <a:schemeClr val="dk1"/>
                </a:solidFill>
                <a:latin typeface="Calibri"/>
                <a:ea typeface="Calibri"/>
                <a:cs typeface="Calibri"/>
                <a:sym typeface="Calibri"/>
              </a:rPr>
              <a:t>kg CO</a:t>
            </a:r>
            <a:r>
              <a:rPr lang="de-DE" sz="1200" baseline="-25000">
                <a:solidFill>
                  <a:schemeClr val="dk1"/>
                </a:solidFill>
                <a:latin typeface="Calibri"/>
                <a:ea typeface="Calibri"/>
                <a:cs typeface="Calibri"/>
                <a:sym typeface="Calibri"/>
              </a:rPr>
              <a:t>2-Äq.</a:t>
            </a:r>
            <a:r>
              <a:rPr lang="de-DE" sz="1200">
                <a:solidFill>
                  <a:schemeClr val="dk1"/>
                </a:solidFill>
                <a:latin typeface="Calibri"/>
                <a:ea typeface="Calibri"/>
                <a:cs typeface="Calibri"/>
                <a:sym typeface="Calibri"/>
              </a:rPr>
              <a:t> pro kg Fleisch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0"/>
          <p:cNvSpPr txBox="1">
            <a:spLocks noGrp="1"/>
          </p:cNvSpPr>
          <p:nvPr>
            <p:ph type="body" idx="1"/>
          </p:nvPr>
        </p:nvSpPr>
        <p:spPr>
          <a:xfrm>
            <a:off x="235248" y="955964"/>
            <a:ext cx="633944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Treibhausgase entstehen:</a:t>
            </a:r>
            <a:endParaRPr/>
          </a:p>
          <a:p>
            <a:pPr marL="514338" lvl="1" indent="-171445" algn="l" rtl="0">
              <a:lnSpc>
                <a:spcPct val="90000"/>
              </a:lnSpc>
              <a:spcBef>
                <a:spcPts val="375"/>
              </a:spcBef>
              <a:spcAft>
                <a:spcPts val="0"/>
              </a:spcAft>
              <a:buSzPts val="1600"/>
              <a:buChar char="•"/>
            </a:pPr>
            <a:r>
              <a:rPr lang="de-DE"/>
              <a:t>bei der Entstehung von landwirtschaftliche Fläche (Waldrodung) – die Nahrungsmittel für unsere Nutztiere kommt oft aus anderen Ländern</a:t>
            </a:r>
            <a:endParaRPr/>
          </a:p>
          <a:p>
            <a:pPr marL="514338" lvl="1" indent="-69845" algn="l" rtl="0">
              <a:lnSpc>
                <a:spcPct val="90000"/>
              </a:lnSpc>
              <a:spcBef>
                <a:spcPts val="375"/>
              </a:spcBef>
              <a:spcAft>
                <a:spcPts val="0"/>
              </a:spcAft>
              <a:buSzPts val="1600"/>
              <a:buNone/>
            </a:pPr>
            <a:endParaRPr/>
          </a:p>
          <a:p>
            <a:pPr marL="514338" lvl="1" indent="-171445" algn="l" rtl="0">
              <a:lnSpc>
                <a:spcPct val="90000"/>
              </a:lnSpc>
              <a:spcBef>
                <a:spcPts val="375"/>
              </a:spcBef>
              <a:spcAft>
                <a:spcPts val="0"/>
              </a:spcAft>
              <a:buSzPts val="1600"/>
              <a:buChar char="•"/>
            </a:pPr>
            <a:r>
              <a:rPr lang="de-DE"/>
              <a:t>beim Anbau von Pflanzen (Produktion und Einsatz von Dünger, landwirtschaftlichen Maschinen, Bewässerung)</a:t>
            </a:r>
            <a:endParaRPr/>
          </a:p>
        </p:txBody>
      </p:sp>
      <p:sp>
        <p:nvSpPr>
          <p:cNvPr id="492" name="Google Shape;492;p30"/>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Ackerbau</a:t>
            </a:r>
            <a:endParaRPr/>
          </a:p>
        </p:txBody>
      </p:sp>
      <p:sp>
        <p:nvSpPr>
          <p:cNvPr id="493" name="Google Shape;493;p30"/>
          <p:cNvSpPr txBox="1">
            <a:spLocks noGrp="1"/>
          </p:cNvSpPr>
          <p:nvPr>
            <p:ph type="body" idx="2"/>
          </p:nvPr>
        </p:nvSpPr>
        <p:spPr>
          <a:xfrm>
            <a:off x="2072738" y="2921000"/>
            <a:ext cx="2420322" cy="1541739"/>
          </a:xfrm>
          <a:prstGeom prst="rect">
            <a:avLst/>
          </a:prstGeom>
          <a:solidFill>
            <a:srgbClr val="EC99B6"/>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600"/>
              <a:buNone/>
            </a:pPr>
            <a:r>
              <a:rPr lang="de-DE"/>
              <a:t>Insgesamt gehen jährlich knapp 10 Millionen Hektar Ackerfläche verloren – eine Fläche fast so groß wie Bayern und NRW zusammen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501;p31">
            <a:extLst>
              <a:ext uri="{FF2B5EF4-FFF2-40B4-BE49-F238E27FC236}">
                <a16:creationId xmlns:a16="http://schemas.microsoft.com/office/drawing/2014/main" id="{0C60D53F-F3AD-4AE2-A2E9-7DB2A35486EC}"/>
              </a:ext>
            </a:extLst>
          </p:cNvPr>
          <p:cNvSpPr/>
          <p:nvPr/>
        </p:nvSpPr>
        <p:spPr>
          <a:xfrm>
            <a:off x="777903" y="1315079"/>
            <a:ext cx="1376324" cy="1252377"/>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13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Emissionen entstehen bei der Weiterverarbeitung von Lebensmitteln</a:t>
            </a:r>
            <a:endParaRPr/>
          </a:p>
          <a:p>
            <a:pPr marL="514338" lvl="1" indent="-171445" algn="l" rtl="0">
              <a:lnSpc>
                <a:spcPct val="90000"/>
              </a:lnSpc>
              <a:spcBef>
                <a:spcPts val="375"/>
              </a:spcBef>
              <a:spcAft>
                <a:spcPts val="0"/>
              </a:spcAft>
              <a:buSzPts val="1600"/>
              <a:buChar char="•"/>
            </a:pPr>
            <a:r>
              <a:rPr lang="de-DE"/>
              <a:t>In Fabriken</a:t>
            </a:r>
            <a:endParaRPr/>
          </a:p>
          <a:p>
            <a:pPr marL="514338" lvl="1" indent="-171445" algn="l" rtl="0">
              <a:lnSpc>
                <a:spcPct val="90000"/>
              </a:lnSpc>
              <a:spcBef>
                <a:spcPts val="375"/>
              </a:spcBef>
              <a:spcAft>
                <a:spcPts val="0"/>
              </a:spcAft>
              <a:buSzPts val="1600"/>
              <a:buChar char="•"/>
            </a:pPr>
            <a:r>
              <a:rPr lang="de-DE"/>
              <a:t>Metzgereien</a:t>
            </a:r>
            <a:endParaRPr/>
          </a:p>
          <a:p>
            <a:pPr marL="514338" lvl="1" indent="-171445" algn="l" rtl="0">
              <a:lnSpc>
                <a:spcPct val="90000"/>
              </a:lnSpc>
              <a:spcBef>
                <a:spcPts val="375"/>
              </a:spcBef>
              <a:spcAft>
                <a:spcPts val="0"/>
              </a:spcAft>
              <a:buSzPts val="1600"/>
              <a:buChar char="•"/>
            </a:pPr>
            <a:r>
              <a:rPr lang="de-DE"/>
              <a:t>Kaffeeröstereien</a:t>
            </a:r>
            <a:endParaRPr/>
          </a:p>
          <a:p>
            <a:pPr marL="514338" lvl="1" indent="-171445" algn="l" rtl="0">
              <a:lnSpc>
                <a:spcPct val="90000"/>
              </a:lnSpc>
              <a:spcBef>
                <a:spcPts val="375"/>
              </a:spcBef>
              <a:spcAft>
                <a:spcPts val="0"/>
              </a:spcAft>
              <a:buSzPts val="1600"/>
              <a:buChar char="•"/>
            </a:pPr>
            <a:r>
              <a:rPr lang="de-DE"/>
              <a:t>Mühlen</a:t>
            </a:r>
            <a:endParaRPr/>
          </a:p>
          <a:p>
            <a:pPr marL="171446" lvl="0" indent="-69846" algn="l" rtl="0">
              <a:lnSpc>
                <a:spcPct val="90000"/>
              </a:lnSpc>
              <a:spcBef>
                <a:spcPts val="751"/>
              </a:spcBef>
              <a:spcAft>
                <a:spcPts val="0"/>
              </a:spcAft>
              <a:buClr>
                <a:schemeClr val="accent1"/>
              </a:buClr>
              <a:buSzPts val="1600"/>
              <a:buFont typeface="Courier New"/>
              <a:buNone/>
            </a:pPr>
            <a:endParaRPr/>
          </a:p>
          <a:p>
            <a:pPr marL="171446" lvl="0" indent="-171446" algn="l" rtl="0">
              <a:lnSpc>
                <a:spcPct val="90000"/>
              </a:lnSpc>
              <a:spcBef>
                <a:spcPts val="751"/>
              </a:spcBef>
              <a:spcAft>
                <a:spcPts val="0"/>
              </a:spcAft>
              <a:buClr>
                <a:schemeClr val="accent1"/>
              </a:buClr>
              <a:buSzPts val="1600"/>
              <a:buFont typeface="Courier New"/>
              <a:buChar char="o"/>
            </a:pPr>
            <a:r>
              <a:rPr lang="de-DE"/>
              <a:t>Verpackungen</a:t>
            </a:r>
            <a:endParaRPr/>
          </a:p>
          <a:p>
            <a:pPr marL="514338" lvl="1" indent="-171445" algn="l" rtl="0">
              <a:lnSpc>
                <a:spcPct val="90000"/>
              </a:lnSpc>
              <a:spcBef>
                <a:spcPts val="375"/>
              </a:spcBef>
              <a:spcAft>
                <a:spcPts val="0"/>
              </a:spcAft>
              <a:buSzPts val="1600"/>
              <a:buChar char="•"/>
            </a:pPr>
            <a:r>
              <a:rPr lang="de-DE"/>
              <a:t>Zum Verpacken der Lebensmittel wird Papier, Plastik, Glas, Holz, etc. verwendet</a:t>
            </a:r>
            <a:endParaRPr/>
          </a:p>
        </p:txBody>
      </p:sp>
      <p:sp>
        <p:nvSpPr>
          <p:cNvPr id="508" name="Google Shape;508;p32"/>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Verarbeitung</a:t>
            </a:r>
            <a:endParaRPr/>
          </a:p>
        </p:txBody>
      </p:sp>
      <p:pic>
        <p:nvPicPr>
          <p:cNvPr id="509" name="Google Shape;509;p32"/>
          <p:cNvPicPr preferRelativeResize="0">
            <a:picLocks noGrp="1"/>
          </p:cNvPicPr>
          <p:nvPr>
            <p:ph type="body" idx="2"/>
          </p:nvPr>
        </p:nvPicPr>
        <p:blipFill rotWithShape="1">
          <a:blip r:embed="rId3">
            <a:alphaModFix/>
          </a:blip>
          <a:srcRect l="5094" r="5093"/>
          <a:stretch/>
        </p:blipFill>
        <p:spPr>
          <a:xfrm>
            <a:off x="4202430" y="955964"/>
            <a:ext cx="2420322" cy="1797159"/>
          </a:xfrm>
          <a:prstGeom prst="rect">
            <a:avLst/>
          </a:prstGeom>
          <a:noFill/>
          <a:ln>
            <a:noFill/>
          </a:ln>
        </p:spPr>
      </p:pic>
      <p:pic>
        <p:nvPicPr>
          <p:cNvPr id="512" name="Google Shape;512;p32" descr="Das Ernteergebnis versüßt die Bilanz der Zuckerfabrik | Lokale Nachrichten  aus Lippe - LZ.de"/>
          <p:cNvPicPr preferRelativeResize="0">
            <a:picLocks noGrp="1"/>
          </p:cNvPicPr>
          <p:nvPr>
            <p:ph type="body" idx="3"/>
          </p:nvPr>
        </p:nvPicPr>
        <p:blipFill rotWithShape="1">
          <a:blip r:embed="rId4">
            <a:alphaModFix/>
          </a:blip>
          <a:srcRect/>
          <a:stretch/>
        </p:blipFill>
        <p:spPr>
          <a:xfrm>
            <a:off x="4202113" y="2895575"/>
            <a:ext cx="2420937" cy="16129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501;p31">
            <a:extLst>
              <a:ext uri="{FF2B5EF4-FFF2-40B4-BE49-F238E27FC236}">
                <a16:creationId xmlns:a16="http://schemas.microsoft.com/office/drawing/2014/main" id="{0C60D53F-F3AD-4AE2-A2E9-7DB2A35486EC}"/>
              </a:ext>
            </a:extLst>
          </p:cNvPr>
          <p:cNvSpPr/>
          <p:nvPr/>
        </p:nvSpPr>
        <p:spPr>
          <a:xfrm>
            <a:off x="1414101" y="1670919"/>
            <a:ext cx="1376324" cy="1252377"/>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1864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4"/>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Belieferung</a:t>
            </a:r>
            <a:endParaRPr/>
          </a:p>
        </p:txBody>
      </p:sp>
      <p:grpSp>
        <p:nvGrpSpPr>
          <p:cNvPr id="527" name="Google Shape;527;p34"/>
          <p:cNvGrpSpPr/>
          <p:nvPr/>
        </p:nvGrpSpPr>
        <p:grpSpPr>
          <a:xfrm>
            <a:off x="992218" y="977572"/>
            <a:ext cx="4570883" cy="807018"/>
            <a:chOff x="558" y="1120490"/>
            <a:chExt cx="4570883" cy="807018"/>
          </a:xfrm>
        </p:grpSpPr>
        <p:sp>
          <p:nvSpPr>
            <p:cNvPr id="528" name="Google Shape;528;p34"/>
            <p:cNvSpPr/>
            <p:nvPr/>
          </p:nvSpPr>
          <p:spPr>
            <a:xfrm>
              <a:off x="342899" y="1120490"/>
              <a:ext cx="3886200" cy="807018"/>
            </a:xfrm>
            <a:prstGeom prst="rightArrow">
              <a:avLst>
                <a:gd name="adj1" fmla="val 50000"/>
                <a:gd name="adj2" fmla="val 50000"/>
              </a:avLst>
            </a:prstGeom>
            <a:solidFill>
              <a:srgbClr val="CAD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558" y="1390966"/>
              <a:ext cx="1051303" cy="266066"/>
            </a:xfrm>
            <a:prstGeom prst="roundRect">
              <a:avLst>
                <a:gd name="adj" fmla="val 16667"/>
              </a:avLst>
            </a:prstGeom>
            <a:gradFill>
              <a:gsLst>
                <a:gs pos="0">
                  <a:srgbClr val="477855"/>
                </a:gs>
                <a:gs pos="50000">
                  <a:srgbClr val="006A32"/>
                </a:gs>
                <a:gs pos="100000">
                  <a:srgbClr val="00602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txBox="1"/>
            <p:nvPr/>
          </p:nvSpPr>
          <p:spPr>
            <a:xfrm>
              <a:off x="13546" y="1403954"/>
              <a:ext cx="1025327" cy="24009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de-DE" sz="1100">
                  <a:solidFill>
                    <a:schemeClr val="lt1"/>
                  </a:solidFill>
                  <a:latin typeface="Calibri"/>
                  <a:ea typeface="Calibri"/>
                  <a:cs typeface="Calibri"/>
                  <a:sym typeface="Calibri"/>
                </a:rPr>
                <a:t>Feld</a:t>
              </a:r>
              <a:endParaRPr/>
            </a:p>
          </p:txBody>
        </p:sp>
        <p:sp>
          <p:nvSpPr>
            <p:cNvPr id="531" name="Google Shape;531;p34"/>
            <p:cNvSpPr/>
            <p:nvPr/>
          </p:nvSpPr>
          <p:spPr>
            <a:xfrm>
              <a:off x="1173751" y="1390966"/>
              <a:ext cx="1051303" cy="266066"/>
            </a:xfrm>
            <a:prstGeom prst="roundRect">
              <a:avLst>
                <a:gd name="adj" fmla="val 16667"/>
              </a:avLst>
            </a:prstGeom>
            <a:gradFill>
              <a:gsLst>
                <a:gs pos="0">
                  <a:srgbClr val="477855"/>
                </a:gs>
                <a:gs pos="50000">
                  <a:srgbClr val="006A32"/>
                </a:gs>
                <a:gs pos="100000">
                  <a:srgbClr val="00602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txBox="1"/>
            <p:nvPr/>
          </p:nvSpPr>
          <p:spPr>
            <a:xfrm>
              <a:off x="1186739" y="1403954"/>
              <a:ext cx="1025327" cy="24009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de-DE" sz="1100">
                  <a:solidFill>
                    <a:schemeClr val="lt1"/>
                  </a:solidFill>
                  <a:latin typeface="Calibri"/>
                  <a:ea typeface="Calibri"/>
                  <a:cs typeface="Calibri"/>
                  <a:sym typeface="Calibri"/>
                </a:rPr>
                <a:t>Fabrik</a:t>
              </a:r>
              <a:endParaRPr/>
            </a:p>
          </p:txBody>
        </p:sp>
        <p:sp>
          <p:nvSpPr>
            <p:cNvPr id="533" name="Google Shape;533;p34"/>
            <p:cNvSpPr/>
            <p:nvPr/>
          </p:nvSpPr>
          <p:spPr>
            <a:xfrm>
              <a:off x="2346945" y="1379207"/>
              <a:ext cx="1051303" cy="289584"/>
            </a:xfrm>
            <a:prstGeom prst="roundRect">
              <a:avLst>
                <a:gd name="adj" fmla="val 16667"/>
              </a:avLst>
            </a:prstGeom>
            <a:gradFill>
              <a:gsLst>
                <a:gs pos="0">
                  <a:srgbClr val="477855"/>
                </a:gs>
                <a:gs pos="50000">
                  <a:srgbClr val="006A32"/>
                </a:gs>
                <a:gs pos="100000">
                  <a:srgbClr val="00602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txBox="1"/>
            <p:nvPr/>
          </p:nvSpPr>
          <p:spPr>
            <a:xfrm>
              <a:off x="2361081" y="1393343"/>
              <a:ext cx="1023031" cy="26131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de-DE" sz="1100">
                  <a:solidFill>
                    <a:schemeClr val="lt1"/>
                  </a:solidFill>
                  <a:latin typeface="Calibri"/>
                  <a:ea typeface="Calibri"/>
                  <a:cs typeface="Calibri"/>
                  <a:sym typeface="Calibri"/>
                </a:rPr>
                <a:t>Supermarkt</a:t>
              </a:r>
              <a:endParaRPr/>
            </a:p>
          </p:txBody>
        </p:sp>
        <p:sp>
          <p:nvSpPr>
            <p:cNvPr id="535" name="Google Shape;535;p34"/>
            <p:cNvSpPr/>
            <p:nvPr/>
          </p:nvSpPr>
          <p:spPr>
            <a:xfrm>
              <a:off x="3520138" y="1379207"/>
              <a:ext cx="1051303" cy="289584"/>
            </a:xfrm>
            <a:prstGeom prst="roundRect">
              <a:avLst>
                <a:gd name="adj" fmla="val 16667"/>
              </a:avLst>
            </a:prstGeom>
            <a:gradFill>
              <a:gsLst>
                <a:gs pos="0">
                  <a:srgbClr val="477855"/>
                </a:gs>
                <a:gs pos="50000">
                  <a:srgbClr val="006A32"/>
                </a:gs>
                <a:gs pos="100000">
                  <a:srgbClr val="00602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txBox="1"/>
            <p:nvPr/>
          </p:nvSpPr>
          <p:spPr>
            <a:xfrm>
              <a:off x="3534274" y="1393343"/>
              <a:ext cx="1023031" cy="26131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de-DE" sz="1100">
                  <a:solidFill>
                    <a:schemeClr val="lt1"/>
                  </a:solidFill>
                  <a:latin typeface="Calibri"/>
                  <a:ea typeface="Calibri"/>
                  <a:cs typeface="Calibri"/>
                  <a:sym typeface="Calibri"/>
                </a:rPr>
                <a:t>Zu Hause</a:t>
              </a:r>
              <a:endParaRPr/>
            </a:p>
          </p:txBody>
        </p:sp>
      </p:grpSp>
      <p:pic>
        <p:nvPicPr>
          <p:cNvPr id="537" name="Google Shape;537;p34"/>
          <p:cNvPicPr preferRelativeResize="0"/>
          <p:nvPr/>
        </p:nvPicPr>
        <p:blipFill rotWithShape="1">
          <a:blip r:embed="rId3">
            <a:alphaModFix/>
          </a:blip>
          <a:srcRect l="9402" t="21330" r="10113" b="24471"/>
          <a:stretch/>
        </p:blipFill>
        <p:spPr>
          <a:xfrm>
            <a:off x="2168769" y="1880101"/>
            <a:ext cx="1992924" cy="493822"/>
          </a:xfrm>
          <a:prstGeom prst="rect">
            <a:avLst/>
          </a:prstGeom>
          <a:noFill/>
          <a:ln>
            <a:noFill/>
          </a:ln>
        </p:spPr>
      </p:pic>
      <p:pic>
        <p:nvPicPr>
          <p:cNvPr id="2" name="Grafik 2" descr="Ein Bild, das Tisch enthält.&#10;&#10;Beschreibung automatisch generiert.">
            <a:extLst>
              <a:ext uri="{FF2B5EF4-FFF2-40B4-BE49-F238E27FC236}">
                <a16:creationId xmlns:a16="http://schemas.microsoft.com/office/drawing/2014/main" id="{F639737D-BB5D-4872-A1EF-55E8654522F5}"/>
              </a:ext>
            </a:extLst>
          </p:cNvPr>
          <p:cNvPicPr>
            <a:picLocks noChangeAspect="1"/>
          </p:cNvPicPr>
          <p:nvPr/>
        </p:nvPicPr>
        <p:blipFill>
          <a:blip r:embed="rId4"/>
          <a:stretch>
            <a:fillRect/>
          </a:stretch>
        </p:blipFill>
        <p:spPr>
          <a:xfrm>
            <a:off x="795786" y="2465203"/>
            <a:ext cx="4975283" cy="221873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35"/>
          <p:cNvPicPr preferRelativeResize="0"/>
          <p:nvPr/>
        </p:nvPicPr>
        <p:blipFill rotWithShape="1">
          <a:blip r:embed="rId3">
            <a:alphaModFix/>
          </a:blip>
          <a:srcRect t="3558" b="14487"/>
          <a:stretch/>
        </p:blipFill>
        <p:spPr>
          <a:xfrm>
            <a:off x="2503450" y="56642"/>
            <a:ext cx="4354550" cy="4539943"/>
          </a:xfrm>
          <a:prstGeom prst="rect">
            <a:avLst/>
          </a:prstGeom>
          <a:noFill/>
          <a:ln>
            <a:noFill/>
          </a:ln>
        </p:spPr>
      </p:pic>
      <p:pic>
        <p:nvPicPr>
          <p:cNvPr id="545" name="Google Shape;545;p35"/>
          <p:cNvPicPr preferRelativeResize="0"/>
          <p:nvPr/>
        </p:nvPicPr>
        <p:blipFill rotWithShape="1">
          <a:blip r:embed="rId4">
            <a:alphaModFix/>
          </a:blip>
          <a:srcRect/>
          <a:stretch/>
        </p:blipFill>
        <p:spPr>
          <a:xfrm>
            <a:off x="365295" y="998546"/>
            <a:ext cx="2138155" cy="748638"/>
          </a:xfrm>
          <a:prstGeom prst="rect">
            <a:avLst/>
          </a:prstGeom>
          <a:noFill/>
          <a:ln>
            <a:noFill/>
          </a:ln>
        </p:spPr>
      </p:pic>
      <p:sp>
        <p:nvSpPr>
          <p:cNvPr id="546" name="Google Shape;546;p35"/>
          <p:cNvSpPr txBox="1">
            <a:spLocks noGrp="1"/>
          </p:cNvSpPr>
          <p:nvPr>
            <p:ph type="title"/>
          </p:nvPr>
        </p:nvSpPr>
        <p:spPr>
          <a:xfrm>
            <a:off x="235248" y="279335"/>
            <a:ext cx="3806299"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Belieferung</a:t>
            </a:r>
            <a:br>
              <a:rPr lang="de-DE"/>
            </a:br>
            <a:r>
              <a:rPr lang="de-DE" i="1"/>
              <a:t>Der Weg eines Erdbeer-Joghurts</a:t>
            </a:r>
            <a:endParaRPr/>
          </a:p>
        </p:txBody>
      </p:sp>
      <p:pic>
        <p:nvPicPr>
          <p:cNvPr id="547" name="Google Shape;547;p35"/>
          <p:cNvPicPr preferRelativeResize="0"/>
          <p:nvPr/>
        </p:nvPicPr>
        <p:blipFill rotWithShape="1">
          <a:blip r:embed="rId5">
            <a:alphaModFix/>
          </a:blip>
          <a:srcRect/>
          <a:stretch/>
        </p:blipFill>
        <p:spPr>
          <a:xfrm>
            <a:off x="391235" y="1849958"/>
            <a:ext cx="2364857" cy="905340"/>
          </a:xfrm>
          <a:prstGeom prst="rect">
            <a:avLst/>
          </a:prstGeom>
          <a:noFill/>
          <a:ln>
            <a:noFill/>
          </a:ln>
        </p:spPr>
      </p:pic>
      <p:pic>
        <p:nvPicPr>
          <p:cNvPr id="2" name="Bild 1"/>
          <p:cNvPicPr>
            <a:picLocks noChangeAspect="1"/>
          </p:cNvPicPr>
          <p:nvPr/>
        </p:nvPicPr>
        <p:blipFill>
          <a:blip r:embed="rId6"/>
          <a:stretch>
            <a:fillRect/>
          </a:stretch>
        </p:blipFill>
        <p:spPr>
          <a:xfrm>
            <a:off x="331341" y="2588370"/>
            <a:ext cx="1862353" cy="18623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501;p31">
            <a:extLst>
              <a:ext uri="{FF2B5EF4-FFF2-40B4-BE49-F238E27FC236}">
                <a16:creationId xmlns:a16="http://schemas.microsoft.com/office/drawing/2014/main" id="{0C60D53F-F3AD-4AE2-A2E9-7DB2A35486EC}"/>
              </a:ext>
            </a:extLst>
          </p:cNvPr>
          <p:cNvSpPr/>
          <p:nvPr/>
        </p:nvSpPr>
        <p:spPr>
          <a:xfrm>
            <a:off x="2212044" y="1929712"/>
            <a:ext cx="1279277" cy="1489603"/>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5124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7"/>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a:t>Energieverbrauch bei der Nutzung von:</a:t>
            </a:r>
            <a:endParaRPr/>
          </a:p>
          <a:p>
            <a:pPr marL="514338" lvl="1" indent="-171445" algn="l" rtl="0">
              <a:lnSpc>
                <a:spcPct val="90000"/>
              </a:lnSpc>
              <a:spcBef>
                <a:spcPts val="375"/>
              </a:spcBef>
              <a:spcAft>
                <a:spcPts val="0"/>
              </a:spcAft>
              <a:buSzPts val="1600"/>
              <a:buChar char="•"/>
            </a:pPr>
            <a:r>
              <a:rPr lang="de-DE"/>
              <a:t>Herd</a:t>
            </a:r>
            <a:endParaRPr/>
          </a:p>
          <a:p>
            <a:pPr marL="514338" lvl="1" indent="-171445" algn="l" rtl="0">
              <a:lnSpc>
                <a:spcPct val="90000"/>
              </a:lnSpc>
              <a:spcBef>
                <a:spcPts val="375"/>
              </a:spcBef>
              <a:spcAft>
                <a:spcPts val="0"/>
              </a:spcAft>
              <a:buSzPts val="1600"/>
              <a:buChar char="•"/>
            </a:pPr>
            <a:r>
              <a:rPr lang="de-DE"/>
              <a:t>Backofen</a:t>
            </a:r>
            <a:endParaRPr/>
          </a:p>
          <a:p>
            <a:pPr marL="514338" lvl="1" indent="-171445" algn="l" rtl="0">
              <a:lnSpc>
                <a:spcPct val="90000"/>
              </a:lnSpc>
              <a:spcBef>
                <a:spcPts val="375"/>
              </a:spcBef>
              <a:spcAft>
                <a:spcPts val="0"/>
              </a:spcAft>
              <a:buSzPts val="1600"/>
              <a:buChar char="•"/>
            </a:pPr>
            <a:r>
              <a:rPr lang="de-DE"/>
              <a:t>Kühlschrank</a:t>
            </a:r>
            <a:endParaRPr/>
          </a:p>
          <a:p>
            <a:pPr marL="514338" lvl="1" indent="-171445" algn="l" rtl="0">
              <a:lnSpc>
                <a:spcPct val="90000"/>
              </a:lnSpc>
              <a:spcBef>
                <a:spcPts val="375"/>
              </a:spcBef>
              <a:spcAft>
                <a:spcPts val="0"/>
              </a:spcAft>
              <a:buSzPts val="1600"/>
              <a:buChar char="•"/>
            </a:pPr>
            <a:r>
              <a:rPr lang="de-DE"/>
              <a:t>Gefrierschrank</a:t>
            </a:r>
            <a:endParaRPr/>
          </a:p>
          <a:p>
            <a:pPr marL="514338" lvl="1" indent="-171445" algn="l" rtl="0">
              <a:lnSpc>
                <a:spcPct val="90000"/>
              </a:lnSpc>
              <a:spcBef>
                <a:spcPts val="375"/>
              </a:spcBef>
              <a:spcAft>
                <a:spcPts val="0"/>
              </a:spcAft>
              <a:buSzPts val="1600"/>
              <a:buChar char="•"/>
            </a:pPr>
            <a:r>
              <a:rPr lang="de-DE"/>
              <a:t>Spülmaschine</a:t>
            </a:r>
            <a:endParaRPr/>
          </a:p>
          <a:p>
            <a:pPr marL="514338" lvl="1" indent="-171445" algn="l" rtl="0">
              <a:lnSpc>
                <a:spcPct val="90000"/>
              </a:lnSpc>
              <a:spcBef>
                <a:spcPts val="375"/>
              </a:spcBef>
              <a:spcAft>
                <a:spcPts val="0"/>
              </a:spcAft>
              <a:buSzPts val="1600"/>
              <a:buChar char="•"/>
            </a:pPr>
            <a:r>
              <a:rPr lang="de-DE"/>
              <a:t>Beleuchtung</a:t>
            </a:r>
            <a:endParaRPr/>
          </a:p>
          <a:p>
            <a:pPr marL="514338" lvl="1" indent="-171445" algn="l" rtl="0">
              <a:lnSpc>
                <a:spcPct val="90000"/>
              </a:lnSpc>
              <a:spcBef>
                <a:spcPts val="375"/>
              </a:spcBef>
              <a:spcAft>
                <a:spcPts val="0"/>
              </a:spcAft>
              <a:buSzPts val="1600"/>
              <a:buChar char="•"/>
            </a:pPr>
            <a:r>
              <a:rPr lang="de-DE"/>
              <a:t>Warmhalteplatten</a:t>
            </a:r>
            <a:endParaRPr/>
          </a:p>
          <a:p>
            <a:pPr marL="514338" lvl="1" indent="-171445" algn="l" rtl="0">
              <a:lnSpc>
                <a:spcPct val="90000"/>
              </a:lnSpc>
              <a:spcBef>
                <a:spcPts val="375"/>
              </a:spcBef>
              <a:spcAft>
                <a:spcPts val="0"/>
              </a:spcAft>
              <a:buSzPts val="1600"/>
              <a:buChar char="•"/>
            </a:pPr>
            <a:r>
              <a:rPr lang="de-DE"/>
              <a:t>Küchenmaschinen</a:t>
            </a:r>
            <a:endParaRPr/>
          </a:p>
          <a:p>
            <a:pPr marL="514338" lvl="1" indent="-171445" algn="l" rtl="0">
              <a:lnSpc>
                <a:spcPct val="90000"/>
              </a:lnSpc>
              <a:spcBef>
                <a:spcPts val="375"/>
              </a:spcBef>
              <a:spcAft>
                <a:spcPts val="0"/>
              </a:spcAft>
              <a:buSzPts val="1600"/>
              <a:buChar char="•"/>
            </a:pPr>
            <a:r>
              <a:rPr lang="de-DE"/>
              <a:t>...</a:t>
            </a:r>
            <a:endParaRPr/>
          </a:p>
        </p:txBody>
      </p:sp>
      <p:sp>
        <p:nvSpPr>
          <p:cNvPr id="563" name="Google Shape;563;p37"/>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Schulküche</a:t>
            </a:r>
            <a:endParaRPr/>
          </a:p>
        </p:txBody>
      </p:sp>
      <p:pic>
        <p:nvPicPr>
          <p:cNvPr id="564" name="Google Shape;564;p37"/>
          <p:cNvPicPr preferRelativeResize="0">
            <a:picLocks noGrp="1"/>
          </p:cNvPicPr>
          <p:nvPr>
            <p:ph type="body" idx="2"/>
          </p:nvPr>
        </p:nvPicPr>
        <p:blipFill rotWithShape="1">
          <a:blip r:embed="rId3">
            <a:alphaModFix/>
          </a:blip>
          <a:srcRect l="5094" r="5093"/>
          <a:stretch/>
        </p:blipFill>
        <p:spPr>
          <a:xfrm>
            <a:off x="4202430" y="955964"/>
            <a:ext cx="2420322" cy="179715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2" name="Grafik 2">
            <a:extLst>
              <a:ext uri="{FF2B5EF4-FFF2-40B4-BE49-F238E27FC236}">
                <a16:creationId xmlns:a16="http://schemas.microsoft.com/office/drawing/2014/main" id="{DDC7C489-6FFF-46F7-A8AD-A43512474CF4}"/>
              </a:ext>
            </a:extLst>
          </p:cNvPr>
          <p:cNvPicPr>
            <a:picLocks noChangeAspect="1"/>
          </p:cNvPicPr>
          <p:nvPr/>
        </p:nvPicPr>
        <p:blipFill>
          <a:blip r:embed="rId3"/>
          <a:stretch>
            <a:fillRect/>
          </a:stretch>
        </p:blipFill>
        <p:spPr>
          <a:xfrm>
            <a:off x="73325" y="3101"/>
            <a:ext cx="5686962" cy="46304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body" idx="1"/>
          </p:nvPr>
        </p:nvSpPr>
        <p:spPr>
          <a:xfrm>
            <a:off x="235248" y="955964"/>
            <a:ext cx="6395912" cy="363264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751"/>
              </a:spcBef>
              <a:spcAft>
                <a:spcPts val="0"/>
              </a:spcAft>
              <a:buSzPts val="1600"/>
              <a:buFont typeface="Calibri"/>
              <a:buAutoNum type="arabicPeriod"/>
            </a:pPr>
            <a:r>
              <a:rPr lang="de-DE" b="1" dirty="0">
                <a:solidFill>
                  <a:srgbClr val="7F7F7F"/>
                </a:solidFill>
              </a:rPr>
              <a:t>Wie wirkt sich Essen auf die Umwelt aus?		</a:t>
            </a:r>
            <a:endParaRPr b="1" dirty="0">
              <a:solidFill>
                <a:srgbClr val="7F7F7F"/>
              </a:solidFill>
            </a:endParaRPr>
          </a:p>
          <a:p>
            <a:pPr marL="342900" indent="-342900">
              <a:buFont typeface="Calibri"/>
              <a:buAutoNum type="arabicPeriod"/>
            </a:pPr>
            <a:r>
              <a:rPr lang="de-DE" dirty="0">
                <a:solidFill>
                  <a:srgbClr val="7F7F7F"/>
                </a:solidFill>
              </a:rPr>
              <a:t>Vom Feld auf den Teller – den Emissionen auf der Spur	</a:t>
            </a:r>
            <a:endParaRPr lang="de-DE" dirty="0"/>
          </a:p>
          <a:p>
            <a:pPr marL="342900" lvl="0" indent="-342900" algn="l" rtl="0">
              <a:lnSpc>
                <a:spcPct val="90000"/>
              </a:lnSpc>
              <a:spcBef>
                <a:spcPts val="751"/>
              </a:spcBef>
              <a:spcAft>
                <a:spcPts val="0"/>
              </a:spcAft>
              <a:buSzPts val="1600"/>
              <a:buFont typeface="Calibri"/>
              <a:buAutoNum type="arabicPeriod"/>
            </a:pPr>
            <a:r>
              <a:rPr lang="de-DE" dirty="0">
                <a:solidFill>
                  <a:srgbClr val="7F7F7F"/>
                </a:solidFill>
              </a:rPr>
              <a:t>Wie die CO</a:t>
            </a:r>
            <a:r>
              <a:rPr lang="de-DE" baseline="-25000" dirty="0">
                <a:solidFill>
                  <a:srgbClr val="7F7F7F"/>
                </a:solidFill>
              </a:rPr>
              <a:t>2</a:t>
            </a:r>
            <a:r>
              <a:rPr lang="de-DE" dirty="0">
                <a:solidFill>
                  <a:srgbClr val="7F7F7F"/>
                </a:solidFill>
              </a:rPr>
              <a:t>-Bilanz verbessert werden kann			</a:t>
            </a:r>
            <a:endParaRPr dirty="0"/>
          </a:p>
        </p:txBody>
      </p:sp>
      <p:sp>
        <p:nvSpPr>
          <p:cNvPr id="199" name="Google Shape;199;p5"/>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sz="2000">
                <a:latin typeface="Calibri"/>
                <a:ea typeface="Calibri"/>
                <a:cs typeface="Calibri"/>
                <a:sym typeface="Calibri"/>
              </a:rPr>
              <a:t>Speiseplan in unserer Mensa – wie viel CO</a:t>
            </a:r>
            <a:r>
              <a:rPr lang="de-DE" sz="2000" baseline="-25000">
                <a:latin typeface="Calibri"/>
                <a:ea typeface="Calibri"/>
                <a:cs typeface="Calibri"/>
                <a:sym typeface="Calibri"/>
              </a:rPr>
              <a:t>2</a:t>
            </a:r>
            <a:r>
              <a:rPr lang="de-DE" sz="2000">
                <a:latin typeface="Calibri"/>
                <a:ea typeface="Calibri"/>
                <a:cs typeface="Calibri"/>
                <a:sym typeface="Calibri"/>
              </a:rPr>
              <a:t> und Methan steckt im Essen?</a:t>
            </a:r>
            <a:endParaRPr/>
          </a:p>
        </p:txBody>
      </p:sp>
    </p:spTree>
    <p:extLst>
      <p:ext uri="{BB962C8B-B14F-4D97-AF65-F5344CB8AC3E}">
        <p14:creationId xmlns:p14="http://schemas.microsoft.com/office/powerpoint/2010/main" val="2639795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501;p31">
            <a:extLst>
              <a:ext uri="{FF2B5EF4-FFF2-40B4-BE49-F238E27FC236}">
                <a16:creationId xmlns:a16="http://schemas.microsoft.com/office/drawing/2014/main" id="{0C60D53F-F3AD-4AE2-A2E9-7DB2A35486EC}"/>
              </a:ext>
            </a:extLst>
          </p:cNvPr>
          <p:cNvSpPr/>
          <p:nvPr/>
        </p:nvSpPr>
        <p:spPr>
          <a:xfrm>
            <a:off x="3042336" y="2253203"/>
            <a:ext cx="1279277" cy="1489603"/>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22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0"/>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171446" lvl="0" indent="-171446" algn="l" rtl="0">
              <a:lnSpc>
                <a:spcPct val="90000"/>
              </a:lnSpc>
              <a:spcBef>
                <a:spcPts val="0"/>
              </a:spcBef>
              <a:spcAft>
                <a:spcPts val="0"/>
              </a:spcAft>
              <a:buClr>
                <a:schemeClr val="accent1"/>
              </a:buClr>
              <a:buSzPts val="1600"/>
              <a:buFont typeface="Courier New"/>
              <a:buChar char="o"/>
            </a:pPr>
            <a:r>
              <a:rPr lang="de-DE" dirty="0"/>
              <a:t>Allein in Deutschland werden pro Person im Durchschnitt jährlich 82 Kilogramm Lebensmittel in den Müll geworfen</a:t>
            </a:r>
            <a:endParaRPr dirty="0"/>
          </a:p>
          <a:p>
            <a:pPr marL="171446" lvl="0" indent="-69846" algn="l" rtl="0">
              <a:lnSpc>
                <a:spcPct val="90000"/>
              </a:lnSpc>
              <a:spcBef>
                <a:spcPts val="751"/>
              </a:spcBef>
              <a:spcAft>
                <a:spcPts val="0"/>
              </a:spcAft>
              <a:buClr>
                <a:schemeClr val="accent1"/>
              </a:buClr>
              <a:buSzPts val="1600"/>
              <a:buFont typeface="Courier New"/>
              <a:buNone/>
            </a:pPr>
            <a:endParaRPr dirty="0"/>
          </a:p>
          <a:p>
            <a:pPr marL="514338" lvl="1" indent="-171445" algn="l" rtl="0">
              <a:lnSpc>
                <a:spcPct val="90000"/>
              </a:lnSpc>
              <a:spcBef>
                <a:spcPts val="375"/>
              </a:spcBef>
              <a:spcAft>
                <a:spcPts val="0"/>
              </a:spcAft>
              <a:buSzPts val="1600"/>
              <a:buChar char="•"/>
            </a:pPr>
            <a:r>
              <a:rPr lang="de-DE" dirty="0">
                <a:sym typeface="Wingdings"/>
              </a:rPr>
              <a:t></a:t>
            </a:r>
            <a:r>
              <a:rPr lang="de-DE" dirty="0"/>
              <a:t>Dadurch gehen alle eingesetzten Ressourcen, wie Energie, Wasser, Ackerboden und Dünger verloren</a:t>
            </a:r>
            <a:endParaRPr dirty="0"/>
          </a:p>
          <a:p>
            <a:pPr marL="171446" lvl="0" indent="-69846" algn="l" rtl="0">
              <a:lnSpc>
                <a:spcPct val="90000"/>
              </a:lnSpc>
              <a:spcBef>
                <a:spcPts val="751"/>
              </a:spcBef>
              <a:spcAft>
                <a:spcPts val="0"/>
              </a:spcAft>
              <a:buClr>
                <a:schemeClr val="accent1"/>
              </a:buClr>
              <a:buSzPts val="1600"/>
              <a:buFont typeface="Courier New"/>
              <a:buNone/>
            </a:pPr>
            <a:endParaRPr dirty="0"/>
          </a:p>
          <a:p>
            <a:pPr marL="0" lvl="0" indent="0" algn="l" rtl="0">
              <a:lnSpc>
                <a:spcPct val="90000"/>
              </a:lnSpc>
              <a:spcBef>
                <a:spcPts val="751"/>
              </a:spcBef>
              <a:spcAft>
                <a:spcPts val="0"/>
              </a:spcAft>
              <a:buSzPts val="1600"/>
              <a:buNone/>
            </a:pPr>
            <a:r>
              <a:rPr lang="de-DE" dirty="0"/>
              <a:t>Eine Untersuchung in Schulen hat gezeigt, dass im Durchschnitt ca. 50g vermeidbare Lebensmittelabfälle pro Menüportion anfallen </a:t>
            </a:r>
            <a:endParaRPr dirty="0"/>
          </a:p>
          <a:p>
            <a:pPr marL="0" lvl="0" indent="0" algn="l" rtl="0">
              <a:lnSpc>
                <a:spcPct val="90000"/>
              </a:lnSpc>
              <a:spcBef>
                <a:spcPts val="751"/>
              </a:spcBef>
              <a:spcAft>
                <a:spcPts val="0"/>
              </a:spcAft>
              <a:buSzPts val="1600"/>
              <a:buNone/>
            </a:pPr>
            <a:r>
              <a:rPr lang="de-DE" dirty="0">
                <a:sym typeface="Wingdings"/>
              </a:rPr>
              <a:t></a:t>
            </a:r>
            <a:r>
              <a:rPr lang="de-DE" dirty="0"/>
              <a:t>ein Achtel bis ein Fünftel wird pro Gericht weggeworfen</a:t>
            </a:r>
            <a:endParaRPr dirty="0"/>
          </a:p>
        </p:txBody>
      </p:sp>
      <p:sp>
        <p:nvSpPr>
          <p:cNvPr id="587" name="Google Shape;587;p40"/>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Abfälle</a:t>
            </a:r>
            <a:endParaRPr/>
          </a:p>
        </p:txBody>
      </p:sp>
      <p:pic>
        <p:nvPicPr>
          <p:cNvPr id="591" name="Google Shape;591;p40" descr="Ein Bild, das Gemüse, Gericht, frisch enthält.&#10;&#10;Beschreibung automatisch generiert."/>
          <p:cNvPicPr preferRelativeResize="0">
            <a:picLocks noGrp="1"/>
          </p:cNvPicPr>
          <p:nvPr>
            <p:ph type="body" idx="2"/>
          </p:nvPr>
        </p:nvPicPr>
        <p:blipFill rotWithShape="1">
          <a:blip r:embed="rId3"/>
          <a:srcRect l="5108" r="5108"/>
          <a:stretch/>
        </p:blipFill>
        <p:spPr>
          <a:xfrm>
            <a:off x="4202430" y="955964"/>
            <a:ext cx="2420322" cy="1797159"/>
          </a:xfrm>
          <a:prstGeom prst="rect">
            <a:avLst/>
          </a:prstGeom>
          <a:noFill/>
          <a:ln>
            <a:noFill/>
          </a:ln>
        </p:spPr>
      </p:pic>
      <p:pic>
        <p:nvPicPr>
          <p:cNvPr id="2" name="Grafik 2" descr="Ein Bild, das Essen, Tisch, Teller, Gericht enthält.&#10;&#10;Beschreibung automatisch generiert.">
            <a:extLst>
              <a:ext uri="{FF2B5EF4-FFF2-40B4-BE49-F238E27FC236}">
                <a16:creationId xmlns:a16="http://schemas.microsoft.com/office/drawing/2014/main" id="{70C9FB3E-088C-43F3-B866-D431AE17C1F8}"/>
              </a:ext>
            </a:extLst>
          </p:cNvPr>
          <p:cNvPicPr>
            <a:picLocks noChangeAspect="1"/>
          </p:cNvPicPr>
          <p:nvPr/>
        </p:nvPicPr>
        <p:blipFill>
          <a:blip r:embed="rId4"/>
          <a:stretch>
            <a:fillRect/>
          </a:stretch>
        </p:blipFill>
        <p:spPr>
          <a:xfrm>
            <a:off x="4192437" y="2772314"/>
            <a:ext cx="2430493" cy="18417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1"/>
          <p:cNvSpPr txBox="1">
            <a:spLocks noGrp="1"/>
          </p:cNvSpPr>
          <p:nvPr>
            <p:ph type="body" idx="1"/>
          </p:nvPr>
        </p:nvSpPr>
        <p:spPr>
          <a:xfrm>
            <a:off x="235247" y="931303"/>
            <a:ext cx="3168000" cy="1836000"/>
          </a:xfrm>
          <a:prstGeom prst="rect">
            <a:avLst/>
          </a:prstGeom>
          <a:solidFill>
            <a:srgbClr val="E1EFD8"/>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b="1"/>
              <a:t>Herstellung</a:t>
            </a:r>
            <a:endParaRPr/>
          </a:p>
          <a:p>
            <a:pPr marL="514338" lvl="1" indent="-171445" algn="l" rtl="0">
              <a:lnSpc>
                <a:spcPct val="90000"/>
              </a:lnSpc>
              <a:spcBef>
                <a:spcPts val="375"/>
              </a:spcBef>
              <a:spcAft>
                <a:spcPts val="0"/>
              </a:spcAft>
              <a:buSzPts val="1600"/>
              <a:buChar char="•"/>
            </a:pPr>
            <a:r>
              <a:rPr lang="de-DE"/>
              <a:t>Nebenprodukte, wie Knochen</a:t>
            </a:r>
            <a:endParaRPr/>
          </a:p>
          <a:p>
            <a:pPr marL="514338" lvl="1" indent="-171445" algn="l" rtl="0">
              <a:lnSpc>
                <a:spcPct val="90000"/>
              </a:lnSpc>
              <a:spcBef>
                <a:spcPts val="375"/>
              </a:spcBef>
              <a:spcAft>
                <a:spcPts val="0"/>
              </a:spcAft>
              <a:buSzPts val="1600"/>
              <a:buChar char="•"/>
            </a:pPr>
            <a:r>
              <a:rPr lang="de-DE"/>
              <a:t>Beschädigte Produkte</a:t>
            </a:r>
            <a:endParaRPr/>
          </a:p>
          <a:p>
            <a:pPr marL="514338" lvl="1" indent="-171445" algn="l" rtl="0">
              <a:lnSpc>
                <a:spcPct val="90000"/>
              </a:lnSpc>
              <a:spcBef>
                <a:spcPts val="375"/>
              </a:spcBef>
              <a:spcAft>
                <a:spcPts val="0"/>
              </a:spcAft>
              <a:buSzPts val="1600"/>
              <a:buChar char="•"/>
            </a:pPr>
            <a:r>
              <a:rPr lang="de-DE"/>
              <a:t>Überproduktion</a:t>
            </a:r>
            <a:endParaRPr/>
          </a:p>
          <a:p>
            <a:pPr marL="171446" lvl="0" indent="-69846" algn="l" rtl="0">
              <a:lnSpc>
                <a:spcPct val="90000"/>
              </a:lnSpc>
              <a:spcBef>
                <a:spcPts val="751"/>
              </a:spcBef>
              <a:spcAft>
                <a:spcPts val="0"/>
              </a:spcAft>
              <a:buClr>
                <a:schemeClr val="accent1"/>
              </a:buClr>
              <a:buSzPts val="1600"/>
              <a:buFont typeface="Courier New"/>
              <a:buNone/>
            </a:pPr>
            <a:endParaRPr/>
          </a:p>
          <a:p>
            <a:pPr marL="171446" lvl="0" indent="-69846" algn="l" rtl="0">
              <a:lnSpc>
                <a:spcPct val="90000"/>
              </a:lnSpc>
              <a:spcBef>
                <a:spcPts val="751"/>
              </a:spcBef>
              <a:spcAft>
                <a:spcPts val="0"/>
              </a:spcAft>
              <a:buClr>
                <a:schemeClr val="accent1"/>
              </a:buClr>
              <a:buSzPts val="1600"/>
              <a:buFont typeface="Courier New"/>
              <a:buNone/>
            </a:pPr>
            <a:endParaRPr/>
          </a:p>
          <a:p>
            <a:pPr marL="171446" lvl="0" indent="-69846" algn="l" rtl="0">
              <a:lnSpc>
                <a:spcPct val="90000"/>
              </a:lnSpc>
              <a:spcBef>
                <a:spcPts val="751"/>
              </a:spcBef>
              <a:spcAft>
                <a:spcPts val="0"/>
              </a:spcAft>
              <a:buClr>
                <a:schemeClr val="accent1"/>
              </a:buClr>
              <a:buSzPts val="1600"/>
              <a:buFont typeface="Courier New"/>
              <a:buNone/>
            </a:pPr>
            <a:endParaRPr/>
          </a:p>
        </p:txBody>
      </p:sp>
      <p:sp>
        <p:nvSpPr>
          <p:cNvPr id="598" name="Google Shape;598;p41"/>
          <p:cNvSpPr txBox="1">
            <a:spLocks noGrp="1"/>
          </p:cNvSpPr>
          <p:nvPr>
            <p:ph type="body" idx="2"/>
          </p:nvPr>
        </p:nvSpPr>
        <p:spPr>
          <a:xfrm>
            <a:off x="3454753" y="931303"/>
            <a:ext cx="3168000" cy="1836000"/>
          </a:xfrm>
          <a:prstGeom prst="rect">
            <a:avLst/>
          </a:prstGeom>
          <a:solidFill>
            <a:srgbClr val="C2F4FF"/>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b="1"/>
              <a:t>Groß- und Einzelhandel</a:t>
            </a:r>
            <a:endParaRPr/>
          </a:p>
          <a:p>
            <a:pPr marL="514338" lvl="1" indent="-171445" algn="l" rtl="0">
              <a:lnSpc>
                <a:spcPct val="90000"/>
              </a:lnSpc>
              <a:spcBef>
                <a:spcPts val="375"/>
              </a:spcBef>
              <a:spcAft>
                <a:spcPts val="0"/>
              </a:spcAft>
              <a:buSzPts val="1600"/>
              <a:buChar char="•"/>
            </a:pPr>
            <a:r>
              <a:rPr lang="de-DE"/>
              <a:t>Ware sieht nicht gut genug aus</a:t>
            </a:r>
            <a:endParaRPr/>
          </a:p>
          <a:p>
            <a:pPr marL="514338" lvl="1" indent="-171445" algn="l" rtl="0">
              <a:lnSpc>
                <a:spcPct val="90000"/>
              </a:lnSpc>
              <a:spcBef>
                <a:spcPts val="375"/>
              </a:spcBef>
              <a:spcAft>
                <a:spcPts val="0"/>
              </a:spcAft>
              <a:buSzPts val="1600"/>
              <a:buChar char="•"/>
            </a:pPr>
            <a:r>
              <a:rPr lang="de-DE"/>
              <a:t>Verpackungsmängel</a:t>
            </a:r>
            <a:endParaRPr/>
          </a:p>
          <a:p>
            <a:pPr marL="514338" lvl="1" indent="-171445" algn="l" rtl="0">
              <a:lnSpc>
                <a:spcPct val="90000"/>
              </a:lnSpc>
              <a:spcBef>
                <a:spcPts val="375"/>
              </a:spcBef>
              <a:spcAft>
                <a:spcPts val="0"/>
              </a:spcAft>
              <a:buSzPts val="1600"/>
              <a:buChar char="•"/>
            </a:pPr>
            <a:r>
              <a:rPr lang="de-DE"/>
              <a:t>Zu viel bestellt</a:t>
            </a:r>
            <a:endParaRPr/>
          </a:p>
        </p:txBody>
      </p:sp>
      <p:sp>
        <p:nvSpPr>
          <p:cNvPr id="599" name="Google Shape;599;p41"/>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Wo werden Lebensmittel verschwendet?</a:t>
            </a:r>
            <a:endParaRPr/>
          </a:p>
        </p:txBody>
      </p:sp>
      <p:sp>
        <p:nvSpPr>
          <p:cNvPr id="600" name="Google Shape;600;p41"/>
          <p:cNvSpPr txBox="1">
            <a:spLocks noGrp="1"/>
          </p:cNvSpPr>
          <p:nvPr>
            <p:ph type="body" idx="3"/>
          </p:nvPr>
        </p:nvSpPr>
        <p:spPr>
          <a:xfrm>
            <a:off x="235247" y="2820137"/>
            <a:ext cx="3168000" cy="1836000"/>
          </a:xfrm>
          <a:prstGeom prst="rect">
            <a:avLst/>
          </a:prstGeom>
          <a:solidFill>
            <a:srgbClr val="EDEDED"/>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b="1"/>
              <a:t>Mensa</a:t>
            </a:r>
            <a:endParaRPr/>
          </a:p>
          <a:p>
            <a:pPr marL="514338" lvl="1" indent="-171445" algn="l" rtl="0">
              <a:lnSpc>
                <a:spcPct val="90000"/>
              </a:lnSpc>
              <a:spcBef>
                <a:spcPts val="375"/>
              </a:spcBef>
              <a:spcAft>
                <a:spcPts val="0"/>
              </a:spcAft>
              <a:buSzPts val="1600"/>
              <a:buChar char="•"/>
            </a:pPr>
            <a:r>
              <a:rPr lang="de-DE"/>
              <a:t>Essensreste</a:t>
            </a:r>
            <a:endParaRPr/>
          </a:p>
          <a:p>
            <a:pPr marL="514338" lvl="1" indent="-171445" algn="l" rtl="0">
              <a:lnSpc>
                <a:spcPct val="90000"/>
              </a:lnSpc>
              <a:spcBef>
                <a:spcPts val="375"/>
              </a:spcBef>
              <a:spcAft>
                <a:spcPts val="0"/>
              </a:spcAft>
              <a:buSzPts val="1600"/>
              <a:buChar char="•"/>
            </a:pPr>
            <a:r>
              <a:rPr lang="de-DE"/>
              <a:t>Schwierigkeiten bei der Planung der Nachfrage</a:t>
            </a:r>
            <a:endParaRPr/>
          </a:p>
          <a:p>
            <a:pPr marL="514338" lvl="1" indent="-171445" algn="l" rtl="0">
              <a:lnSpc>
                <a:spcPct val="90000"/>
              </a:lnSpc>
              <a:spcBef>
                <a:spcPts val="375"/>
              </a:spcBef>
              <a:spcAft>
                <a:spcPts val="0"/>
              </a:spcAft>
              <a:buSzPts val="1600"/>
              <a:buChar char="•"/>
            </a:pPr>
            <a:r>
              <a:rPr lang="de-DE"/>
              <a:t>Essen schmeckt den Schülern nicht</a:t>
            </a:r>
            <a:endParaRPr/>
          </a:p>
        </p:txBody>
      </p:sp>
      <p:sp>
        <p:nvSpPr>
          <p:cNvPr id="601" name="Google Shape;601;p41"/>
          <p:cNvSpPr txBox="1">
            <a:spLocks noGrp="1"/>
          </p:cNvSpPr>
          <p:nvPr>
            <p:ph type="body" idx="4"/>
          </p:nvPr>
        </p:nvSpPr>
        <p:spPr>
          <a:xfrm>
            <a:off x="3454753" y="2820137"/>
            <a:ext cx="3168000" cy="1836000"/>
          </a:xfrm>
          <a:prstGeom prst="rect">
            <a:avLst/>
          </a:prstGeom>
          <a:solidFill>
            <a:srgbClr val="FDECD0"/>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b="1"/>
              <a:t>Haushalte</a:t>
            </a:r>
            <a:endParaRPr/>
          </a:p>
          <a:p>
            <a:pPr marL="514338" lvl="1" indent="-171445" algn="l" rtl="0">
              <a:lnSpc>
                <a:spcPct val="90000"/>
              </a:lnSpc>
              <a:spcBef>
                <a:spcPts val="375"/>
              </a:spcBef>
              <a:spcAft>
                <a:spcPts val="0"/>
              </a:spcAft>
              <a:buSzPts val="1600"/>
              <a:buChar char="•"/>
            </a:pPr>
            <a:r>
              <a:rPr lang="de-DE"/>
              <a:t>Zu viel eingekauft</a:t>
            </a:r>
            <a:endParaRPr/>
          </a:p>
          <a:p>
            <a:pPr marL="514338" lvl="1" indent="-171445" algn="l" rtl="0">
              <a:lnSpc>
                <a:spcPct val="90000"/>
              </a:lnSpc>
              <a:spcBef>
                <a:spcPts val="375"/>
              </a:spcBef>
              <a:spcAft>
                <a:spcPts val="0"/>
              </a:spcAft>
              <a:buSzPts val="1600"/>
              <a:buChar char="•"/>
            </a:pPr>
            <a:r>
              <a:rPr lang="de-DE"/>
              <a:t>Schlechte Lagerung</a:t>
            </a:r>
            <a:endParaRPr/>
          </a:p>
          <a:p>
            <a:pPr marL="514338" lvl="1" indent="-171445" algn="l" rtl="0">
              <a:lnSpc>
                <a:spcPct val="90000"/>
              </a:lnSpc>
              <a:spcBef>
                <a:spcPts val="375"/>
              </a:spcBef>
              <a:spcAft>
                <a:spcPts val="0"/>
              </a:spcAft>
              <a:buSzPts val="1600"/>
              <a:buChar char="•"/>
            </a:pPr>
            <a:r>
              <a:rPr lang="de-DE"/>
              <a:t>Abgelaufenes Mindesthalt-barkeitsdatum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48D8F9-DB8B-462F-A5C2-BE1794684256}"/>
              </a:ext>
            </a:extLst>
          </p:cNvPr>
          <p:cNvSpPr>
            <a:spLocks noGrp="1"/>
          </p:cNvSpPr>
          <p:nvPr>
            <p:ph type="title"/>
          </p:nvPr>
        </p:nvSpPr>
        <p:spPr>
          <a:xfrm>
            <a:off x="235248" y="300634"/>
            <a:ext cx="6385263" cy="442136"/>
          </a:xfrm>
        </p:spPr>
        <p:txBody>
          <a:bodyPr/>
          <a:lstStyle/>
          <a:p>
            <a:r>
              <a:rPr lang="de-DE"/>
              <a:t>Wo die Treibhausgasemissionen bei der Schulverpflegung entstehen</a:t>
            </a:r>
            <a:endParaRPr lang="de-DE" b="0"/>
          </a:p>
          <a:p>
            <a:endParaRPr lang="de-DE" dirty="0"/>
          </a:p>
        </p:txBody>
      </p:sp>
      <p:sp>
        <p:nvSpPr>
          <p:cNvPr id="8" name="Wolke 7">
            <a:extLst>
              <a:ext uri="{FF2B5EF4-FFF2-40B4-BE49-F238E27FC236}">
                <a16:creationId xmlns:a16="http://schemas.microsoft.com/office/drawing/2014/main" id="{3B00F418-790C-441E-9717-95708968668E}"/>
              </a:ext>
            </a:extLst>
          </p:cNvPr>
          <p:cNvSpPr/>
          <p:nvPr/>
        </p:nvSpPr>
        <p:spPr>
          <a:xfrm>
            <a:off x="4782141" y="1145485"/>
            <a:ext cx="1842288" cy="1597359"/>
          </a:xfrm>
          <a:prstGeom prst="cloud">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200" b="1">
                <a:latin typeface="Calibri"/>
                <a:cs typeface="Arial"/>
              </a:rPr>
              <a:t>Beitrag zum Treibhauseffekt</a:t>
            </a:r>
            <a:endParaRPr lang="de-DE" sz="1200" b="1">
              <a:latin typeface="Calibri"/>
              <a:cs typeface="Calibri"/>
            </a:endParaRPr>
          </a:p>
        </p:txBody>
      </p:sp>
      <p:sp>
        <p:nvSpPr>
          <p:cNvPr id="9" name="Rechteck 8">
            <a:extLst>
              <a:ext uri="{FF2B5EF4-FFF2-40B4-BE49-F238E27FC236}">
                <a16:creationId xmlns:a16="http://schemas.microsoft.com/office/drawing/2014/main" id="{AB4EA57A-D687-4432-9CF7-B4F4BB18993A}"/>
              </a:ext>
            </a:extLst>
          </p:cNvPr>
          <p:cNvSpPr/>
          <p:nvPr/>
        </p:nvSpPr>
        <p:spPr>
          <a:xfrm>
            <a:off x="237200" y="1477012"/>
            <a:ext cx="1067785" cy="927206"/>
          </a:xfrm>
          <a:prstGeom prst="rect">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latin typeface="Calibri"/>
                <a:ea typeface="+mn-lt"/>
                <a:cs typeface="+mn-lt"/>
              </a:rPr>
              <a:t>Dünger</a:t>
            </a:r>
            <a:endParaRPr lang="de-DE" sz="1100" b="1">
              <a:latin typeface="Calibri"/>
              <a:cs typeface="Calibri"/>
            </a:endParaRPr>
          </a:p>
          <a:p>
            <a:r>
              <a:rPr lang="de-DE" sz="1100" b="1">
                <a:latin typeface="Calibri"/>
                <a:ea typeface="+mn-lt"/>
                <a:cs typeface="+mn-lt"/>
              </a:rPr>
              <a:t>Viehfutter</a:t>
            </a:r>
          </a:p>
          <a:p>
            <a:r>
              <a:rPr lang="de-DE" sz="1100" b="1">
                <a:latin typeface="Calibri"/>
                <a:ea typeface="+mn-lt"/>
                <a:cs typeface="+mn-lt"/>
              </a:rPr>
              <a:t>Viehzucht</a:t>
            </a:r>
          </a:p>
          <a:p>
            <a:r>
              <a:rPr lang="de-DE" sz="1100" b="1">
                <a:latin typeface="Calibri"/>
                <a:ea typeface="+mn-lt"/>
                <a:cs typeface="+mn-lt"/>
              </a:rPr>
              <a:t>Ackerbau</a:t>
            </a:r>
            <a:endParaRPr lang="de-DE" sz="1100" b="1" dirty="0">
              <a:latin typeface="Calibri"/>
              <a:ea typeface="+mn-lt"/>
              <a:cs typeface="+mn-lt"/>
            </a:endParaRPr>
          </a:p>
        </p:txBody>
      </p:sp>
      <p:sp>
        <p:nvSpPr>
          <p:cNvPr id="10" name="Rechteck 9">
            <a:extLst>
              <a:ext uri="{FF2B5EF4-FFF2-40B4-BE49-F238E27FC236}">
                <a16:creationId xmlns:a16="http://schemas.microsoft.com/office/drawing/2014/main" id="{589B214C-B318-4F76-9887-414B3E713498}"/>
              </a:ext>
            </a:extLst>
          </p:cNvPr>
          <p:cNvSpPr/>
          <p:nvPr/>
        </p:nvSpPr>
        <p:spPr>
          <a:xfrm>
            <a:off x="981897" y="1800905"/>
            <a:ext cx="1076292" cy="819777"/>
          </a:xfrm>
          <a:prstGeom prst="rect">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Abfüllen</a:t>
            </a:r>
          </a:p>
          <a:p>
            <a:r>
              <a:rPr lang="de-DE" sz="1100" b="1">
                <a:latin typeface="Calibri"/>
                <a:cs typeface="Arial"/>
              </a:rPr>
              <a:t>Kühlen</a:t>
            </a:r>
          </a:p>
          <a:p>
            <a:r>
              <a:rPr lang="de-DE" sz="1100" b="1">
                <a:latin typeface="Calibri"/>
                <a:cs typeface="Arial"/>
              </a:rPr>
              <a:t>Verpacken</a:t>
            </a:r>
            <a:endParaRPr lang="de-DE" sz="1100" b="1" dirty="0">
              <a:latin typeface="Calibri"/>
              <a:cs typeface="Arial"/>
            </a:endParaRPr>
          </a:p>
          <a:p>
            <a:pPr algn="ctr"/>
            <a:endParaRPr lang="de-DE" dirty="0">
              <a:cs typeface="Arial"/>
            </a:endParaRPr>
          </a:p>
        </p:txBody>
      </p:sp>
      <p:sp>
        <p:nvSpPr>
          <p:cNvPr id="11" name="Rechteck 10">
            <a:extLst>
              <a:ext uri="{FF2B5EF4-FFF2-40B4-BE49-F238E27FC236}">
                <a16:creationId xmlns:a16="http://schemas.microsoft.com/office/drawing/2014/main" id="{786CC143-A6D2-4DE5-A171-E19D1B638C77}"/>
              </a:ext>
            </a:extLst>
          </p:cNvPr>
          <p:cNvSpPr/>
          <p:nvPr/>
        </p:nvSpPr>
        <p:spPr>
          <a:xfrm>
            <a:off x="1715144" y="2114014"/>
            <a:ext cx="1076292" cy="808726"/>
          </a:xfrm>
          <a:prstGeom prst="rect">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Schiff</a:t>
            </a:r>
          </a:p>
          <a:p>
            <a:r>
              <a:rPr lang="de-DE" sz="1100" b="1">
                <a:latin typeface="Calibri"/>
                <a:cs typeface="Arial"/>
              </a:rPr>
              <a:t>Flugzeug</a:t>
            </a:r>
          </a:p>
          <a:p>
            <a:r>
              <a:rPr lang="de-DE" sz="1100" b="1">
                <a:latin typeface="Calibri"/>
                <a:cs typeface="Arial"/>
              </a:rPr>
              <a:t>LKW</a:t>
            </a:r>
            <a:endParaRPr lang="de-DE" sz="1100" b="1" dirty="0">
              <a:latin typeface="Calibri"/>
              <a:cs typeface="Arial"/>
            </a:endParaRPr>
          </a:p>
          <a:p>
            <a:pPr algn="ctr"/>
            <a:endParaRPr lang="de-DE" dirty="0">
              <a:cs typeface="Arial"/>
            </a:endParaRPr>
          </a:p>
        </p:txBody>
      </p:sp>
      <p:sp>
        <p:nvSpPr>
          <p:cNvPr id="12" name="Rechteck 11">
            <a:extLst>
              <a:ext uri="{FF2B5EF4-FFF2-40B4-BE49-F238E27FC236}">
                <a16:creationId xmlns:a16="http://schemas.microsoft.com/office/drawing/2014/main" id="{52CE18F8-667E-433C-849D-413A31591FC3}"/>
              </a:ext>
            </a:extLst>
          </p:cNvPr>
          <p:cNvSpPr/>
          <p:nvPr/>
        </p:nvSpPr>
        <p:spPr>
          <a:xfrm>
            <a:off x="2420594" y="2400936"/>
            <a:ext cx="1076292" cy="916556"/>
          </a:xfrm>
          <a:prstGeom prst="rect">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cs typeface="Arial"/>
              </a:rPr>
              <a:t>Kühlen</a:t>
            </a:r>
          </a:p>
          <a:p>
            <a:r>
              <a:rPr lang="de-DE" sz="1100" b="1">
                <a:latin typeface="Calibri"/>
                <a:cs typeface="Arial"/>
              </a:rPr>
              <a:t>Kochen</a:t>
            </a:r>
          </a:p>
          <a:p>
            <a:r>
              <a:rPr lang="de-DE" sz="1100" b="1">
                <a:latin typeface="Calibri"/>
                <a:cs typeface="Arial"/>
              </a:rPr>
              <a:t>Warmhalten</a:t>
            </a:r>
            <a:endParaRPr lang="de-DE" sz="1100" b="1" dirty="0">
              <a:latin typeface="Calibri"/>
              <a:cs typeface="Arial"/>
            </a:endParaRPr>
          </a:p>
        </p:txBody>
      </p:sp>
      <p:sp>
        <p:nvSpPr>
          <p:cNvPr id="14" name="Rechteck 13">
            <a:extLst>
              <a:ext uri="{FF2B5EF4-FFF2-40B4-BE49-F238E27FC236}">
                <a16:creationId xmlns:a16="http://schemas.microsoft.com/office/drawing/2014/main" id="{C92631F0-AF43-4472-9BFB-116CCCDB6952}"/>
              </a:ext>
            </a:extLst>
          </p:cNvPr>
          <p:cNvSpPr/>
          <p:nvPr/>
        </p:nvSpPr>
        <p:spPr>
          <a:xfrm>
            <a:off x="3253097" y="2697035"/>
            <a:ext cx="1065643" cy="916556"/>
          </a:xfrm>
          <a:prstGeom prst="rect">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sz="1100" b="1">
                <a:latin typeface="Calibri"/>
                <a:ea typeface="+mn-lt"/>
                <a:cs typeface="+mn-lt"/>
              </a:rPr>
              <a:t>Entsorgung</a:t>
            </a:r>
            <a:endParaRPr lang="de-DE" sz="1100">
              <a:latin typeface="Calibri"/>
            </a:endParaRPr>
          </a:p>
          <a:p>
            <a:pPr algn="ctr"/>
            <a:endParaRPr lang="de-DE" dirty="0">
              <a:cs typeface="Arial"/>
            </a:endParaRPr>
          </a:p>
        </p:txBody>
      </p:sp>
      <p:sp>
        <p:nvSpPr>
          <p:cNvPr id="15" name="Textfeld 14">
            <a:extLst>
              <a:ext uri="{FF2B5EF4-FFF2-40B4-BE49-F238E27FC236}">
                <a16:creationId xmlns:a16="http://schemas.microsoft.com/office/drawing/2014/main" id="{DFC38754-54AC-487F-B04F-149D6519709E}"/>
              </a:ext>
            </a:extLst>
          </p:cNvPr>
          <p:cNvSpPr txBox="1"/>
          <p:nvPr/>
        </p:nvSpPr>
        <p:spPr>
          <a:xfrm>
            <a:off x="239356" y="1188295"/>
            <a:ext cx="4207546" cy="276999"/>
          </a:xfrm>
          <a:prstGeom prst="rect">
            <a:avLst/>
          </a:prstGeom>
          <a:solidFill>
            <a:srgbClr val="46411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Landwirtschaft</a:t>
            </a:r>
          </a:p>
        </p:txBody>
      </p:sp>
      <p:sp>
        <p:nvSpPr>
          <p:cNvPr id="16" name="Textfeld 15">
            <a:extLst>
              <a:ext uri="{FF2B5EF4-FFF2-40B4-BE49-F238E27FC236}">
                <a16:creationId xmlns:a16="http://schemas.microsoft.com/office/drawing/2014/main" id="{E88A0C51-2548-496C-87D0-15EC7AECEA9F}"/>
              </a:ext>
            </a:extLst>
          </p:cNvPr>
          <p:cNvSpPr txBox="1"/>
          <p:nvPr/>
        </p:nvSpPr>
        <p:spPr>
          <a:xfrm>
            <a:off x="984054" y="1490354"/>
            <a:ext cx="3463251" cy="276999"/>
          </a:xfrm>
          <a:prstGeom prst="rect">
            <a:avLst/>
          </a:prstGeom>
          <a:solidFill>
            <a:srgbClr val="969457"/>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Verarbeitung</a:t>
            </a:r>
          </a:p>
        </p:txBody>
      </p:sp>
      <p:sp>
        <p:nvSpPr>
          <p:cNvPr id="17" name="Textfeld 16">
            <a:extLst>
              <a:ext uri="{FF2B5EF4-FFF2-40B4-BE49-F238E27FC236}">
                <a16:creationId xmlns:a16="http://schemas.microsoft.com/office/drawing/2014/main" id="{8976AD8F-F90D-401C-B5F6-FEC15EBB9389}"/>
              </a:ext>
            </a:extLst>
          </p:cNvPr>
          <p:cNvSpPr txBox="1"/>
          <p:nvPr/>
        </p:nvSpPr>
        <p:spPr>
          <a:xfrm>
            <a:off x="1717299" y="1803598"/>
            <a:ext cx="2730006" cy="276999"/>
          </a:xfrm>
          <a:prstGeom prst="rect">
            <a:avLst/>
          </a:prstGeom>
          <a:solidFill>
            <a:srgbClr val="3C475B"/>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Belieferung</a:t>
            </a:r>
          </a:p>
        </p:txBody>
      </p:sp>
      <p:sp>
        <p:nvSpPr>
          <p:cNvPr id="18" name="Textfeld 17">
            <a:extLst>
              <a:ext uri="{FF2B5EF4-FFF2-40B4-BE49-F238E27FC236}">
                <a16:creationId xmlns:a16="http://schemas.microsoft.com/office/drawing/2014/main" id="{04669B6D-F228-45F5-9DE1-343B062C8E0D}"/>
              </a:ext>
            </a:extLst>
          </p:cNvPr>
          <p:cNvSpPr txBox="1"/>
          <p:nvPr/>
        </p:nvSpPr>
        <p:spPr>
          <a:xfrm>
            <a:off x="2420136" y="2112422"/>
            <a:ext cx="2027168" cy="27699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Schulküche</a:t>
            </a:r>
            <a:endParaRPr lang="de-DE" sz="1200" b="1" dirty="0">
              <a:solidFill>
                <a:schemeClr val="bg1"/>
              </a:solidFill>
              <a:latin typeface="Calibri"/>
            </a:endParaRPr>
          </a:p>
        </p:txBody>
      </p:sp>
      <p:sp>
        <p:nvSpPr>
          <p:cNvPr id="19" name="Textfeld 18">
            <a:extLst>
              <a:ext uri="{FF2B5EF4-FFF2-40B4-BE49-F238E27FC236}">
                <a16:creationId xmlns:a16="http://schemas.microsoft.com/office/drawing/2014/main" id="{D2E9D338-8B36-40FA-8F80-71E17FCC4830}"/>
              </a:ext>
            </a:extLst>
          </p:cNvPr>
          <p:cNvSpPr txBox="1"/>
          <p:nvPr/>
        </p:nvSpPr>
        <p:spPr>
          <a:xfrm>
            <a:off x="3250764" y="2399947"/>
            <a:ext cx="1196541" cy="276999"/>
          </a:xfrm>
          <a:prstGeom prst="rect">
            <a:avLst/>
          </a:prstGeom>
          <a:solidFill>
            <a:srgbClr val="DCAB6C"/>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1200" b="1">
                <a:solidFill>
                  <a:schemeClr val="bg1"/>
                </a:solidFill>
                <a:latin typeface="Calibri"/>
              </a:rPr>
              <a:t>Abfälle</a:t>
            </a:r>
            <a:endParaRPr lang="de-DE" sz="1200" b="1" dirty="0">
              <a:solidFill>
                <a:schemeClr val="bg1"/>
              </a:solidFill>
              <a:latin typeface="Calibri"/>
            </a:endParaRPr>
          </a:p>
        </p:txBody>
      </p:sp>
      <p:sp>
        <p:nvSpPr>
          <p:cNvPr id="2" name="Pfeil: Chevron 1">
            <a:extLst>
              <a:ext uri="{FF2B5EF4-FFF2-40B4-BE49-F238E27FC236}">
                <a16:creationId xmlns:a16="http://schemas.microsoft.com/office/drawing/2014/main" id="{33FE93A1-C0F5-4648-8541-B8AD60F1B081}"/>
              </a:ext>
            </a:extLst>
          </p:cNvPr>
          <p:cNvSpPr/>
          <p:nvPr/>
        </p:nvSpPr>
        <p:spPr>
          <a:xfrm>
            <a:off x="4326133" y="1179333"/>
            <a:ext cx="351420" cy="266227"/>
          </a:xfrm>
          <a:prstGeom prst="chevron">
            <a:avLst/>
          </a:prstGeom>
          <a:solidFill>
            <a:srgbClr val="4641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Chevron 19">
            <a:extLst>
              <a:ext uri="{FF2B5EF4-FFF2-40B4-BE49-F238E27FC236}">
                <a16:creationId xmlns:a16="http://schemas.microsoft.com/office/drawing/2014/main" id="{458F85A3-5439-4B90-A5CF-4AE568D6E215}"/>
              </a:ext>
            </a:extLst>
          </p:cNvPr>
          <p:cNvSpPr/>
          <p:nvPr/>
        </p:nvSpPr>
        <p:spPr>
          <a:xfrm>
            <a:off x="4326132" y="1488155"/>
            <a:ext cx="351420" cy="266227"/>
          </a:xfrm>
          <a:prstGeom prst="chevron">
            <a:avLst/>
          </a:prstGeom>
          <a:solidFill>
            <a:srgbClr val="9694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Chevron 20">
            <a:extLst>
              <a:ext uri="{FF2B5EF4-FFF2-40B4-BE49-F238E27FC236}">
                <a16:creationId xmlns:a16="http://schemas.microsoft.com/office/drawing/2014/main" id="{AF704D0F-7A02-4802-88E4-6A0B72128AED}"/>
              </a:ext>
            </a:extLst>
          </p:cNvPr>
          <p:cNvSpPr/>
          <p:nvPr/>
        </p:nvSpPr>
        <p:spPr>
          <a:xfrm>
            <a:off x="4326132" y="1807627"/>
            <a:ext cx="351420" cy="266227"/>
          </a:xfrm>
          <a:prstGeom prst="chevron">
            <a:avLst/>
          </a:prstGeom>
          <a:solidFill>
            <a:srgbClr val="3C47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2" name="Pfeil: Chevron 21">
            <a:extLst>
              <a:ext uri="{FF2B5EF4-FFF2-40B4-BE49-F238E27FC236}">
                <a16:creationId xmlns:a16="http://schemas.microsoft.com/office/drawing/2014/main" id="{B604960F-C679-49A8-B3C7-AF9F6DFF4D55}"/>
              </a:ext>
            </a:extLst>
          </p:cNvPr>
          <p:cNvSpPr/>
          <p:nvPr/>
        </p:nvSpPr>
        <p:spPr>
          <a:xfrm>
            <a:off x="4326132" y="2105801"/>
            <a:ext cx="351420" cy="266227"/>
          </a:xfrm>
          <a:prstGeom prst="chevron">
            <a:avLst/>
          </a:prstGeom>
          <a:solidFill>
            <a:srgbClr val="7342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Pfeil: Chevron 22">
            <a:extLst>
              <a:ext uri="{FF2B5EF4-FFF2-40B4-BE49-F238E27FC236}">
                <a16:creationId xmlns:a16="http://schemas.microsoft.com/office/drawing/2014/main" id="{5B0D2FB2-A880-4AF1-91EB-DC303889C354}"/>
              </a:ext>
            </a:extLst>
          </p:cNvPr>
          <p:cNvSpPr/>
          <p:nvPr/>
        </p:nvSpPr>
        <p:spPr>
          <a:xfrm>
            <a:off x="4326132" y="2403975"/>
            <a:ext cx="351420" cy="266227"/>
          </a:xfrm>
          <a:prstGeom prst="chevron">
            <a:avLst/>
          </a:prstGeom>
          <a:solidFill>
            <a:srgbClr val="DCAB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Google Shape;501;p31">
            <a:extLst>
              <a:ext uri="{FF2B5EF4-FFF2-40B4-BE49-F238E27FC236}">
                <a16:creationId xmlns:a16="http://schemas.microsoft.com/office/drawing/2014/main" id="{0C60D53F-F3AD-4AE2-A2E9-7DB2A35486EC}"/>
              </a:ext>
            </a:extLst>
          </p:cNvPr>
          <p:cNvSpPr/>
          <p:nvPr/>
        </p:nvSpPr>
        <p:spPr>
          <a:xfrm>
            <a:off x="4907799" y="1186267"/>
            <a:ext cx="1494937" cy="1489603"/>
          </a:xfrm>
          <a:prstGeom prst="donut">
            <a:avLst>
              <a:gd name="adj" fmla="val 4289"/>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9321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body" idx="1"/>
          </p:nvPr>
        </p:nvSpPr>
        <p:spPr>
          <a:xfrm>
            <a:off x="235248" y="955964"/>
            <a:ext cx="6395912" cy="363264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751"/>
              </a:spcBef>
              <a:spcAft>
                <a:spcPts val="0"/>
              </a:spcAft>
              <a:buSzPts val="1600"/>
              <a:buFont typeface="Calibri"/>
              <a:buAutoNum type="arabicPeriod"/>
            </a:pPr>
            <a:r>
              <a:rPr lang="de-DE" dirty="0">
                <a:solidFill>
                  <a:srgbClr val="7F7F7F"/>
                </a:solidFill>
              </a:rPr>
              <a:t>Wie wirkt sich Essen auf die Umwelt aus?		</a:t>
            </a:r>
            <a:endParaRPr dirty="0">
              <a:solidFill>
                <a:srgbClr val="7F7F7F"/>
              </a:solidFill>
            </a:endParaRPr>
          </a:p>
          <a:p>
            <a:pPr marL="342900" indent="-342900">
              <a:buFont typeface="Calibri"/>
              <a:buAutoNum type="arabicPeriod"/>
            </a:pPr>
            <a:r>
              <a:rPr lang="de-DE" dirty="0">
                <a:solidFill>
                  <a:srgbClr val="7F7F7F"/>
                </a:solidFill>
              </a:rPr>
              <a:t>Vom Feld auf den Teller – den Emissionen auf der Spur	</a:t>
            </a:r>
            <a:endParaRPr lang="de-DE" dirty="0"/>
          </a:p>
          <a:p>
            <a:pPr marL="342900" lvl="0" indent="-342900" algn="l" rtl="0">
              <a:lnSpc>
                <a:spcPct val="90000"/>
              </a:lnSpc>
              <a:spcBef>
                <a:spcPts val="751"/>
              </a:spcBef>
              <a:spcAft>
                <a:spcPts val="0"/>
              </a:spcAft>
              <a:buSzPts val="1600"/>
              <a:buFont typeface="Calibri"/>
              <a:buAutoNum type="arabicPeriod"/>
            </a:pPr>
            <a:r>
              <a:rPr lang="de-DE" b="1" dirty="0">
                <a:solidFill>
                  <a:srgbClr val="7F7F7F"/>
                </a:solidFill>
              </a:rPr>
              <a:t>Wie die CO</a:t>
            </a:r>
            <a:r>
              <a:rPr lang="de-DE" b="1" baseline="-25000" dirty="0">
                <a:solidFill>
                  <a:srgbClr val="7F7F7F"/>
                </a:solidFill>
              </a:rPr>
              <a:t>2</a:t>
            </a:r>
            <a:r>
              <a:rPr lang="de-DE" b="1" dirty="0">
                <a:solidFill>
                  <a:srgbClr val="7F7F7F"/>
                </a:solidFill>
              </a:rPr>
              <a:t>-Bilanz verbessert werden kann							</a:t>
            </a:r>
            <a:endParaRPr b="1" dirty="0"/>
          </a:p>
        </p:txBody>
      </p:sp>
      <p:sp>
        <p:nvSpPr>
          <p:cNvPr id="199" name="Google Shape;199;p5"/>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sz="2000">
                <a:latin typeface="Calibri"/>
                <a:ea typeface="Calibri"/>
                <a:cs typeface="Calibri"/>
                <a:sym typeface="Calibri"/>
              </a:rPr>
              <a:t>Speiseplan in unserer Mensa – wie viel CO</a:t>
            </a:r>
            <a:r>
              <a:rPr lang="de-DE" sz="2000" baseline="-25000">
                <a:latin typeface="Calibri"/>
                <a:ea typeface="Calibri"/>
                <a:cs typeface="Calibri"/>
                <a:sym typeface="Calibri"/>
              </a:rPr>
              <a:t>2</a:t>
            </a:r>
            <a:r>
              <a:rPr lang="de-DE" sz="2000">
                <a:latin typeface="Calibri"/>
                <a:ea typeface="Calibri"/>
                <a:cs typeface="Calibri"/>
                <a:sym typeface="Calibri"/>
              </a:rPr>
              <a:t> und Methan steckt im Essen?</a:t>
            </a:r>
            <a:endParaRPr/>
          </a:p>
        </p:txBody>
      </p:sp>
    </p:spTree>
    <p:extLst>
      <p:ext uri="{BB962C8B-B14F-4D97-AF65-F5344CB8AC3E}">
        <p14:creationId xmlns:p14="http://schemas.microsoft.com/office/powerpoint/2010/main" val="53265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4"/>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b="1"/>
              <a:t>Wie die CO</a:t>
            </a:r>
            <a:r>
              <a:rPr lang="de-DE" b="1" baseline="-25000"/>
              <a:t>2</a:t>
            </a:r>
            <a:r>
              <a:rPr lang="de-DE" b="1"/>
              <a:t>-Bilanz verbessert werden kann</a:t>
            </a:r>
            <a:endParaRPr/>
          </a:p>
        </p:txBody>
      </p:sp>
      <p:pic>
        <p:nvPicPr>
          <p:cNvPr id="686" name="Google Shape;686;p54"/>
          <p:cNvPicPr preferRelativeResize="0"/>
          <p:nvPr/>
        </p:nvPicPr>
        <p:blipFill rotWithShape="1">
          <a:blip r:embed="rId3">
            <a:alphaModFix/>
          </a:blip>
          <a:srcRect/>
          <a:stretch/>
        </p:blipFill>
        <p:spPr>
          <a:xfrm>
            <a:off x="1928448" y="840153"/>
            <a:ext cx="2765914" cy="3687885"/>
          </a:xfrm>
          <a:prstGeom prst="rect">
            <a:avLst/>
          </a:prstGeom>
          <a:noFill/>
          <a:ln>
            <a:noFill/>
          </a:ln>
        </p:spPr>
      </p:pic>
      <p:sp>
        <p:nvSpPr>
          <p:cNvPr id="687" name="Google Shape;687;p54"/>
          <p:cNvSpPr/>
          <p:nvPr/>
        </p:nvSpPr>
        <p:spPr>
          <a:xfrm>
            <a:off x="4880649" y="2898191"/>
            <a:ext cx="1029735" cy="579653"/>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
        <p:nvSpPr>
          <p:cNvPr id="688" name="Google Shape;688;p54"/>
          <p:cNvSpPr/>
          <p:nvPr/>
        </p:nvSpPr>
        <p:spPr>
          <a:xfrm>
            <a:off x="607588" y="2884514"/>
            <a:ext cx="1029735" cy="579653"/>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
        <p:nvSpPr>
          <p:cNvPr id="689" name="Google Shape;689;p54"/>
          <p:cNvSpPr/>
          <p:nvPr/>
        </p:nvSpPr>
        <p:spPr>
          <a:xfrm>
            <a:off x="1326603" y="1571529"/>
            <a:ext cx="1029735" cy="579653"/>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
        <p:nvSpPr>
          <p:cNvPr id="690" name="Google Shape;690;p54"/>
          <p:cNvSpPr/>
          <p:nvPr/>
        </p:nvSpPr>
        <p:spPr>
          <a:xfrm>
            <a:off x="5533233" y="1509006"/>
            <a:ext cx="1029735" cy="579653"/>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
        <p:nvSpPr>
          <p:cNvPr id="691" name="Google Shape;691;p54"/>
          <p:cNvSpPr/>
          <p:nvPr/>
        </p:nvSpPr>
        <p:spPr>
          <a:xfrm>
            <a:off x="5656386" y="1348154"/>
            <a:ext cx="889000" cy="908538"/>
          </a:xfrm>
          <a:prstGeom prst="mathMultiply">
            <a:avLst>
              <a:gd name="adj1" fmla="val 2634"/>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2" name="Google Shape;692;p54"/>
          <p:cNvSpPr/>
          <p:nvPr/>
        </p:nvSpPr>
        <p:spPr>
          <a:xfrm>
            <a:off x="4968633" y="2751016"/>
            <a:ext cx="889000" cy="908538"/>
          </a:xfrm>
          <a:prstGeom prst="mathMultiply">
            <a:avLst>
              <a:gd name="adj1" fmla="val 2634"/>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54"/>
          <p:cNvSpPr/>
          <p:nvPr/>
        </p:nvSpPr>
        <p:spPr>
          <a:xfrm>
            <a:off x="1373555" y="1354016"/>
            <a:ext cx="889000" cy="908538"/>
          </a:xfrm>
          <a:prstGeom prst="mathMultiply">
            <a:avLst>
              <a:gd name="adj1" fmla="val 2634"/>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54"/>
          <p:cNvSpPr/>
          <p:nvPr/>
        </p:nvSpPr>
        <p:spPr>
          <a:xfrm>
            <a:off x="4306219" y="662990"/>
            <a:ext cx="1029735" cy="579653"/>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Äq</a:t>
            </a:r>
            <a:r>
              <a:rPr lang="de-DE" sz="1100" baseline="-25000">
                <a:solidFill>
                  <a:schemeClr val="lt1"/>
                </a:solidFill>
                <a:latin typeface="Calibri"/>
                <a:ea typeface="Calibri"/>
                <a:cs typeface="Calibri"/>
                <a:sym typeface="Calibri"/>
              </a:rPr>
              <a: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7">
            <a:extLst>
              <a:ext uri="{FF2B5EF4-FFF2-40B4-BE49-F238E27FC236}">
                <a16:creationId xmlns:a16="http://schemas.microsoft.com/office/drawing/2014/main" id="{742AD268-7BD7-4A83-A676-ADD18A71A1E6}"/>
              </a:ext>
            </a:extLst>
          </p:cNvPr>
          <p:cNvPicPr>
            <a:picLocks noChangeAspect="1"/>
          </p:cNvPicPr>
          <p:nvPr/>
        </p:nvPicPr>
        <p:blipFill>
          <a:blip r:embed="rId3"/>
          <a:stretch>
            <a:fillRect/>
          </a:stretch>
        </p:blipFill>
        <p:spPr>
          <a:xfrm>
            <a:off x="2316192" y="2375178"/>
            <a:ext cx="2721633" cy="2280175"/>
          </a:xfrm>
          <a:prstGeom prst="rect">
            <a:avLst/>
          </a:prstGeom>
        </p:spPr>
      </p:pic>
      <p:sp>
        <p:nvSpPr>
          <p:cNvPr id="3" name="Titel 2">
            <a:extLst>
              <a:ext uri="{FF2B5EF4-FFF2-40B4-BE49-F238E27FC236}">
                <a16:creationId xmlns:a16="http://schemas.microsoft.com/office/drawing/2014/main" id="{CEDAE6D2-B628-4C0D-AF67-130C321BB4E1}"/>
              </a:ext>
            </a:extLst>
          </p:cNvPr>
          <p:cNvSpPr>
            <a:spLocks noGrp="1"/>
          </p:cNvSpPr>
          <p:nvPr>
            <p:ph type="title"/>
          </p:nvPr>
        </p:nvSpPr>
        <p:spPr/>
        <p:txBody>
          <a:bodyPr/>
          <a:lstStyle/>
          <a:p>
            <a:r>
              <a:rPr lang="de-DE"/>
              <a:t>Strategie 1: Weniger Fleisch</a:t>
            </a:r>
          </a:p>
        </p:txBody>
      </p:sp>
      <p:grpSp>
        <p:nvGrpSpPr>
          <p:cNvPr id="14" name="Gruppieren 13">
            <a:extLst>
              <a:ext uri="{FF2B5EF4-FFF2-40B4-BE49-F238E27FC236}">
                <a16:creationId xmlns:a16="http://schemas.microsoft.com/office/drawing/2014/main" id="{5039F336-4952-4E92-80E6-B09165FA7364}"/>
              </a:ext>
            </a:extLst>
          </p:cNvPr>
          <p:cNvGrpSpPr/>
          <p:nvPr/>
        </p:nvGrpSpPr>
        <p:grpSpPr>
          <a:xfrm>
            <a:off x="577970" y="909009"/>
            <a:ext cx="1940942" cy="1949568"/>
            <a:chOff x="577970" y="909009"/>
            <a:chExt cx="1940942" cy="1949568"/>
          </a:xfrm>
        </p:grpSpPr>
        <p:sp>
          <p:nvSpPr>
            <p:cNvPr id="13" name="Ellipse 12">
              <a:extLst>
                <a:ext uri="{FF2B5EF4-FFF2-40B4-BE49-F238E27FC236}">
                  <a16:creationId xmlns:a16="http://schemas.microsoft.com/office/drawing/2014/main" id="{BE6B7954-CF8A-4509-9174-F226B55FDB41}"/>
                </a:ext>
              </a:extLst>
            </p:cNvPr>
            <p:cNvSpPr/>
            <p:nvPr/>
          </p:nvSpPr>
          <p:spPr>
            <a:xfrm>
              <a:off x="577970" y="960767"/>
              <a:ext cx="1940942" cy="1897810"/>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F56FF868-8134-4EB7-BBDD-CAC1D2BF1884}"/>
                </a:ext>
              </a:extLst>
            </p:cNvPr>
            <p:cNvGrpSpPr/>
            <p:nvPr/>
          </p:nvGrpSpPr>
          <p:grpSpPr>
            <a:xfrm>
              <a:off x="817353" y="1286413"/>
              <a:ext cx="1455134" cy="1336139"/>
              <a:chOff x="882051" y="1254064"/>
              <a:chExt cx="1401219" cy="1325356"/>
            </a:xfrm>
          </p:grpSpPr>
          <p:pic>
            <p:nvPicPr>
              <p:cNvPr id="2" name="Grafik 3">
                <a:extLst>
                  <a:ext uri="{FF2B5EF4-FFF2-40B4-BE49-F238E27FC236}">
                    <a16:creationId xmlns:a16="http://schemas.microsoft.com/office/drawing/2014/main" id="{43CE7476-6931-4E57-A12C-DE812D2B5B38}"/>
                  </a:ext>
                </a:extLst>
              </p:cNvPr>
              <p:cNvPicPr>
                <a:picLocks noChangeAspect="1"/>
              </p:cNvPicPr>
              <p:nvPr/>
            </p:nvPicPr>
            <p:blipFill>
              <a:blip r:embed="rId4"/>
              <a:stretch>
                <a:fillRect/>
              </a:stretch>
            </p:blipFill>
            <p:spPr>
              <a:xfrm>
                <a:off x="882051" y="1437094"/>
                <a:ext cx="834607" cy="479329"/>
              </a:xfrm>
              <a:prstGeom prst="rect">
                <a:avLst/>
              </a:prstGeom>
            </p:spPr>
          </p:pic>
          <p:pic>
            <p:nvPicPr>
              <p:cNvPr id="4" name="Grafik 4">
                <a:extLst>
                  <a:ext uri="{FF2B5EF4-FFF2-40B4-BE49-F238E27FC236}">
                    <a16:creationId xmlns:a16="http://schemas.microsoft.com/office/drawing/2014/main" id="{5A778D78-CA0A-4BE1-96D1-FA5A2429495F}"/>
                  </a:ext>
                </a:extLst>
              </p:cNvPr>
              <p:cNvPicPr>
                <a:picLocks noChangeAspect="1"/>
              </p:cNvPicPr>
              <p:nvPr/>
            </p:nvPicPr>
            <p:blipFill>
              <a:blip r:embed="rId5"/>
              <a:stretch>
                <a:fillRect/>
              </a:stretch>
            </p:blipFill>
            <p:spPr>
              <a:xfrm>
                <a:off x="1706446" y="1254064"/>
                <a:ext cx="576824" cy="683644"/>
              </a:xfrm>
              <a:prstGeom prst="rect">
                <a:avLst/>
              </a:prstGeom>
            </p:spPr>
          </p:pic>
          <p:pic>
            <p:nvPicPr>
              <p:cNvPr id="5" name="Grafik 5" descr="Ein Bild, das Nachthimmel enthält.&#10;&#10;Beschreibung automatisch generiert.">
                <a:extLst>
                  <a:ext uri="{FF2B5EF4-FFF2-40B4-BE49-F238E27FC236}">
                    <a16:creationId xmlns:a16="http://schemas.microsoft.com/office/drawing/2014/main" id="{76E654AA-EBD5-425A-B6A6-BBBE580A8D7A}"/>
                  </a:ext>
                </a:extLst>
              </p:cNvPr>
              <p:cNvPicPr>
                <a:picLocks noChangeAspect="1"/>
              </p:cNvPicPr>
              <p:nvPr/>
            </p:nvPicPr>
            <p:blipFill>
              <a:blip r:embed="rId6"/>
              <a:stretch>
                <a:fillRect/>
              </a:stretch>
            </p:blipFill>
            <p:spPr>
              <a:xfrm>
                <a:off x="1086928" y="2003363"/>
                <a:ext cx="953219" cy="576057"/>
              </a:xfrm>
              <a:prstGeom prst="rect">
                <a:avLst/>
              </a:prstGeom>
            </p:spPr>
          </p:pic>
        </p:grpSp>
        <p:sp>
          <p:nvSpPr>
            <p:cNvPr id="11" name="Textfeld 10">
              <a:extLst>
                <a:ext uri="{FF2B5EF4-FFF2-40B4-BE49-F238E27FC236}">
                  <a16:creationId xmlns:a16="http://schemas.microsoft.com/office/drawing/2014/main" id="{D05D8254-4D14-42DF-96AE-D8F01644EBC8}"/>
                </a:ext>
              </a:extLst>
            </p:cNvPr>
            <p:cNvSpPr txBox="1"/>
            <p:nvPr/>
          </p:nvSpPr>
          <p:spPr>
            <a:xfrm>
              <a:off x="1183975" y="909009"/>
              <a:ext cx="737559"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3 – 5x </a:t>
              </a:r>
              <a:endParaRPr lang="de-DE"/>
            </a:p>
          </p:txBody>
        </p:sp>
      </p:grpSp>
      <p:sp>
        <p:nvSpPr>
          <p:cNvPr id="22" name="Pfeil: Chevron 21">
            <a:extLst>
              <a:ext uri="{FF2B5EF4-FFF2-40B4-BE49-F238E27FC236}">
                <a16:creationId xmlns:a16="http://schemas.microsoft.com/office/drawing/2014/main" id="{A620AFC8-E02F-482F-BD3B-A3E51AB7D710}"/>
              </a:ext>
            </a:extLst>
          </p:cNvPr>
          <p:cNvSpPr/>
          <p:nvPr/>
        </p:nvSpPr>
        <p:spPr>
          <a:xfrm>
            <a:off x="3189379" y="1642016"/>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7" name="Gruppieren 6">
            <a:extLst>
              <a:ext uri="{FF2B5EF4-FFF2-40B4-BE49-F238E27FC236}">
                <a16:creationId xmlns:a16="http://schemas.microsoft.com/office/drawing/2014/main" id="{645CE747-3A74-4D8B-B544-3FEA3F9980DB}"/>
              </a:ext>
            </a:extLst>
          </p:cNvPr>
          <p:cNvGrpSpPr/>
          <p:nvPr/>
        </p:nvGrpSpPr>
        <p:grpSpPr>
          <a:xfrm>
            <a:off x="4341244" y="909009"/>
            <a:ext cx="1940942" cy="1949568"/>
            <a:chOff x="4341244" y="909009"/>
            <a:chExt cx="1940942" cy="1949568"/>
          </a:xfrm>
        </p:grpSpPr>
        <p:grpSp>
          <p:nvGrpSpPr>
            <p:cNvPr id="15" name="Gruppieren 14">
              <a:extLst>
                <a:ext uri="{FF2B5EF4-FFF2-40B4-BE49-F238E27FC236}">
                  <a16:creationId xmlns:a16="http://schemas.microsoft.com/office/drawing/2014/main" id="{596B7C52-C57A-4DB3-9217-ADD127261465}"/>
                </a:ext>
              </a:extLst>
            </p:cNvPr>
            <p:cNvGrpSpPr/>
            <p:nvPr/>
          </p:nvGrpSpPr>
          <p:grpSpPr>
            <a:xfrm>
              <a:off x="4341244" y="909009"/>
              <a:ext cx="1940942" cy="1949568"/>
              <a:chOff x="577970" y="909009"/>
              <a:chExt cx="1940942" cy="1949568"/>
            </a:xfrm>
          </p:grpSpPr>
          <p:sp>
            <p:nvSpPr>
              <p:cNvPr id="16" name="Ellipse 15">
                <a:extLst>
                  <a:ext uri="{FF2B5EF4-FFF2-40B4-BE49-F238E27FC236}">
                    <a16:creationId xmlns:a16="http://schemas.microsoft.com/office/drawing/2014/main" id="{1A9AEE4D-ABC6-4B7A-9958-D9796FAE967E}"/>
                  </a:ext>
                </a:extLst>
              </p:cNvPr>
              <p:cNvSpPr/>
              <p:nvPr/>
            </p:nvSpPr>
            <p:spPr>
              <a:xfrm>
                <a:off x="577970" y="960767"/>
                <a:ext cx="1940942" cy="1897810"/>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0CDC6F9F-A478-49AB-B8EF-FBAC5FB1EF5D}"/>
                  </a:ext>
                </a:extLst>
              </p:cNvPr>
              <p:cNvGrpSpPr/>
              <p:nvPr/>
            </p:nvGrpSpPr>
            <p:grpSpPr>
              <a:xfrm>
                <a:off x="817353" y="1286413"/>
                <a:ext cx="1455133" cy="1336139"/>
                <a:chOff x="882051" y="1254064"/>
                <a:chExt cx="1401219" cy="1325356"/>
              </a:xfrm>
            </p:grpSpPr>
            <p:pic>
              <p:nvPicPr>
                <p:cNvPr id="19" name="Grafik 3">
                  <a:extLst>
                    <a:ext uri="{FF2B5EF4-FFF2-40B4-BE49-F238E27FC236}">
                      <a16:creationId xmlns:a16="http://schemas.microsoft.com/office/drawing/2014/main" id="{A94D25BF-31BF-43EE-BA89-791CB1BD98E9}"/>
                    </a:ext>
                  </a:extLst>
                </p:cNvPr>
                <p:cNvPicPr>
                  <a:picLocks noChangeAspect="1"/>
                </p:cNvPicPr>
                <p:nvPr/>
              </p:nvPicPr>
              <p:blipFill>
                <a:blip r:embed="rId4"/>
                <a:stretch>
                  <a:fillRect/>
                </a:stretch>
              </p:blipFill>
              <p:spPr>
                <a:xfrm>
                  <a:off x="882051" y="1437094"/>
                  <a:ext cx="834607" cy="479329"/>
                </a:xfrm>
                <a:prstGeom prst="rect">
                  <a:avLst/>
                </a:prstGeom>
              </p:spPr>
            </p:pic>
            <p:pic>
              <p:nvPicPr>
                <p:cNvPr id="20" name="Grafik 4">
                  <a:extLst>
                    <a:ext uri="{FF2B5EF4-FFF2-40B4-BE49-F238E27FC236}">
                      <a16:creationId xmlns:a16="http://schemas.microsoft.com/office/drawing/2014/main" id="{37EF6E1D-9AA6-4D61-AAA5-AC9E2BB8DAF9}"/>
                    </a:ext>
                  </a:extLst>
                </p:cNvPr>
                <p:cNvPicPr>
                  <a:picLocks noChangeAspect="1"/>
                </p:cNvPicPr>
                <p:nvPr/>
              </p:nvPicPr>
              <p:blipFill>
                <a:blip r:embed="rId5"/>
                <a:stretch>
                  <a:fillRect/>
                </a:stretch>
              </p:blipFill>
              <p:spPr>
                <a:xfrm>
                  <a:off x="1706446" y="1254064"/>
                  <a:ext cx="576824" cy="683644"/>
                </a:xfrm>
                <a:prstGeom prst="rect">
                  <a:avLst/>
                </a:prstGeom>
              </p:spPr>
            </p:pic>
            <p:pic>
              <p:nvPicPr>
                <p:cNvPr id="21" name="Grafik 5" descr="Ein Bild, das Nachthimmel enthält.&#10;&#10;Beschreibung automatisch generiert.">
                  <a:extLst>
                    <a:ext uri="{FF2B5EF4-FFF2-40B4-BE49-F238E27FC236}">
                      <a16:creationId xmlns:a16="http://schemas.microsoft.com/office/drawing/2014/main" id="{1EF7A775-428B-4E20-BE8D-B8C4E99C8844}"/>
                    </a:ext>
                  </a:extLst>
                </p:cNvPr>
                <p:cNvPicPr>
                  <a:picLocks noChangeAspect="1"/>
                </p:cNvPicPr>
                <p:nvPr/>
              </p:nvPicPr>
              <p:blipFill>
                <a:blip r:embed="rId6"/>
                <a:stretch>
                  <a:fillRect/>
                </a:stretch>
              </p:blipFill>
              <p:spPr>
                <a:xfrm>
                  <a:off x="1086928" y="2003363"/>
                  <a:ext cx="953219" cy="576057"/>
                </a:xfrm>
                <a:prstGeom prst="rect">
                  <a:avLst/>
                </a:prstGeom>
              </p:spPr>
            </p:pic>
          </p:grpSp>
          <p:sp>
            <p:nvSpPr>
              <p:cNvPr id="18" name="Textfeld 17">
                <a:extLst>
                  <a:ext uri="{FF2B5EF4-FFF2-40B4-BE49-F238E27FC236}">
                    <a16:creationId xmlns:a16="http://schemas.microsoft.com/office/drawing/2014/main" id="{B3C6ACBD-8155-410D-AE0E-171278E8FFB3}"/>
                  </a:ext>
                </a:extLst>
              </p:cNvPr>
              <p:cNvSpPr txBox="1"/>
              <p:nvPr/>
            </p:nvSpPr>
            <p:spPr>
              <a:xfrm>
                <a:off x="1183975" y="909009"/>
                <a:ext cx="737559"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2x</a:t>
                </a:r>
                <a:endParaRPr lang="de-DE" sz="1600" b="1" dirty="0">
                  <a:latin typeface="Calibri"/>
                </a:endParaRPr>
              </a:p>
            </p:txBody>
          </p:sp>
        </p:grpSp>
        <p:grpSp>
          <p:nvGrpSpPr>
            <p:cNvPr id="26" name="Gruppieren 25">
              <a:extLst>
                <a:ext uri="{FF2B5EF4-FFF2-40B4-BE49-F238E27FC236}">
                  <a16:creationId xmlns:a16="http://schemas.microsoft.com/office/drawing/2014/main" id="{6C3EA426-F2F3-4D20-952E-274F9361C554}"/>
                </a:ext>
              </a:extLst>
            </p:cNvPr>
            <p:cNvGrpSpPr/>
            <p:nvPr/>
          </p:nvGrpSpPr>
          <p:grpSpPr>
            <a:xfrm>
              <a:off x="4990921" y="1944717"/>
              <a:ext cx="646981" cy="722462"/>
              <a:chOff x="4829175" y="1923151"/>
              <a:chExt cx="646981" cy="722462"/>
            </a:xfrm>
          </p:grpSpPr>
          <p:cxnSp>
            <p:nvCxnSpPr>
              <p:cNvPr id="24" name="Gerade Verbindung mit Pfeil 23">
                <a:extLst>
                  <a:ext uri="{FF2B5EF4-FFF2-40B4-BE49-F238E27FC236}">
                    <a16:creationId xmlns:a16="http://schemas.microsoft.com/office/drawing/2014/main" id="{167BF894-F6E2-4F13-B5FD-E6387C285932}"/>
                  </a:ext>
                </a:extLst>
              </p:cNvPr>
              <p:cNvCxnSpPr/>
              <p:nvPr/>
            </p:nvCxnSpPr>
            <p:spPr>
              <a:xfrm>
                <a:off x="4829175" y="1923151"/>
                <a:ext cx="646981" cy="722462"/>
              </a:xfrm>
              <a:prstGeom prst="straightConnector1">
                <a:avLst/>
              </a:prstGeom>
              <a:solidFill>
                <a:srgbClr val="B59366"/>
              </a:solidFill>
              <a:ln>
                <a:solidFill>
                  <a:srgbClr val="DCAB6C"/>
                </a:solidFill>
              </a:ln>
            </p:spPr>
            <p:style>
              <a:lnRef idx="3">
                <a:schemeClr val="dk1"/>
              </a:lnRef>
              <a:fillRef idx="0">
                <a:schemeClr val="dk1"/>
              </a:fillRef>
              <a:effectRef idx="2">
                <a:schemeClr val="dk1"/>
              </a:effectRef>
              <a:fontRef idx="minor">
                <a:schemeClr val="tx1"/>
              </a:fontRef>
            </p:style>
          </p:cxnSp>
          <p:cxnSp>
            <p:nvCxnSpPr>
              <p:cNvPr id="25" name="Gerade Verbindung mit Pfeil 24">
                <a:extLst>
                  <a:ext uri="{FF2B5EF4-FFF2-40B4-BE49-F238E27FC236}">
                    <a16:creationId xmlns:a16="http://schemas.microsoft.com/office/drawing/2014/main" id="{DA030561-FE56-490A-9BB4-388BD6B85E52}"/>
                  </a:ext>
                </a:extLst>
              </p:cNvPr>
              <p:cNvCxnSpPr/>
              <p:nvPr/>
            </p:nvCxnSpPr>
            <p:spPr>
              <a:xfrm flipV="1">
                <a:off x="4831870" y="1958197"/>
                <a:ext cx="625415" cy="657764"/>
              </a:xfrm>
              <a:prstGeom prst="straightConnector1">
                <a:avLst/>
              </a:prstGeom>
              <a:solidFill>
                <a:srgbClr val="B59366"/>
              </a:solidFill>
              <a:ln>
                <a:solidFill>
                  <a:srgbClr val="DCAB6C"/>
                </a:solidFill>
              </a:ln>
            </p:spPr>
            <p:style>
              <a:lnRef idx="3">
                <a:schemeClr val="dk1"/>
              </a:lnRef>
              <a:fillRef idx="0">
                <a:schemeClr val="dk1"/>
              </a:fillRef>
              <a:effectRef idx="2">
                <a:schemeClr val="dk1"/>
              </a:effectRef>
              <a:fontRef idx="minor">
                <a:schemeClr val="tx1"/>
              </a:fontRef>
            </p:style>
          </p:cxnSp>
        </p:grpSp>
      </p:grpSp>
      <p:sp>
        <p:nvSpPr>
          <p:cNvPr id="28" name="Textfeld 27">
            <a:extLst>
              <a:ext uri="{FF2B5EF4-FFF2-40B4-BE49-F238E27FC236}">
                <a16:creationId xmlns:a16="http://schemas.microsoft.com/office/drawing/2014/main" id="{68E46222-8396-499F-B810-D0D019267C7A}"/>
              </a:ext>
            </a:extLst>
          </p:cNvPr>
          <p:cNvSpPr txBox="1"/>
          <p:nvPr/>
        </p:nvSpPr>
        <p:spPr>
          <a:xfrm>
            <a:off x="235070" y="3238140"/>
            <a:ext cx="2398144"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dirty="0">
                <a:latin typeface="Calibri"/>
              </a:rPr>
              <a:t>nsparung von ca. 77.000 t CO</a:t>
            </a:r>
            <a:r>
              <a:rPr lang="de-DE" b="1" baseline="-25000" dirty="0">
                <a:latin typeface="Calibri"/>
              </a:rPr>
              <a:t>2  </a:t>
            </a:r>
            <a:r>
              <a:rPr lang="de-DE" b="1" dirty="0">
                <a:latin typeface="Calibri"/>
              </a:rPr>
              <a:t>pro Jahr in Deutschland (wenn alle Schulküchen in </a:t>
            </a:r>
            <a:r>
              <a:rPr lang="de-DE" b="1">
                <a:latin typeface="Calibri"/>
              </a:rPr>
              <a:t>Deutschland diese Maßnahmen umsetzen würden)</a:t>
            </a:r>
            <a:endParaRPr lang="de-DE"/>
          </a:p>
        </p:txBody>
      </p:sp>
    </p:spTree>
    <p:extLst>
      <p:ext uri="{BB962C8B-B14F-4D97-AF65-F5344CB8AC3E}">
        <p14:creationId xmlns:p14="http://schemas.microsoft.com/office/powerpoint/2010/main" val="172102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4D310517-9F57-42EB-89A7-4F105D0C79F9}"/>
              </a:ext>
            </a:extLst>
          </p:cNvPr>
          <p:cNvPicPr>
            <a:picLocks noChangeAspect="1"/>
          </p:cNvPicPr>
          <p:nvPr/>
        </p:nvPicPr>
        <p:blipFill>
          <a:blip r:embed="rId3"/>
          <a:stretch>
            <a:fillRect/>
          </a:stretch>
        </p:blipFill>
        <p:spPr>
          <a:xfrm>
            <a:off x="2628900" y="2130566"/>
            <a:ext cx="2009955" cy="2499822"/>
          </a:xfrm>
          <a:prstGeom prst="rect">
            <a:avLst/>
          </a:prstGeom>
        </p:spPr>
      </p:pic>
      <p:sp>
        <p:nvSpPr>
          <p:cNvPr id="3" name="Titel 2">
            <a:extLst>
              <a:ext uri="{FF2B5EF4-FFF2-40B4-BE49-F238E27FC236}">
                <a16:creationId xmlns:a16="http://schemas.microsoft.com/office/drawing/2014/main" id="{CEDAE6D2-B628-4C0D-AF67-130C321BB4E1}"/>
              </a:ext>
            </a:extLst>
          </p:cNvPr>
          <p:cNvSpPr>
            <a:spLocks noGrp="1"/>
          </p:cNvSpPr>
          <p:nvPr>
            <p:ph type="title"/>
          </p:nvPr>
        </p:nvSpPr>
        <p:spPr/>
        <p:txBody>
          <a:bodyPr/>
          <a:lstStyle/>
          <a:p>
            <a:r>
              <a:rPr lang="de-DE"/>
              <a:t>Strategie 2: Weniger Milchprodukte</a:t>
            </a:r>
          </a:p>
        </p:txBody>
      </p:sp>
      <p:sp>
        <p:nvSpPr>
          <p:cNvPr id="22" name="Pfeil: Chevron 21">
            <a:extLst>
              <a:ext uri="{FF2B5EF4-FFF2-40B4-BE49-F238E27FC236}">
                <a16:creationId xmlns:a16="http://schemas.microsoft.com/office/drawing/2014/main" id="{A620AFC8-E02F-482F-BD3B-A3E51AB7D710}"/>
              </a:ext>
            </a:extLst>
          </p:cNvPr>
          <p:cNvSpPr/>
          <p:nvPr/>
        </p:nvSpPr>
        <p:spPr>
          <a:xfrm>
            <a:off x="3189379" y="1555752"/>
            <a:ext cx="485235" cy="571499"/>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8" name="Textfeld 27">
            <a:extLst>
              <a:ext uri="{FF2B5EF4-FFF2-40B4-BE49-F238E27FC236}">
                <a16:creationId xmlns:a16="http://schemas.microsoft.com/office/drawing/2014/main" id="{68E46222-8396-499F-B810-D0D019267C7A}"/>
              </a:ext>
            </a:extLst>
          </p:cNvPr>
          <p:cNvSpPr txBox="1"/>
          <p:nvPr/>
        </p:nvSpPr>
        <p:spPr>
          <a:xfrm>
            <a:off x="235070" y="3238140"/>
            <a:ext cx="2398144"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a:latin typeface="Calibri"/>
              </a:rPr>
              <a:t>nsparung von ca. 41.000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grpSp>
        <p:nvGrpSpPr>
          <p:cNvPr id="12" name="Gruppieren 11">
            <a:extLst>
              <a:ext uri="{FF2B5EF4-FFF2-40B4-BE49-F238E27FC236}">
                <a16:creationId xmlns:a16="http://schemas.microsoft.com/office/drawing/2014/main" id="{BF9A4CE8-0A8B-44EB-B30B-2DA72D958C9E}"/>
              </a:ext>
            </a:extLst>
          </p:cNvPr>
          <p:cNvGrpSpPr/>
          <p:nvPr/>
        </p:nvGrpSpPr>
        <p:grpSpPr>
          <a:xfrm>
            <a:off x="577970" y="909009"/>
            <a:ext cx="1843895" cy="1830955"/>
            <a:chOff x="577970" y="909009"/>
            <a:chExt cx="1940942" cy="1949568"/>
          </a:xfrm>
        </p:grpSpPr>
        <p:sp>
          <p:nvSpPr>
            <p:cNvPr id="13" name="Ellipse 12">
              <a:extLst>
                <a:ext uri="{FF2B5EF4-FFF2-40B4-BE49-F238E27FC236}">
                  <a16:creationId xmlns:a16="http://schemas.microsoft.com/office/drawing/2014/main" id="{BE6B7954-CF8A-4509-9174-F226B55FDB41}"/>
                </a:ext>
              </a:extLst>
            </p:cNvPr>
            <p:cNvSpPr/>
            <p:nvPr/>
          </p:nvSpPr>
          <p:spPr>
            <a:xfrm>
              <a:off x="577970"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D05D8254-4D14-42DF-96AE-D8F01644EBC8}"/>
                </a:ext>
              </a:extLst>
            </p:cNvPr>
            <p:cNvSpPr txBox="1"/>
            <p:nvPr/>
          </p:nvSpPr>
          <p:spPr>
            <a:xfrm>
              <a:off x="634041" y="909009"/>
              <a:ext cx="1718813"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Hoher Fettanteil</a:t>
              </a:r>
              <a:endParaRPr lang="de-DE"/>
            </a:p>
          </p:txBody>
        </p:sp>
        <p:pic>
          <p:nvPicPr>
            <p:cNvPr id="7" name="Grafik 7">
              <a:extLst>
                <a:ext uri="{FF2B5EF4-FFF2-40B4-BE49-F238E27FC236}">
                  <a16:creationId xmlns:a16="http://schemas.microsoft.com/office/drawing/2014/main" id="{A4ECECC3-EA43-4E4B-A098-C61E4E7AB27F}"/>
                </a:ext>
              </a:extLst>
            </p:cNvPr>
            <p:cNvPicPr>
              <a:picLocks noChangeAspect="1"/>
            </p:cNvPicPr>
            <p:nvPr/>
          </p:nvPicPr>
          <p:blipFill>
            <a:blip r:embed="rId4"/>
            <a:stretch>
              <a:fillRect/>
            </a:stretch>
          </p:blipFill>
          <p:spPr>
            <a:xfrm>
              <a:off x="1550598" y="1365837"/>
              <a:ext cx="802258" cy="664976"/>
            </a:xfrm>
            <a:prstGeom prst="rect">
              <a:avLst/>
            </a:prstGeom>
          </p:spPr>
        </p:pic>
        <p:pic>
          <p:nvPicPr>
            <p:cNvPr id="8" name="Grafik 8">
              <a:extLst>
                <a:ext uri="{FF2B5EF4-FFF2-40B4-BE49-F238E27FC236}">
                  <a16:creationId xmlns:a16="http://schemas.microsoft.com/office/drawing/2014/main" id="{AFFFD120-08C7-4055-91AE-C6B05087C969}"/>
                </a:ext>
              </a:extLst>
            </p:cNvPr>
            <p:cNvPicPr>
              <a:picLocks noChangeAspect="1"/>
            </p:cNvPicPr>
            <p:nvPr/>
          </p:nvPicPr>
          <p:blipFill>
            <a:blip r:embed="rId5"/>
            <a:stretch>
              <a:fillRect/>
            </a:stretch>
          </p:blipFill>
          <p:spPr>
            <a:xfrm>
              <a:off x="1183975" y="1971593"/>
              <a:ext cx="608163" cy="844473"/>
            </a:xfrm>
            <a:prstGeom prst="rect">
              <a:avLst/>
            </a:prstGeom>
          </p:spPr>
        </p:pic>
        <p:pic>
          <p:nvPicPr>
            <p:cNvPr id="10" name="Grafik 11">
              <a:extLst>
                <a:ext uri="{FF2B5EF4-FFF2-40B4-BE49-F238E27FC236}">
                  <a16:creationId xmlns:a16="http://schemas.microsoft.com/office/drawing/2014/main" id="{20ED34F5-72EF-4ED9-92B5-CAD2600FFC45}"/>
                </a:ext>
              </a:extLst>
            </p:cNvPr>
            <p:cNvPicPr>
              <a:picLocks noChangeAspect="1"/>
            </p:cNvPicPr>
            <p:nvPr/>
          </p:nvPicPr>
          <p:blipFill>
            <a:blip r:embed="rId6"/>
            <a:stretch>
              <a:fillRect/>
            </a:stretch>
          </p:blipFill>
          <p:spPr>
            <a:xfrm>
              <a:off x="817352" y="1311053"/>
              <a:ext cx="737560" cy="612800"/>
            </a:xfrm>
            <a:prstGeom prst="rect">
              <a:avLst/>
            </a:prstGeom>
          </p:spPr>
        </p:pic>
      </p:grpSp>
      <p:sp>
        <p:nvSpPr>
          <p:cNvPr id="37" name="Textfeld 36">
            <a:extLst>
              <a:ext uri="{FF2B5EF4-FFF2-40B4-BE49-F238E27FC236}">
                <a16:creationId xmlns:a16="http://schemas.microsoft.com/office/drawing/2014/main" id="{7C6CCE6E-D662-4839-B372-2F9896299C8D}"/>
              </a:ext>
            </a:extLst>
          </p:cNvPr>
          <p:cNvSpPr txBox="1"/>
          <p:nvPr/>
        </p:nvSpPr>
        <p:spPr>
          <a:xfrm rot="1740000">
            <a:off x="1108494" y="2267669"/>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3,5%</a:t>
            </a:r>
          </a:p>
        </p:txBody>
      </p:sp>
      <p:sp>
        <p:nvSpPr>
          <p:cNvPr id="39" name="Textfeld 38">
            <a:extLst>
              <a:ext uri="{FF2B5EF4-FFF2-40B4-BE49-F238E27FC236}">
                <a16:creationId xmlns:a16="http://schemas.microsoft.com/office/drawing/2014/main" id="{E05F23B2-B27E-46F8-AFFB-AA7A9701993F}"/>
              </a:ext>
            </a:extLst>
          </p:cNvPr>
          <p:cNvSpPr txBox="1"/>
          <p:nvPr/>
        </p:nvSpPr>
        <p:spPr>
          <a:xfrm>
            <a:off x="1712343" y="1512857"/>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60%</a:t>
            </a:r>
          </a:p>
        </p:txBody>
      </p:sp>
      <p:grpSp>
        <p:nvGrpSpPr>
          <p:cNvPr id="4" name="Gruppieren 3">
            <a:extLst>
              <a:ext uri="{FF2B5EF4-FFF2-40B4-BE49-F238E27FC236}">
                <a16:creationId xmlns:a16="http://schemas.microsoft.com/office/drawing/2014/main" id="{B25631B4-8002-41A3-BC90-8735F710ED3A}"/>
              </a:ext>
            </a:extLst>
          </p:cNvPr>
          <p:cNvGrpSpPr/>
          <p:nvPr/>
        </p:nvGrpSpPr>
        <p:grpSpPr>
          <a:xfrm>
            <a:off x="4341243" y="909009"/>
            <a:ext cx="2033676" cy="1949568"/>
            <a:chOff x="4341243" y="909009"/>
            <a:chExt cx="2033676" cy="1949568"/>
          </a:xfrm>
        </p:grpSpPr>
        <p:sp>
          <p:nvSpPr>
            <p:cNvPr id="30" name="Ellipse 29">
              <a:extLst>
                <a:ext uri="{FF2B5EF4-FFF2-40B4-BE49-F238E27FC236}">
                  <a16:creationId xmlns:a16="http://schemas.microsoft.com/office/drawing/2014/main" id="{AC944F02-AD47-4F30-81CC-98E34067E970}"/>
                </a:ext>
              </a:extLst>
            </p:cNvPr>
            <p:cNvSpPr/>
            <p:nvPr/>
          </p:nvSpPr>
          <p:spPr>
            <a:xfrm>
              <a:off x="4341243"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4F7C6696-E9C7-4407-B428-442DF6163AEE}"/>
                </a:ext>
              </a:extLst>
            </p:cNvPr>
            <p:cNvSpPr txBox="1"/>
            <p:nvPr/>
          </p:nvSpPr>
          <p:spPr>
            <a:xfrm>
              <a:off x="4343399" y="909009"/>
              <a:ext cx="2031520"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Niedriger Fettanteil</a:t>
              </a:r>
              <a:endParaRPr lang="de-DE"/>
            </a:p>
          </p:txBody>
        </p:sp>
        <p:pic>
          <p:nvPicPr>
            <p:cNvPr id="32" name="Grafik 7">
              <a:extLst>
                <a:ext uri="{FF2B5EF4-FFF2-40B4-BE49-F238E27FC236}">
                  <a16:creationId xmlns:a16="http://schemas.microsoft.com/office/drawing/2014/main" id="{6009C55B-76D1-41C9-ADE6-644BC4B108AC}"/>
                </a:ext>
              </a:extLst>
            </p:cNvPr>
            <p:cNvPicPr>
              <a:picLocks noChangeAspect="1"/>
            </p:cNvPicPr>
            <p:nvPr/>
          </p:nvPicPr>
          <p:blipFill>
            <a:blip r:embed="rId4"/>
            <a:stretch>
              <a:fillRect/>
            </a:stretch>
          </p:blipFill>
          <p:spPr>
            <a:xfrm>
              <a:off x="5313871" y="1365837"/>
              <a:ext cx="802258" cy="664976"/>
            </a:xfrm>
            <a:prstGeom prst="rect">
              <a:avLst/>
            </a:prstGeom>
          </p:spPr>
        </p:pic>
        <p:pic>
          <p:nvPicPr>
            <p:cNvPr id="23" name="Grafik 34">
              <a:extLst>
                <a:ext uri="{FF2B5EF4-FFF2-40B4-BE49-F238E27FC236}">
                  <a16:creationId xmlns:a16="http://schemas.microsoft.com/office/drawing/2014/main" id="{8FB19588-E166-4BEA-B4F5-8C0CB9119BE4}"/>
                </a:ext>
              </a:extLst>
            </p:cNvPr>
            <p:cNvPicPr>
              <a:picLocks noChangeAspect="1"/>
            </p:cNvPicPr>
            <p:nvPr/>
          </p:nvPicPr>
          <p:blipFill>
            <a:blip r:embed="rId7"/>
            <a:stretch>
              <a:fillRect/>
            </a:stretch>
          </p:blipFill>
          <p:spPr>
            <a:xfrm rot="1920000">
              <a:off x="5150938" y="1916570"/>
              <a:ext cx="346122" cy="815197"/>
            </a:xfrm>
            <a:prstGeom prst="rect">
              <a:avLst/>
            </a:prstGeom>
          </p:spPr>
        </p:pic>
        <p:pic>
          <p:nvPicPr>
            <p:cNvPr id="36" name="Grafik 8" descr="Ein Bild, das Text enthält.&#10;&#10;Beschreibung automatisch generiert.">
              <a:extLst>
                <a:ext uri="{FF2B5EF4-FFF2-40B4-BE49-F238E27FC236}">
                  <a16:creationId xmlns:a16="http://schemas.microsoft.com/office/drawing/2014/main" id="{A4F402F8-A93D-4108-93BA-6F81CE920A38}"/>
                </a:ext>
              </a:extLst>
            </p:cNvPr>
            <p:cNvPicPr>
              <a:picLocks noChangeAspect="1"/>
            </p:cNvPicPr>
            <p:nvPr/>
          </p:nvPicPr>
          <p:blipFill>
            <a:blip r:embed="rId5"/>
            <a:stretch>
              <a:fillRect/>
            </a:stretch>
          </p:blipFill>
          <p:spPr>
            <a:xfrm>
              <a:off x="4582064" y="1369182"/>
              <a:ext cx="608163" cy="844473"/>
            </a:xfrm>
            <a:prstGeom prst="rect">
              <a:avLst/>
            </a:prstGeom>
          </p:spPr>
        </p:pic>
        <p:sp>
          <p:nvSpPr>
            <p:cNvPr id="38" name="Textfeld 37">
              <a:extLst>
                <a:ext uri="{FF2B5EF4-FFF2-40B4-BE49-F238E27FC236}">
                  <a16:creationId xmlns:a16="http://schemas.microsoft.com/office/drawing/2014/main" id="{33805B37-DF54-48AB-A510-A5916A6729FA}"/>
                </a:ext>
              </a:extLst>
            </p:cNvPr>
            <p:cNvSpPr txBox="1"/>
            <p:nvPr/>
          </p:nvSpPr>
          <p:spPr>
            <a:xfrm rot="1740000">
              <a:off x="4515927" y="1750084"/>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1,5%</a:t>
              </a:r>
            </a:p>
          </p:txBody>
        </p:sp>
        <p:sp>
          <p:nvSpPr>
            <p:cNvPr id="40" name="Textfeld 39">
              <a:extLst>
                <a:ext uri="{FF2B5EF4-FFF2-40B4-BE49-F238E27FC236}">
                  <a16:creationId xmlns:a16="http://schemas.microsoft.com/office/drawing/2014/main" id="{FEA3FE9C-5092-4976-909F-494730353170}"/>
                </a:ext>
              </a:extLst>
            </p:cNvPr>
            <p:cNvSpPr txBox="1"/>
            <p:nvPr/>
          </p:nvSpPr>
          <p:spPr>
            <a:xfrm>
              <a:off x="5475616" y="1555989"/>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30%</a:t>
              </a:r>
            </a:p>
          </p:txBody>
        </p:sp>
      </p:grpSp>
    </p:spTree>
    <p:extLst>
      <p:ext uri="{BB962C8B-B14F-4D97-AF65-F5344CB8AC3E}">
        <p14:creationId xmlns:p14="http://schemas.microsoft.com/office/powerpoint/2010/main" val="1552034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5">
            <a:extLst>
              <a:ext uri="{FF2B5EF4-FFF2-40B4-BE49-F238E27FC236}">
                <a16:creationId xmlns:a16="http://schemas.microsoft.com/office/drawing/2014/main" id="{E15D7C84-7A6A-48C0-894E-117DD2A2C1BF}"/>
              </a:ext>
            </a:extLst>
          </p:cNvPr>
          <p:cNvPicPr>
            <a:picLocks noChangeAspect="1"/>
          </p:cNvPicPr>
          <p:nvPr/>
        </p:nvPicPr>
        <p:blipFill>
          <a:blip r:embed="rId3"/>
          <a:stretch>
            <a:fillRect/>
          </a:stretch>
        </p:blipFill>
        <p:spPr>
          <a:xfrm>
            <a:off x="2521070" y="2192632"/>
            <a:ext cx="2020738" cy="2461954"/>
          </a:xfrm>
          <a:prstGeom prst="rect">
            <a:avLst/>
          </a:prstGeom>
        </p:spPr>
      </p:pic>
      <p:sp>
        <p:nvSpPr>
          <p:cNvPr id="3" name="Titel 2">
            <a:extLst>
              <a:ext uri="{FF2B5EF4-FFF2-40B4-BE49-F238E27FC236}">
                <a16:creationId xmlns:a16="http://schemas.microsoft.com/office/drawing/2014/main" id="{CEDAE6D2-B628-4C0D-AF67-130C321BB4E1}"/>
              </a:ext>
            </a:extLst>
          </p:cNvPr>
          <p:cNvSpPr>
            <a:spLocks noGrp="1"/>
          </p:cNvSpPr>
          <p:nvPr>
            <p:ph type="title"/>
          </p:nvPr>
        </p:nvSpPr>
        <p:spPr/>
        <p:txBody>
          <a:bodyPr/>
          <a:lstStyle/>
          <a:p>
            <a:r>
              <a:rPr lang="de-DE"/>
              <a:t>Strategie 3: Saisonal und lokal kaufen</a:t>
            </a:r>
          </a:p>
        </p:txBody>
      </p:sp>
      <p:sp>
        <p:nvSpPr>
          <p:cNvPr id="22" name="Pfeil: Chevron 21">
            <a:extLst>
              <a:ext uri="{FF2B5EF4-FFF2-40B4-BE49-F238E27FC236}">
                <a16:creationId xmlns:a16="http://schemas.microsoft.com/office/drawing/2014/main" id="{A620AFC8-E02F-482F-BD3B-A3E51AB7D710}"/>
              </a:ext>
            </a:extLst>
          </p:cNvPr>
          <p:cNvSpPr/>
          <p:nvPr/>
        </p:nvSpPr>
        <p:spPr>
          <a:xfrm>
            <a:off x="3189379" y="1642016"/>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8" name="Textfeld 27">
            <a:extLst>
              <a:ext uri="{FF2B5EF4-FFF2-40B4-BE49-F238E27FC236}">
                <a16:creationId xmlns:a16="http://schemas.microsoft.com/office/drawing/2014/main" id="{68E46222-8396-499F-B810-D0D019267C7A}"/>
              </a:ext>
            </a:extLst>
          </p:cNvPr>
          <p:cNvSpPr txBox="1"/>
          <p:nvPr/>
        </p:nvSpPr>
        <p:spPr>
          <a:xfrm>
            <a:off x="235070" y="3238140"/>
            <a:ext cx="2398144"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a:latin typeface="Calibri"/>
              </a:rPr>
              <a:t>nsparung von ca. 5.000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sp>
        <p:nvSpPr>
          <p:cNvPr id="13" name="Ellipse 12">
            <a:extLst>
              <a:ext uri="{FF2B5EF4-FFF2-40B4-BE49-F238E27FC236}">
                <a16:creationId xmlns:a16="http://schemas.microsoft.com/office/drawing/2014/main" id="{BE6B7954-CF8A-4509-9174-F226B55FDB41}"/>
              </a:ext>
            </a:extLst>
          </p:cNvPr>
          <p:cNvSpPr/>
          <p:nvPr/>
        </p:nvSpPr>
        <p:spPr>
          <a:xfrm>
            <a:off x="577970"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D05D8254-4D14-42DF-96AE-D8F01644EBC8}"/>
              </a:ext>
            </a:extLst>
          </p:cNvPr>
          <p:cNvSpPr txBox="1"/>
          <p:nvPr/>
        </p:nvSpPr>
        <p:spPr>
          <a:xfrm>
            <a:off x="612475" y="909009"/>
            <a:ext cx="1869775" cy="336766"/>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1.500 km im Januar</a:t>
            </a:r>
            <a:endParaRPr lang="de-DE" sz="1600" b="1" dirty="0">
              <a:latin typeface="Calibri"/>
            </a:endParaRPr>
          </a:p>
        </p:txBody>
      </p:sp>
      <p:pic>
        <p:nvPicPr>
          <p:cNvPr id="2" name="Grafik 3">
            <a:extLst>
              <a:ext uri="{FF2B5EF4-FFF2-40B4-BE49-F238E27FC236}">
                <a16:creationId xmlns:a16="http://schemas.microsoft.com/office/drawing/2014/main" id="{703CD3C1-2C68-4E0F-A90E-058C41EA629E}"/>
              </a:ext>
            </a:extLst>
          </p:cNvPr>
          <p:cNvPicPr>
            <a:picLocks noChangeAspect="1"/>
          </p:cNvPicPr>
          <p:nvPr/>
        </p:nvPicPr>
        <p:blipFill>
          <a:blip r:embed="rId4"/>
          <a:stretch>
            <a:fillRect/>
          </a:stretch>
        </p:blipFill>
        <p:spPr>
          <a:xfrm flipH="1">
            <a:off x="994194" y="1346799"/>
            <a:ext cx="1203385" cy="595223"/>
          </a:xfrm>
          <a:prstGeom prst="rect">
            <a:avLst/>
          </a:prstGeom>
        </p:spPr>
      </p:pic>
      <p:pic>
        <p:nvPicPr>
          <p:cNvPr id="25" name="Grafik 4">
            <a:extLst>
              <a:ext uri="{FF2B5EF4-FFF2-40B4-BE49-F238E27FC236}">
                <a16:creationId xmlns:a16="http://schemas.microsoft.com/office/drawing/2014/main" id="{A20F2105-BA33-4A3E-B376-0D7E9DDB61AE}"/>
              </a:ext>
            </a:extLst>
          </p:cNvPr>
          <p:cNvPicPr>
            <a:picLocks noChangeAspect="1"/>
          </p:cNvPicPr>
          <p:nvPr/>
        </p:nvPicPr>
        <p:blipFill>
          <a:blip r:embed="rId5"/>
          <a:stretch>
            <a:fillRect/>
          </a:stretch>
        </p:blipFill>
        <p:spPr>
          <a:xfrm>
            <a:off x="1291806" y="1945382"/>
            <a:ext cx="608163" cy="659671"/>
          </a:xfrm>
          <a:prstGeom prst="rect">
            <a:avLst/>
          </a:prstGeom>
        </p:spPr>
      </p:pic>
      <p:grpSp>
        <p:nvGrpSpPr>
          <p:cNvPr id="4" name="Gruppieren 3">
            <a:extLst>
              <a:ext uri="{FF2B5EF4-FFF2-40B4-BE49-F238E27FC236}">
                <a16:creationId xmlns:a16="http://schemas.microsoft.com/office/drawing/2014/main" id="{6157B273-FCA8-4083-8845-0C49B676BA17}"/>
              </a:ext>
            </a:extLst>
          </p:cNvPr>
          <p:cNvGrpSpPr/>
          <p:nvPr/>
        </p:nvGrpSpPr>
        <p:grpSpPr>
          <a:xfrm>
            <a:off x="4341243" y="909009"/>
            <a:ext cx="2033676" cy="1949568"/>
            <a:chOff x="4341243" y="909009"/>
            <a:chExt cx="2033676" cy="1949568"/>
          </a:xfrm>
        </p:grpSpPr>
        <p:sp>
          <p:nvSpPr>
            <p:cNvPr id="30" name="Ellipse 29">
              <a:extLst>
                <a:ext uri="{FF2B5EF4-FFF2-40B4-BE49-F238E27FC236}">
                  <a16:creationId xmlns:a16="http://schemas.microsoft.com/office/drawing/2014/main" id="{AC944F02-AD47-4F30-81CC-98E34067E970}"/>
                </a:ext>
              </a:extLst>
            </p:cNvPr>
            <p:cNvSpPr/>
            <p:nvPr/>
          </p:nvSpPr>
          <p:spPr>
            <a:xfrm>
              <a:off x="4341243"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4F7C6696-E9C7-4407-B428-442DF6163AEE}"/>
                </a:ext>
              </a:extLst>
            </p:cNvPr>
            <p:cNvSpPr txBox="1"/>
            <p:nvPr/>
          </p:nvSpPr>
          <p:spPr>
            <a:xfrm>
              <a:off x="4343399" y="909009"/>
              <a:ext cx="2031520"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100 km im Juni/Juli</a:t>
              </a:r>
              <a:endParaRPr lang="de-DE"/>
            </a:p>
          </p:txBody>
        </p:sp>
        <p:pic>
          <p:nvPicPr>
            <p:cNvPr id="24" name="Grafik 3">
              <a:extLst>
                <a:ext uri="{FF2B5EF4-FFF2-40B4-BE49-F238E27FC236}">
                  <a16:creationId xmlns:a16="http://schemas.microsoft.com/office/drawing/2014/main" id="{587764AA-D15C-4D38-A4D0-45611A5BDBE5}"/>
                </a:ext>
              </a:extLst>
            </p:cNvPr>
            <p:cNvPicPr>
              <a:picLocks noChangeAspect="1"/>
            </p:cNvPicPr>
            <p:nvPr/>
          </p:nvPicPr>
          <p:blipFill>
            <a:blip r:embed="rId4"/>
            <a:stretch>
              <a:fillRect/>
            </a:stretch>
          </p:blipFill>
          <p:spPr>
            <a:xfrm flipH="1">
              <a:off x="4811382" y="1346799"/>
              <a:ext cx="1203385" cy="595223"/>
            </a:xfrm>
            <a:prstGeom prst="rect">
              <a:avLst/>
            </a:prstGeom>
          </p:spPr>
        </p:pic>
        <p:pic>
          <p:nvPicPr>
            <p:cNvPr id="26" name="Grafik 4" descr="Ein Bild, das Molluske enthält.&#10;&#10;Beschreibung automatisch generiert.">
              <a:extLst>
                <a:ext uri="{FF2B5EF4-FFF2-40B4-BE49-F238E27FC236}">
                  <a16:creationId xmlns:a16="http://schemas.microsoft.com/office/drawing/2014/main" id="{18FC4F85-12A7-4729-8C3F-66816AAFD2D0}"/>
                </a:ext>
              </a:extLst>
            </p:cNvPr>
            <p:cNvPicPr>
              <a:picLocks noChangeAspect="1"/>
            </p:cNvPicPr>
            <p:nvPr/>
          </p:nvPicPr>
          <p:blipFill>
            <a:blip r:embed="rId5"/>
            <a:stretch>
              <a:fillRect/>
            </a:stretch>
          </p:blipFill>
          <p:spPr>
            <a:xfrm>
              <a:off x="5055079" y="1945382"/>
              <a:ext cx="608163" cy="659671"/>
            </a:xfrm>
            <a:prstGeom prst="rect">
              <a:avLst/>
            </a:prstGeom>
          </p:spPr>
        </p:pic>
      </p:grpSp>
    </p:spTree>
    <p:extLst>
      <p:ext uri="{BB962C8B-B14F-4D97-AF65-F5344CB8AC3E}">
        <p14:creationId xmlns:p14="http://schemas.microsoft.com/office/powerpoint/2010/main" val="2640089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8"/>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Saisonkalender</a:t>
            </a:r>
            <a:endParaRPr/>
          </a:p>
        </p:txBody>
      </p:sp>
      <p:pic>
        <p:nvPicPr>
          <p:cNvPr id="723" name="Google Shape;723;p58"/>
          <p:cNvPicPr preferRelativeResize="0"/>
          <p:nvPr/>
        </p:nvPicPr>
        <p:blipFill rotWithShape="1">
          <a:blip r:embed="rId3">
            <a:alphaModFix/>
          </a:blip>
          <a:srcRect/>
          <a:stretch/>
        </p:blipFill>
        <p:spPr>
          <a:xfrm>
            <a:off x="1442634" y="786279"/>
            <a:ext cx="3919338" cy="36902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1"/>
          <p:cNvSpPr txBox="1">
            <a:spLocks noGrp="1"/>
          </p:cNvSpPr>
          <p:nvPr>
            <p:ph type="body" idx="1"/>
          </p:nvPr>
        </p:nvSpPr>
        <p:spPr>
          <a:xfrm>
            <a:off x="235248" y="955964"/>
            <a:ext cx="3900334" cy="36326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a:t>Im Bereich Ernährung sind neben CO</a:t>
            </a:r>
            <a:r>
              <a:rPr lang="de-DE" baseline="-25000"/>
              <a:t>2</a:t>
            </a:r>
            <a:r>
              <a:rPr lang="de-DE"/>
              <a:t> auch </a:t>
            </a:r>
            <a:endParaRPr/>
          </a:p>
          <a:p>
            <a:pPr marL="514338" lvl="1" indent="-171445" algn="l" rtl="0">
              <a:lnSpc>
                <a:spcPct val="90000"/>
              </a:lnSpc>
              <a:spcBef>
                <a:spcPts val="375"/>
              </a:spcBef>
              <a:spcAft>
                <a:spcPts val="0"/>
              </a:spcAft>
              <a:buSzPts val="1600"/>
              <a:buChar char="•"/>
            </a:pPr>
            <a:r>
              <a:rPr lang="de-DE"/>
              <a:t>Methan (CH</a:t>
            </a:r>
            <a:r>
              <a:rPr lang="de-DE" baseline="-25000"/>
              <a:t>4</a:t>
            </a:r>
            <a:r>
              <a:rPr lang="de-DE"/>
              <a:t>)</a:t>
            </a:r>
            <a:endParaRPr/>
          </a:p>
          <a:p>
            <a:pPr marL="514338" lvl="1" indent="-171445" algn="l" rtl="0">
              <a:lnSpc>
                <a:spcPct val="90000"/>
              </a:lnSpc>
              <a:spcBef>
                <a:spcPts val="375"/>
              </a:spcBef>
              <a:spcAft>
                <a:spcPts val="0"/>
              </a:spcAft>
              <a:buSzPts val="1600"/>
              <a:buChar char="•"/>
            </a:pPr>
            <a:r>
              <a:rPr lang="de-DE"/>
              <a:t>Lachgas (N</a:t>
            </a:r>
            <a:r>
              <a:rPr lang="de-DE" baseline="-25000"/>
              <a:t>2</a:t>
            </a:r>
            <a:r>
              <a:rPr lang="de-DE"/>
              <a:t>0)</a:t>
            </a:r>
            <a:endParaRPr/>
          </a:p>
          <a:p>
            <a:pPr marL="0" lvl="0" indent="0" algn="l" rtl="0">
              <a:lnSpc>
                <a:spcPct val="90000"/>
              </a:lnSpc>
              <a:spcBef>
                <a:spcPts val="751"/>
              </a:spcBef>
              <a:spcAft>
                <a:spcPts val="0"/>
              </a:spcAft>
              <a:buSzPts val="1600"/>
              <a:buNone/>
            </a:pPr>
            <a:r>
              <a:rPr lang="de-DE"/>
              <a:t>relevant</a:t>
            </a:r>
            <a:endParaRPr/>
          </a:p>
          <a:p>
            <a:pPr marL="0" lvl="0" indent="0" algn="l" rtl="0">
              <a:lnSpc>
                <a:spcPct val="90000"/>
              </a:lnSpc>
              <a:spcBef>
                <a:spcPts val="751"/>
              </a:spcBef>
              <a:spcAft>
                <a:spcPts val="0"/>
              </a:spcAft>
              <a:buSzPts val="1600"/>
              <a:buNone/>
            </a:pPr>
            <a:r>
              <a:rPr lang="de-DE"/>
              <a:t>(Methan und Lachgas sind viel klimaschädlicher als CO</a:t>
            </a:r>
            <a:r>
              <a:rPr lang="de-DE" baseline="-25000"/>
              <a:t>2</a:t>
            </a:r>
            <a:r>
              <a:rPr lang="de-DE"/>
              <a:t>, kommen aber in kleineren Mengen vor)</a:t>
            </a:r>
            <a:endParaRPr/>
          </a:p>
        </p:txBody>
      </p:sp>
      <p:sp>
        <p:nvSpPr>
          <p:cNvPr id="289" name="Google Shape;289;p11"/>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Nicht nur CO</a:t>
            </a:r>
            <a:r>
              <a:rPr lang="de-DE" baseline="-25000"/>
              <a:t>2</a:t>
            </a:r>
            <a:r>
              <a:rPr lang="de-DE"/>
              <a:t>-Emissionen sind relevant</a:t>
            </a:r>
            <a:endParaRPr/>
          </a:p>
        </p:txBody>
      </p:sp>
      <p:pic>
        <p:nvPicPr>
          <p:cNvPr id="290" name="Google Shape;290;p11"/>
          <p:cNvPicPr preferRelativeResize="0">
            <a:picLocks noGrp="1"/>
          </p:cNvPicPr>
          <p:nvPr>
            <p:ph type="body" idx="2"/>
          </p:nvPr>
        </p:nvPicPr>
        <p:blipFill rotWithShape="1">
          <a:blip r:embed="rId3">
            <a:alphaModFix/>
          </a:blip>
          <a:srcRect l="5094" r="5093"/>
          <a:stretch/>
        </p:blipFill>
        <p:spPr>
          <a:xfrm>
            <a:off x="4202430" y="955964"/>
            <a:ext cx="2420322" cy="1797159"/>
          </a:xfrm>
          <a:prstGeom prst="rect">
            <a:avLst/>
          </a:prstGeom>
          <a:noFill/>
          <a:ln>
            <a:noFill/>
          </a:ln>
        </p:spPr>
      </p:pic>
      <p:pic>
        <p:nvPicPr>
          <p:cNvPr id="291" name="Google Shape;291;p11"/>
          <p:cNvPicPr preferRelativeResize="0">
            <a:picLocks noGrp="1"/>
          </p:cNvPicPr>
          <p:nvPr>
            <p:ph type="body" idx="3"/>
          </p:nvPr>
        </p:nvPicPr>
        <p:blipFill rotWithShape="1">
          <a:blip r:embed="rId4">
            <a:alphaModFix/>
          </a:blip>
          <a:srcRect l="5094" r="5093"/>
          <a:stretch/>
        </p:blipFill>
        <p:spPr>
          <a:xfrm>
            <a:off x="4202430" y="2803611"/>
            <a:ext cx="2420322" cy="1797159"/>
          </a:xfrm>
          <a:prstGeom prst="rect">
            <a:avLst/>
          </a:prstGeom>
          <a:noFill/>
          <a:ln>
            <a:noFill/>
          </a:ln>
        </p:spPr>
      </p:pic>
      <p:sp>
        <p:nvSpPr>
          <p:cNvPr id="294" name="Google Shape;294;p11"/>
          <p:cNvSpPr/>
          <p:nvPr/>
        </p:nvSpPr>
        <p:spPr>
          <a:xfrm>
            <a:off x="1571295" y="4006354"/>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
        <p:nvSpPr>
          <p:cNvPr id="295" name="Google Shape;295;p11"/>
          <p:cNvSpPr/>
          <p:nvPr/>
        </p:nvSpPr>
        <p:spPr>
          <a:xfrm>
            <a:off x="2243832" y="3622761"/>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
        <p:nvSpPr>
          <p:cNvPr id="296" name="Google Shape;296;p11"/>
          <p:cNvSpPr/>
          <p:nvPr/>
        </p:nvSpPr>
        <p:spPr>
          <a:xfrm>
            <a:off x="1558955" y="3439215"/>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
        <p:nvSpPr>
          <p:cNvPr id="297" name="Google Shape;297;p11"/>
          <p:cNvSpPr/>
          <p:nvPr/>
        </p:nvSpPr>
        <p:spPr>
          <a:xfrm>
            <a:off x="2110308" y="2970151"/>
            <a:ext cx="689536" cy="388660"/>
          </a:xfrm>
          <a:prstGeom prst="cloud">
            <a:avLst/>
          </a:prstGeom>
          <a:solidFill>
            <a:srgbClr val="49DEFE"/>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N</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O</a:t>
            </a:r>
            <a:endParaRPr sz="1100" baseline="-25000">
              <a:solidFill>
                <a:schemeClr val="lt1"/>
              </a:solidFill>
              <a:latin typeface="Calibri"/>
              <a:ea typeface="Calibri"/>
              <a:cs typeface="Calibri"/>
              <a:sym typeface="Calibri"/>
            </a:endParaRPr>
          </a:p>
        </p:txBody>
      </p:sp>
      <p:sp>
        <p:nvSpPr>
          <p:cNvPr id="298" name="Google Shape;298;p11"/>
          <p:cNvSpPr/>
          <p:nvPr/>
        </p:nvSpPr>
        <p:spPr>
          <a:xfrm>
            <a:off x="2853803" y="2832302"/>
            <a:ext cx="689536" cy="388660"/>
          </a:xfrm>
          <a:prstGeom prst="cloud">
            <a:avLst/>
          </a:prstGeom>
          <a:solidFill>
            <a:srgbClr val="49DEFE"/>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N</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O</a:t>
            </a:r>
            <a:endParaRPr sz="1100" baseline="-25000">
              <a:solidFill>
                <a:schemeClr val="lt1"/>
              </a:solidFill>
              <a:latin typeface="Calibri"/>
              <a:ea typeface="Calibri"/>
              <a:cs typeface="Calibri"/>
              <a:sym typeface="Calibri"/>
            </a:endParaRPr>
          </a:p>
        </p:txBody>
      </p:sp>
      <p:sp>
        <p:nvSpPr>
          <p:cNvPr id="299" name="Google Shape;299;p11"/>
          <p:cNvSpPr/>
          <p:nvPr/>
        </p:nvSpPr>
        <p:spPr>
          <a:xfrm>
            <a:off x="269422" y="3597156"/>
            <a:ext cx="609971" cy="401038"/>
          </a:xfrm>
          <a:prstGeom prst="cloud">
            <a:avLst/>
          </a:prstGeom>
          <a:solidFill>
            <a:srgbClr val="007F9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endParaRPr/>
          </a:p>
        </p:txBody>
      </p:sp>
      <p:sp>
        <p:nvSpPr>
          <p:cNvPr id="300" name="Google Shape;300;p11"/>
          <p:cNvSpPr/>
          <p:nvPr/>
        </p:nvSpPr>
        <p:spPr>
          <a:xfrm>
            <a:off x="558591" y="3026632"/>
            <a:ext cx="609971" cy="401038"/>
          </a:xfrm>
          <a:prstGeom prst="cloud">
            <a:avLst/>
          </a:prstGeom>
          <a:solidFill>
            <a:srgbClr val="007F9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CO</a:t>
            </a:r>
            <a:r>
              <a:rPr lang="de-DE" sz="1100" baseline="-25000">
                <a:solidFill>
                  <a:schemeClr val="lt1"/>
                </a:solidFill>
                <a:latin typeface="Calibri"/>
                <a:ea typeface="Calibri"/>
                <a:cs typeface="Calibri"/>
                <a:sym typeface="Calibri"/>
              </a:rPr>
              <a:t>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fik 66">
            <a:extLst>
              <a:ext uri="{FF2B5EF4-FFF2-40B4-BE49-F238E27FC236}">
                <a16:creationId xmlns:a16="http://schemas.microsoft.com/office/drawing/2014/main" id="{906A8592-B6DB-4ED9-A425-E42FE649CC6E}"/>
              </a:ext>
            </a:extLst>
          </p:cNvPr>
          <p:cNvPicPr>
            <a:picLocks noChangeAspect="1"/>
          </p:cNvPicPr>
          <p:nvPr/>
        </p:nvPicPr>
        <p:blipFill>
          <a:blip r:embed="rId3"/>
          <a:stretch>
            <a:fillRect/>
          </a:stretch>
        </p:blipFill>
        <p:spPr>
          <a:xfrm>
            <a:off x="2370107" y="2242060"/>
            <a:ext cx="2053088" cy="2449360"/>
          </a:xfrm>
          <a:prstGeom prst="rect">
            <a:avLst/>
          </a:prstGeom>
        </p:spPr>
      </p:pic>
      <p:sp>
        <p:nvSpPr>
          <p:cNvPr id="3" name="Titel 2">
            <a:extLst>
              <a:ext uri="{FF2B5EF4-FFF2-40B4-BE49-F238E27FC236}">
                <a16:creationId xmlns:a16="http://schemas.microsoft.com/office/drawing/2014/main" id="{C86638CB-034B-43D9-BEE0-84DA593748D8}"/>
              </a:ext>
            </a:extLst>
          </p:cNvPr>
          <p:cNvSpPr>
            <a:spLocks noGrp="1"/>
          </p:cNvSpPr>
          <p:nvPr>
            <p:ph type="title"/>
          </p:nvPr>
        </p:nvSpPr>
        <p:spPr/>
        <p:txBody>
          <a:bodyPr/>
          <a:lstStyle/>
          <a:p>
            <a:r>
              <a:rPr lang="de-DE"/>
              <a:t>Strategie 4: Bio – logisch!</a:t>
            </a:r>
          </a:p>
        </p:txBody>
      </p:sp>
      <p:sp>
        <p:nvSpPr>
          <p:cNvPr id="9" name="Ellipse 8">
            <a:extLst>
              <a:ext uri="{FF2B5EF4-FFF2-40B4-BE49-F238E27FC236}">
                <a16:creationId xmlns:a16="http://schemas.microsoft.com/office/drawing/2014/main" id="{718AAC14-42CB-4A82-8FC3-BE50CA1A05F9}"/>
              </a:ext>
            </a:extLst>
          </p:cNvPr>
          <p:cNvSpPr/>
          <p:nvPr/>
        </p:nvSpPr>
        <p:spPr>
          <a:xfrm>
            <a:off x="577970" y="1025465"/>
            <a:ext cx="1940942" cy="1843895"/>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96EB3893-81A0-48EF-80ED-06C0B2D83B16}"/>
              </a:ext>
            </a:extLst>
          </p:cNvPr>
          <p:cNvSpPr txBox="1"/>
          <p:nvPr/>
        </p:nvSpPr>
        <p:spPr>
          <a:xfrm>
            <a:off x="526211" y="855094"/>
            <a:ext cx="2042304"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Wenige Bioprodukte </a:t>
            </a:r>
            <a:endParaRPr lang="de-DE"/>
          </a:p>
        </p:txBody>
      </p:sp>
      <p:sp>
        <p:nvSpPr>
          <p:cNvPr id="17" name="Pfeil: Chevron 16">
            <a:extLst>
              <a:ext uri="{FF2B5EF4-FFF2-40B4-BE49-F238E27FC236}">
                <a16:creationId xmlns:a16="http://schemas.microsoft.com/office/drawing/2014/main" id="{C7DF0C2B-200F-4C8F-B8E1-8E06CD9F9F62}"/>
              </a:ext>
            </a:extLst>
          </p:cNvPr>
          <p:cNvSpPr/>
          <p:nvPr/>
        </p:nvSpPr>
        <p:spPr>
          <a:xfrm>
            <a:off x="3189379" y="1491054"/>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7" name="Gruppieren 26">
            <a:extLst>
              <a:ext uri="{FF2B5EF4-FFF2-40B4-BE49-F238E27FC236}">
                <a16:creationId xmlns:a16="http://schemas.microsoft.com/office/drawing/2014/main" id="{88F1914A-A104-450A-B9A8-5EB9B3F9EE7B}"/>
              </a:ext>
            </a:extLst>
          </p:cNvPr>
          <p:cNvGrpSpPr/>
          <p:nvPr/>
        </p:nvGrpSpPr>
        <p:grpSpPr>
          <a:xfrm>
            <a:off x="720306" y="1307979"/>
            <a:ext cx="1643333" cy="1324776"/>
            <a:chOff x="720306" y="1307979"/>
            <a:chExt cx="1643333" cy="1324776"/>
          </a:xfrm>
        </p:grpSpPr>
        <p:pic>
          <p:nvPicPr>
            <p:cNvPr id="19" name="Grafik 8" descr="Ein Bild, das Text enthält.&#10;&#10;Beschreibung automatisch generiert.">
              <a:extLst>
                <a:ext uri="{FF2B5EF4-FFF2-40B4-BE49-F238E27FC236}">
                  <a16:creationId xmlns:a16="http://schemas.microsoft.com/office/drawing/2014/main" id="{2E2CEC2F-4738-499D-9288-67FDC707591C}"/>
                </a:ext>
              </a:extLst>
            </p:cNvPr>
            <p:cNvPicPr>
              <a:picLocks noChangeAspect="1"/>
            </p:cNvPicPr>
            <p:nvPr/>
          </p:nvPicPr>
          <p:blipFill>
            <a:blip r:embed="rId4"/>
            <a:stretch>
              <a:fillRect/>
            </a:stretch>
          </p:blipFill>
          <p:spPr>
            <a:xfrm>
              <a:off x="1830956" y="1971593"/>
              <a:ext cx="489550" cy="661162"/>
            </a:xfrm>
            <a:prstGeom prst="rect">
              <a:avLst/>
            </a:prstGeom>
          </p:spPr>
        </p:pic>
        <p:pic>
          <p:nvPicPr>
            <p:cNvPr id="21" name="Grafik 7">
              <a:extLst>
                <a:ext uri="{FF2B5EF4-FFF2-40B4-BE49-F238E27FC236}">
                  <a16:creationId xmlns:a16="http://schemas.microsoft.com/office/drawing/2014/main" id="{99A5328D-C8E1-4CF3-B45A-3723139B40C5}"/>
                </a:ext>
              </a:extLst>
            </p:cNvPr>
            <p:cNvPicPr>
              <a:picLocks noChangeAspect="1"/>
            </p:cNvPicPr>
            <p:nvPr/>
          </p:nvPicPr>
          <p:blipFill>
            <a:blip r:embed="rId5"/>
            <a:stretch>
              <a:fillRect/>
            </a:stretch>
          </p:blipFill>
          <p:spPr>
            <a:xfrm>
              <a:off x="720306" y="1613846"/>
              <a:ext cx="554249" cy="460099"/>
            </a:xfrm>
            <a:prstGeom prst="rect">
              <a:avLst/>
            </a:prstGeom>
          </p:spPr>
        </p:pic>
        <p:pic>
          <p:nvPicPr>
            <p:cNvPr id="23" name="Grafik 5" descr="Ein Bild, das Nachthimmel enthält.&#10;&#10;Beschreibung automatisch generiert.">
              <a:extLst>
                <a:ext uri="{FF2B5EF4-FFF2-40B4-BE49-F238E27FC236}">
                  <a16:creationId xmlns:a16="http://schemas.microsoft.com/office/drawing/2014/main" id="{5D65C97D-714C-48A7-8D7E-B59108683BCF}"/>
                </a:ext>
              </a:extLst>
            </p:cNvPr>
            <p:cNvPicPr>
              <a:picLocks noChangeAspect="1"/>
            </p:cNvPicPr>
            <p:nvPr/>
          </p:nvPicPr>
          <p:blipFill>
            <a:blip r:embed="rId6"/>
            <a:stretch>
              <a:fillRect/>
            </a:stretch>
          </p:blipFill>
          <p:spPr>
            <a:xfrm>
              <a:off x="1030113" y="2192770"/>
              <a:ext cx="698755" cy="429782"/>
            </a:xfrm>
            <a:prstGeom prst="rect">
              <a:avLst/>
            </a:prstGeom>
          </p:spPr>
        </p:pic>
        <p:pic>
          <p:nvPicPr>
            <p:cNvPr id="25" name="Grafik 4">
              <a:extLst>
                <a:ext uri="{FF2B5EF4-FFF2-40B4-BE49-F238E27FC236}">
                  <a16:creationId xmlns:a16="http://schemas.microsoft.com/office/drawing/2014/main" id="{C20498BF-E3BF-4333-B7F9-795374BA5773}"/>
                </a:ext>
              </a:extLst>
            </p:cNvPr>
            <p:cNvPicPr>
              <a:picLocks noChangeAspect="1"/>
            </p:cNvPicPr>
            <p:nvPr/>
          </p:nvPicPr>
          <p:blipFill>
            <a:blip r:embed="rId7"/>
            <a:stretch>
              <a:fillRect/>
            </a:stretch>
          </p:blipFill>
          <p:spPr>
            <a:xfrm>
              <a:off x="1274497" y="1307979"/>
              <a:ext cx="523538" cy="527461"/>
            </a:xfrm>
            <a:prstGeom prst="rect">
              <a:avLst/>
            </a:prstGeom>
          </p:spPr>
        </p:pic>
        <p:pic>
          <p:nvPicPr>
            <p:cNvPr id="26" name="Grafik 26">
              <a:extLst>
                <a:ext uri="{FF2B5EF4-FFF2-40B4-BE49-F238E27FC236}">
                  <a16:creationId xmlns:a16="http://schemas.microsoft.com/office/drawing/2014/main" id="{AC6F5781-D49A-43A6-884A-CC06758DBDEB}"/>
                </a:ext>
              </a:extLst>
            </p:cNvPr>
            <p:cNvPicPr>
              <a:picLocks noChangeAspect="1"/>
            </p:cNvPicPr>
            <p:nvPr/>
          </p:nvPicPr>
          <p:blipFill>
            <a:blip r:embed="rId8"/>
            <a:stretch>
              <a:fillRect/>
            </a:stretch>
          </p:blipFill>
          <p:spPr>
            <a:xfrm>
              <a:off x="1787825" y="1382120"/>
              <a:ext cx="575814" cy="556930"/>
            </a:xfrm>
            <a:prstGeom prst="rect">
              <a:avLst/>
            </a:prstGeom>
          </p:spPr>
        </p:pic>
      </p:grpSp>
      <p:grpSp>
        <p:nvGrpSpPr>
          <p:cNvPr id="37" name="Gruppieren 36">
            <a:extLst>
              <a:ext uri="{FF2B5EF4-FFF2-40B4-BE49-F238E27FC236}">
                <a16:creationId xmlns:a16="http://schemas.microsoft.com/office/drawing/2014/main" id="{D54B9027-79BD-490E-8FEA-25F9E99EFDCE}"/>
              </a:ext>
            </a:extLst>
          </p:cNvPr>
          <p:cNvGrpSpPr/>
          <p:nvPr/>
        </p:nvGrpSpPr>
        <p:grpSpPr>
          <a:xfrm>
            <a:off x="125083" y="2249551"/>
            <a:ext cx="923028" cy="1072697"/>
            <a:chOff x="125083" y="2249551"/>
            <a:chExt cx="923028" cy="1072697"/>
          </a:xfrm>
        </p:grpSpPr>
        <p:grpSp>
          <p:nvGrpSpPr>
            <p:cNvPr id="35" name="Gruppieren 34">
              <a:extLst>
                <a:ext uri="{FF2B5EF4-FFF2-40B4-BE49-F238E27FC236}">
                  <a16:creationId xmlns:a16="http://schemas.microsoft.com/office/drawing/2014/main" id="{4E088B73-7BA9-44A7-849F-7CA764FF95B6}"/>
                </a:ext>
              </a:extLst>
            </p:cNvPr>
            <p:cNvGrpSpPr/>
            <p:nvPr/>
          </p:nvGrpSpPr>
          <p:grpSpPr>
            <a:xfrm>
              <a:off x="125083" y="2405692"/>
              <a:ext cx="923028" cy="916556"/>
              <a:chOff x="125083" y="2405692"/>
              <a:chExt cx="923028" cy="916556"/>
            </a:xfrm>
          </p:grpSpPr>
          <p:sp>
            <p:nvSpPr>
              <p:cNvPr id="28" name="Ellipse 27">
                <a:extLst>
                  <a:ext uri="{FF2B5EF4-FFF2-40B4-BE49-F238E27FC236}">
                    <a16:creationId xmlns:a16="http://schemas.microsoft.com/office/drawing/2014/main" id="{D931ED95-8739-470E-9810-63BDC9C51966}"/>
                  </a:ext>
                </a:extLst>
              </p:cNvPr>
              <p:cNvSpPr/>
              <p:nvPr/>
            </p:nvSpPr>
            <p:spPr>
              <a:xfrm>
                <a:off x="125083" y="2405692"/>
                <a:ext cx="916556" cy="9165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9" name="Gruppieren 28">
                <a:extLst>
                  <a:ext uri="{FF2B5EF4-FFF2-40B4-BE49-F238E27FC236}">
                    <a16:creationId xmlns:a16="http://schemas.microsoft.com/office/drawing/2014/main" id="{51E6379B-23FE-44CF-81E2-0FE6160F62B5}"/>
                  </a:ext>
                </a:extLst>
              </p:cNvPr>
              <p:cNvGrpSpPr/>
              <p:nvPr/>
            </p:nvGrpSpPr>
            <p:grpSpPr>
              <a:xfrm>
                <a:off x="127240" y="2526460"/>
                <a:ext cx="920871" cy="667012"/>
                <a:chOff x="720306" y="1307979"/>
                <a:chExt cx="1643333" cy="1324776"/>
              </a:xfrm>
            </p:grpSpPr>
            <p:pic>
              <p:nvPicPr>
                <p:cNvPr id="30" name="Grafik 8" descr="Ein Bild, das Text enthält.&#10;&#10;Beschreibung automatisch generiert.">
                  <a:extLst>
                    <a:ext uri="{FF2B5EF4-FFF2-40B4-BE49-F238E27FC236}">
                      <a16:creationId xmlns:a16="http://schemas.microsoft.com/office/drawing/2014/main" id="{CAD6D2ED-7B89-4508-BC3F-F806D1A0F404}"/>
                    </a:ext>
                  </a:extLst>
                </p:cNvPr>
                <p:cNvPicPr>
                  <a:picLocks noChangeAspect="1"/>
                </p:cNvPicPr>
                <p:nvPr/>
              </p:nvPicPr>
              <p:blipFill>
                <a:blip r:embed="rId4"/>
                <a:stretch>
                  <a:fillRect/>
                </a:stretch>
              </p:blipFill>
              <p:spPr>
                <a:xfrm>
                  <a:off x="1830956" y="1971593"/>
                  <a:ext cx="489550" cy="661162"/>
                </a:xfrm>
                <a:prstGeom prst="rect">
                  <a:avLst/>
                </a:prstGeom>
              </p:spPr>
            </p:pic>
            <p:pic>
              <p:nvPicPr>
                <p:cNvPr id="31" name="Grafik 7">
                  <a:extLst>
                    <a:ext uri="{FF2B5EF4-FFF2-40B4-BE49-F238E27FC236}">
                      <a16:creationId xmlns:a16="http://schemas.microsoft.com/office/drawing/2014/main" id="{0397167E-5ACB-42C5-9576-3ADCE5F66EBC}"/>
                    </a:ext>
                  </a:extLst>
                </p:cNvPr>
                <p:cNvPicPr>
                  <a:picLocks noChangeAspect="1"/>
                </p:cNvPicPr>
                <p:nvPr/>
              </p:nvPicPr>
              <p:blipFill>
                <a:blip r:embed="rId5"/>
                <a:stretch>
                  <a:fillRect/>
                </a:stretch>
              </p:blipFill>
              <p:spPr>
                <a:xfrm>
                  <a:off x="720306" y="1613846"/>
                  <a:ext cx="554249" cy="460099"/>
                </a:xfrm>
                <a:prstGeom prst="rect">
                  <a:avLst/>
                </a:prstGeom>
              </p:spPr>
            </p:pic>
            <p:pic>
              <p:nvPicPr>
                <p:cNvPr id="32" name="Grafik 5" descr="Ein Bild, das Nachthimmel enthält.&#10;&#10;Beschreibung automatisch generiert.">
                  <a:extLst>
                    <a:ext uri="{FF2B5EF4-FFF2-40B4-BE49-F238E27FC236}">
                      <a16:creationId xmlns:a16="http://schemas.microsoft.com/office/drawing/2014/main" id="{A3543019-0585-4B4A-9A19-22016BECE78F}"/>
                    </a:ext>
                  </a:extLst>
                </p:cNvPr>
                <p:cNvPicPr>
                  <a:picLocks noChangeAspect="1"/>
                </p:cNvPicPr>
                <p:nvPr/>
              </p:nvPicPr>
              <p:blipFill>
                <a:blip r:embed="rId6"/>
                <a:stretch>
                  <a:fillRect/>
                </a:stretch>
              </p:blipFill>
              <p:spPr>
                <a:xfrm>
                  <a:off x="1030113" y="2192770"/>
                  <a:ext cx="698755" cy="429782"/>
                </a:xfrm>
                <a:prstGeom prst="rect">
                  <a:avLst/>
                </a:prstGeom>
              </p:spPr>
            </p:pic>
            <p:pic>
              <p:nvPicPr>
                <p:cNvPr id="33" name="Grafik 4">
                  <a:extLst>
                    <a:ext uri="{FF2B5EF4-FFF2-40B4-BE49-F238E27FC236}">
                      <a16:creationId xmlns:a16="http://schemas.microsoft.com/office/drawing/2014/main" id="{8BCBB15D-4022-4D21-861B-30886D623721}"/>
                    </a:ext>
                  </a:extLst>
                </p:cNvPr>
                <p:cNvPicPr>
                  <a:picLocks noChangeAspect="1"/>
                </p:cNvPicPr>
                <p:nvPr/>
              </p:nvPicPr>
              <p:blipFill>
                <a:blip r:embed="rId7"/>
                <a:stretch>
                  <a:fillRect/>
                </a:stretch>
              </p:blipFill>
              <p:spPr>
                <a:xfrm>
                  <a:off x="1274497" y="1307979"/>
                  <a:ext cx="523538" cy="527461"/>
                </a:xfrm>
                <a:prstGeom prst="rect">
                  <a:avLst/>
                </a:prstGeom>
              </p:spPr>
            </p:pic>
            <p:pic>
              <p:nvPicPr>
                <p:cNvPr id="34" name="Grafik 26">
                  <a:extLst>
                    <a:ext uri="{FF2B5EF4-FFF2-40B4-BE49-F238E27FC236}">
                      <a16:creationId xmlns:a16="http://schemas.microsoft.com/office/drawing/2014/main" id="{11B53942-9C83-4D8B-8EA9-0627B3C2EB0A}"/>
                    </a:ext>
                  </a:extLst>
                </p:cNvPr>
                <p:cNvPicPr>
                  <a:picLocks noChangeAspect="1"/>
                </p:cNvPicPr>
                <p:nvPr/>
              </p:nvPicPr>
              <p:blipFill>
                <a:blip r:embed="rId8"/>
                <a:stretch>
                  <a:fillRect/>
                </a:stretch>
              </p:blipFill>
              <p:spPr>
                <a:xfrm>
                  <a:off x="1787825" y="1382120"/>
                  <a:ext cx="575814" cy="556930"/>
                </a:xfrm>
                <a:prstGeom prst="rect">
                  <a:avLst/>
                </a:prstGeom>
              </p:spPr>
            </p:pic>
          </p:grpSp>
        </p:grpSp>
        <p:pic>
          <p:nvPicPr>
            <p:cNvPr id="36" name="Grafik 36">
              <a:extLst>
                <a:ext uri="{FF2B5EF4-FFF2-40B4-BE49-F238E27FC236}">
                  <a16:creationId xmlns:a16="http://schemas.microsoft.com/office/drawing/2014/main" id="{676EAB54-B9EC-4F11-9BB2-997138B47003}"/>
                </a:ext>
              </a:extLst>
            </p:cNvPr>
            <p:cNvPicPr>
              <a:picLocks noChangeAspect="1"/>
            </p:cNvPicPr>
            <p:nvPr/>
          </p:nvPicPr>
          <p:blipFill>
            <a:blip r:embed="rId9"/>
            <a:stretch>
              <a:fillRect/>
            </a:stretch>
          </p:blipFill>
          <p:spPr>
            <a:xfrm>
              <a:off x="159589" y="2249551"/>
              <a:ext cx="370937" cy="471868"/>
            </a:xfrm>
            <a:prstGeom prst="rect">
              <a:avLst/>
            </a:prstGeom>
          </p:spPr>
        </p:pic>
      </p:grpSp>
      <p:grpSp>
        <p:nvGrpSpPr>
          <p:cNvPr id="67" name="Gruppieren 66">
            <a:extLst>
              <a:ext uri="{FF2B5EF4-FFF2-40B4-BE49-F238E27FC236}">
                <a16:creationId xmlns:a16="http://schemas.microsoft.com/office/drawing/2014/main" id="{ECA17CDC-AC82-4959-99ED-AB98001F60D7}"/>
              </a:ext>
            </a:extLst>
          </p:cNvPr>
          <p:cNvGrpSpPr/>
          <p:nvPr/>
        </p:nvGrpSpPr>
        <p:grpSpPr>
          <a:xfrm>
            <a:off x="3793465" y="930575"/>
            <a:ext cx="2570671" cy="2139638"/>
            <a:chOff x="3793465" y="930575"/>
            <a:chExt cx="2570671" cy="2139638"/>
          </a:xfrm>
        </p:grpSpPr>
        <p:grpSp>
          <p:nvGrpSpPr>
            <p:cNvPr id="38" name="Gruppieren 37">
              <a:extLst>
                <a:ext uri="{FF2B5EF4-FFF2-40B4-BE49-F238E27FC236}">
                  <a16:creationId xmlns:a16="http://schemas.microsoft.com/office/drawing/2014/main" id="{FAA4597A-215E-4A9F-8398-BCD7C3391E42}"/>
                </a:ext>
              </a:extLst>
            </p:cNvPr>
            <p:cNvGrpSpPr/>
            <p:nvPr/>
          </p:nvGrpSpPr>
          <p:grpSpPr>
            <a:xfrm>
              <a:off x="4114801" y="1028931"/>
              <a:ext cx="2033676" cy="2041282"/>
              <a:chOff x="125083" y="2405692"/>
              <a:chExt cx="923026" cy="929454"/>
            </a:xfrm>
          </p:grpSpPr>
          <p:grpSp>
            <p:nvGrpSpPr>
              <p:cNvPr id="39" name="Gruppieren 38">
                <a:extLst>
                  <a:ext uri="{FF2B5EF4-FFF2-40B4-BE49-F238E27FC236}">
                    <a16:creationId xmlns:a16="http://schemas.microsoft.com/office/drawing/2014/main" id="{D9ED4087-C834-4494-87A1-AB9A57746FF2}"/>
                  </a:ext>
                </a:extLst>
              </p:cNvPr>
              <p:cNvGrpSpPr/>
              <p:nvPr/>
            </p:nvGrpSpPr>
            <p:grpSpPr>
              <a:xfrm>
                <a:off x="125083" y="2405692"/>
                <a:ext cx="923026" cy="916556"/>
                <a:chOff x="125083" y="2405692"/>
                <a:chExt cx="923026" cy="916556"/>
              </a:xfrm>
            </p:grpSpPr>
            <p:sp>
              <p:nvSpPr>
                <p:cNvPr id="41" name="Ellipse 40">
                  <a:extLst>
                    <a:ext uri="{FF2B5EF4-FFF2-40B4-BE49-F238E27FC236}">
                      <a16:creationId xmlns:a16="http://schemas.microsoft.com/office/drawing/2014/main" id="{F50337E2-9715-4B92-98AB-BE92710D12BA}"/>
                    </a:ext>
                  </a:extLst>
                </p:cNvPr>
                <p:cNvSpPr/>
                <p:nvPr/>
              </p:nvSpPr>
              <p:spPr>
                <a:xfrm>
                  <a:off x="125083" y="2405692"/>
                  <a:ext cx="916556" cy="91655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uppieren 41">
                  <a:extLst>
                    <a:ext uri="{FF2B5EF4-FFF2-40B4-BE49-F238E27FC236}">
                      <a16:creationId xmlns:a16="http://schemas.microsoft.com/office/drawing/2014/main" id="{58509B76-F0DE-452A-9614-53ED07570F0B}"/>
                    </a:ext>
                  </a:extLst>
                </p:cNvPr>
                <p:cNvGrpSpPr/>
                <p:nvPr/>
              </p:nvGrpSpPr>
              <p:grpSpPr>
                <a:xfrm>
                  <a:off x="127239" y="2526460"/>
                  <a:ext cx="920870" cy="667012"/>
                  <a:chOff x="720306" y="1307979"/>
                  <a:chExt cx="1643333" cy="1324776"/>
                </a:xfrm>
              </p:grpSpPr>
              <p:pic>
                <p:nvPicPr>
                  <p:cNvPr id="43" name="Grafik 8" descr="Ein Bild, das Text enthält.&#10;&#10;Beschreibung automatisch generiert.">
                    <a:extLst>
                      <a:ext uri="{FF2B5EF4-FFF2-40B4-BE49-F238E27FC236}">
                        <a16:creationId xmlns:a16="http://schemas.microsoft.com/office/drawing/2014/main" id="{29062A22-E515-4D27-A344-B1B20C151B1F}"/>
                      </a:ext>
                    </a:extLst>
                  </p:cNvPr>
                  <p:cNvPicPr>
                    <a:picLocks noChangeAspect="1"/>
                  </p:cNvPicPr>
                  <p:nvPr/>
                </p:nvPicPr>
                <p:blipFill>
                  <a:blip r:embed="rId4"/>
                  <a:stretch>
                    <a:fillRect/>
                  </a:stretch>
                </p:blipFill>
                <p:spPr>
                  <a:xfrm>
                    <a:off x="1830956" y="1971593"/>
                    <a:ext cx="489550" cy="661162"/>
                  </a:xfrm>
                  <a:prstGeom prst="rect">
                    <a:avLst/>
                  </a:prstGeom>
                </p:spPr>
              </p:pic>
              <p:pic>
                <p:nvPicPr>
                  <p:cNvPr id="44" name="Grafik 7">
                    <a:extLst>
                      <a:ext uri="{FF2B5EF4-FFF2-40B4-BE49-F238E27FC236}">
                        <a16:creationId xmlns:a16="http://schemas.microsoft.com/office/drawing/2014/main" id="{7747F94A-7ED3-402D-A191-F5CE85546716}"/>
                      </a:ext>
                    </a:extLst>
                  </p:cNvPr>
                  <p:cNvPicPr>
                    <a:picLocks noChangeAspect="1"/>
                  </p:cNvPicPr>
                  <p:nvPr/>
                </p:nvPicPr>
                <p:blipFill>
                  <a:blip r:embed="rId5"/>
                  <a:stretch>
                    <a:fillRect/>
                  </a:stretch>
                </p:blipFill>
                <p:spPr>
                  <a:xfrm>
                    <a:off x="720306" y="1613846"/>
                    <a:ext cx="554249" cy="460099"/>
                  </a:xfrm>
                  <a:prstGeom prst="rect">
                    <a:avLst/>
                  </a:prstGeom>
                </p:spPr>
              </p:pic>
              <p:pic>
                <p:nvPicPr>
                  <p:cNvPr id="45" name="Grafik 5" descr="Ein Bild, das Nachthimmel enthält.&#10;&#10;Beschreibung automatisch generiert.">
                    <a:extLst>
                      <a:ext uri="{FF2B5EF4-FFF2-40B4-BE49-F238E27FC236}">
                        <a16:creationId xmlns:a16="http://schemas.microsoft.com/office/drawing/2014/main" id="{AF1D06DF-CA59-4D00-8408-DE9F5190F8DF}"/>
                      </a:ext>
                    </a:extLst>
                  </p:cNvPr>
                  <p:cNvPicPr>
                    <a:picLocks noChangeAspect="1"/>
                  </p:cNvPicPr>
                  <p:nvPr/>
                </p:nvPicPr>
                <p:blipFill>
                  <a:blip r:embed="rId6"/>
                  <a:stretch>
                    <a:fillRect/>
                  </a:stretch>
                </p:blipFill>
                <p:spPr>
                  <a:xfrm>
                    <a:off x="1030113" y="2192770"/>
                    <a:ext cx="698755" cy="429782"/>
                  </a:xfrm>
                  <a:prstGeom prst="rect">
                    <a:avLst/>
                  </a:prstGeom>
                </p:spPr>
              </p:pic>
              <p:pic>
                <p:nvPicPr>
                  <p:cNvPr id="46" name="Grafik 4">
                    <a:extLst>
                      <a:ext uri="{FF2B5EF4-FFF2-40B4-BE49-F238E27FC236}">
                        <a16:creationId xmlns:a16="http://schemas.microsoft.com/office/drawing/2014/main" id="{7BC65BAC-155D-4E5D-AED8-D8EF30B340F3}"/>
                      </a:ext>
                    </a:extLst>
                  </p:cNvPr>
                  <p:cNvPicPr>
                    <a:picLocks noChangeAspect="1"/>
                  </p:cNvPicPr>
                  <p:nvPr/>
                </p:nvPicPr>
                <p:blipFill>
                  <a:blip r:embed="rId7"/>
                  <a:stretch>
                    <a:fillRect/>
                  </a:stretch>
                </p:blipFill>
                <p:spPr>
                  <a:xfrm>
                    <a:off x="1274497" y="1307979"/>
                    <a:ext cx="523538" cy="527461"/>
                  </a:xfrm>
                  <a:prstGeom prst="rect">
                    <a:avLst/>
                  </a:prstGeom>
                </p:spPr>
              </p:pic>
              <p:pic>
                <p:nvPicPr>
                  <p:cNvPr id="47" name="Grafik 26">
                    <a:extLst>
                      <a:ext uri="{FF2B5EF4-FFF2-40B4-BE49-F238E27FC236}">
                        <a16:creationId xmlns:a16="http://schemas.microsoft.com/office/drawing/2014/main" id="{394EEFEF-5FC0-4E3C-B074-66952966AF74}"/>
                      </a:ext>
                    </a:extLst>
                  </p:cNvPr>
                  <p:cNvPicPr>
                    <a:picLocks noChangeAspect="1"/>
                  </p:cNvPicPr>
                  <p:nvPr/>
                </p:nvPicPr>
                <p:blipFill>
                  <a:blip r:embed="rId8"/>
                  <a:stretch>
                    <a:fillRect/>
                  </a:stretch>
                </p:blipFill>
                <p:spPr>
                  <a:xfrm>
                    <a:off x="1787825" y="1382120"/>
                    <a:ext cx="575814" cy="556930"/>
                  </a:xfrm>
                  <a:prstGeom prst="rect">
                    <a:avLst/>
                  </a:prstGeom>
                </p:spPr>
              </p:pic>
            </p:grpSp>
          </p:grpSp>
          <p:pic>
            <p:nvPicPr>
              <p:cNvPr id="40" name="Grafik 36">
                <a:extLst>
                  <a:ext uri="{FF2B5EF4-FFF2-40B4-BE49-F238E27FC236}">
                    <a16:creationId xmlns:a16="http://schemas.microsoft.com/office/drawing/2014/main" id="{09441803-7B76-4896-BAA0-408657AE8ED7}"/>
                  </a:ext>
                </a:extLst>
              </p:cNvPr>
              <p:cNvPicPr>
                <a:picLocks noChangeAspect="1"/>
              </p:cNvPicPr>
              <p:nvPr/>
            </p:nvPicPr>
            <p:blipFill>
              <a:blip r:embed="rId9"/>
              <a:stretch>
                <a:fillRect/>
              </a:stretch>
            </p:blipFill>
            <p:spPr>
              <a:xfrm>
                <a:off x="144907" y="2941835"/>
                <a:ext cx="307314" cy="393311"/>
              </a:xfrm>
              <a:prstGeom prst="rect">
                <a:avLst/>
              </a:prstGeom>
            </p:spPr>
          </p:pic>
        </p:grpSp>
        <p:sp>
          <p:nvSpPr>
            <p:cNvPr id="48" name="Textfeld 47">
              <a:extLst>
                <a:ext uri="{FF2B5EF4-FFF2-40B4-BE49-F238E27FC236}">
                  <a16:creationId xmlns:a16="http://schemas.microsoft.com/office/drawing/2014/main" id="{F1D94A5D-B2FF-41C8-ADAC-D407AD349D93}"/>
                </a:ext>
              </a:extLst>
            </p:cNvPr>
            <p:cNvSpPr txBox="1"/>
            <p:nvPr/>
          </p:nvSpPr>
          <p:spPr>
            <a:xfrm>
              <a:off x="3793465" y="930575"/>
              <a:ext cx="2570671" cy="347549"/>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Hauptsächlich Bioprodukte </a:t>
              </a:r>
              <a:endParaRPr lang="de-DE"/>
            </a:p>
          </p:txBody>
        </p:sp>
      </p:grpSp>
      <p:grpSp>
        <p:nvGrpSpPr>
          <p:cNvPr id="56" name="Gruppieren 55">
            <a:extLst>
              <a:ext uri="{FF2B5EF4-FFF2-40B4-BE49-F238E27FC236}">
                <a16:creationId xmlns:a16="http://schemas.microsoft.com/office/drawing/2014/main" id="{A99903A5-24DB-4B98-9ACC-58280AEB1912}"/>
              </a:ext>
            </a:extLst>
          </p:cNvPr>
          <p:cNvGrpSpPr/>
          <p:nvPr/>
        </p:nvGrpSpPr>
        <p:grpSpPr>
          <a:xfrm>
            <a:off x="5581291" y="2491956"/>
            <a:ext cx="1045952" cy="981254"/>
            <a:chOff x="1850366" y="2632135"/>
            <a:chExt cx="1940942" cy="1843895"/>
          </a:xfrm>
        </p:grpSpPr>
        <p:sp>
          <p:nvSpPr>
            <p:cNvPr id="49" name="Ellipse 48">
              <a:extLst>
                <a:ext uri="{FF2B5EF4-FFF2-40B4-BE49-F238E27FC236}">
                  <a16:creationId xmlns:a16="http://schemas.microsoft.com/office/drawing/2014/main" id="{B94F696E-DD33-4F7A-B9BE-42B8C16C9F5A}"/>
                </a:ext>
              </a:extLst>
            </p:cNvPr>
            <p:cNvSpPr/>
            <p:nvPr/>
          </p:nvSpPr>
          <p:spPr>
            <a:xfrm>
              <a:off x="1850366" y="2632135"/>
              <a:ext cx="1940942" cy="1843895"/>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3B5B7D9D-D516-41A3-8C00-925B086A73EB}"/>
                </a:ext>
              </a:extLst>
            </p:cNvPr>
            <p:cNvGrpSpPr/>
            <p:nvPr/>
          </p:nvGrpSpPr>
          <p:grpSpPr>
            <a:xfrm>
              <a:off x="2003485" y="2871517"/>
              <a:ext cx="1643333" cy="1324776"/>
              <a:chOff x="720306" y="1307979"/>
              <a:chExt cx="1643333" cy="1324776"/>
            </a:xfrm>
          </p:grpSpPr>
          <p:pic>
            <p:nvPicPr>
              <p:cNvPr id="51" name="Grafik 8" descr="Ein Bild, das Text enthält.&#10;&#10;Beschreibung automatisch generiert.">
                <a:extLst>
                  <a:ext uri="{FF2B5EF4-FFF2-40B4-BE49-F238E27FC236}">
                    <a16:creationId xmlns:a16="http://schemas.microsoft.com/office/drawing/2014/main" id="{D7A470EE-DBB5-4F48-A01C-33ECD40D75FD}"/>
                  </a:ext>
                </a:extLst>
              </p:cNvPr>
              <p:cNvPicPr>
                <a:picLocks noChangeAspect="1"/>
              </p:cNvPicPr>
              <p:nvPr/>
            </p:nvPicPr>
            <p:blipFill>
              <a:blip r:embed="rId4"/>
              <a:stretch>
                <a:fillRect/>
              </a:stretch>
            </p:blipFill>
            <p:spPr>
              <a:xfrm>
                <a:off x="1830956" y="1971593"/>
                <a:ext cx="489550" cy="661162"/>
              </a:xfrm>
              <a:prstGeom prst="rect">
                <a:avLst/>
              </a:prstGeom>
            </p:spPr>
          </p:pic>
          <p:pic>
            <p:nvPicPr>
              <p:cNvPr id="52" name="Grafik 7">
                <a:extLst>
                  <a:ext uri="{FF2B5EF4-FFF2-40B4-BE49-F238E27FC236}">
                    <a16:creationId xmlns:a16="http://schemas.microsoft.com/office/drawing/2014/main" id="{3DC8FDCE-3050-4326-8E8C-1C3A58472A6E}"/>
                  </a:ext>
                </a:extLst>
              </p:cNvPr>
              <p:cNvPicPr>
                <a:picLocks noChangeAspect="1"/>
              </p:cNvPicPr>
              <p:nvPr/>
            </p:nvPicPr>
            <p:blipFill>
              <a:blip r:embed="rId5"/>
              <a:stretch>
                <a:fillRect/>
              </a:stretch>
            </p:blipFill>
            <p:spPr>
              <a:xfrm>
                <a:off x="720306" y="1613846"/>
                <a:ext cx="554249" cy="460099"/>
              </a:xfrm>
              <a:prstGeom prst="rect">
                <a:avLst/>
              </a:prstGeom>
            </p:spPr>
          </p:pic>
          <p:pic>
            <p:nvPicPr>
              <p:cNvPr id="53" name="Grafik 5" descr="Ein Bild, das Nachthimmel enthält.&#10;&#10;Beschreibung automatisch generiert.">
                <a:extLst>
                  <a:ext uri="{FF2B5EF4-FFF2-40B4-BE49-F238E27FC236}">
                    <a16:creationId xmlns:a16="http://schemas.microsoft.com/office/drawing/2014/main" id="{0A9E2F87-22C2-4E39-8E86-38CB2EE8068A}"/>
                  </a:ext>
                </a:extLst>
              </p:cNvPr>
              <p:cNvPicPr>
                <a:picLocks noChangeAspect="1"/>
              </p:cNvPicPr>
              <p:nvPr/>
            </p:nvPicPr>
            <p:blipFill>
              <a:blip r:embed="rId6"/>
              <a:stretch>
                <a:fillRect/>
              </a:stretch>
            </p:blipFill>
            <p:spPr>
              <a:xfrm>
                <a:off x="1030113" y="2192770"/>
                <a:ext cx="698755" cy="429782"/>
              </a:xfrm>
              <a:prstGeom prst="rect">
                <a:avLst/>
              </a:prstGeom>
            </p:spPr>
          </p:pic>
          <p:pic>
            <p:nvPicPr>
              <p:cNvPr id="54" name="Grafik 4">
                <a:extLst>
                  <a:ext uri="{FF2B5EF4-FFF2-40B4-BE49-F238E27FC236}">
                    <a16:creationId xmlns:a16="http://schemas.microsoft.com/office/drawing/2014/main" id="{D639CAE9-7D70-4DD8-A3F0-10E54D58797F}"/>
                  </a:ext>
                </a:extLst>
              </p:cNvPr>
              <p:cNvPicPr>
                <a:picLocks noChangeAspect="1"/>
              </p:cNvPicPr>
              <p:nvPr/>
            </p:nvPicPr>
            <p:blipFill>
              <a:blip r:embed="rId7"/>
              <a:stretch>
                <a:fillRect/>
              </a:stretch>
            </p:blipFill>
            <p:spPr>
              <a:xfrm>
                <a:off x="1274497" y="1307979"/>
                <a:ext cx="523538" cy="527461"/>
              </a:xfrm>
              <a:prstGeom prst="rect">
                <a:avLst/>
              </a:prstGeom>
            </p:spPr>
          </p:pic>
          <p:pic>
            <p:nvPicPr>
              <p:cNvPr id="55" name="Grafik 26">
                <a:extLst>
                  <a:ext uri="{FF2B5EF4-FFF2-40B4-BE49-F238E27FC236}">
                    <a16:creationId xmlns:a16="http://schemas.microsoft.com/office/drawing/2014/main" id="{CFFD871F-E6DC-421B-AA7B-62D264E79770}"/>
                  </a:ext>
                </a:extLst>
              </p:cNvPr>
              <p:cNvPicPr>
                <a:picLocks noChangeAspect="1"/>
              </p:cNvPicPr>
              <p:nvPr/>
            </p:nvPicPr>
            <p:blipFill>
              <a:blip r:embed="rId8"/>
              <a:stretch>
                <a:fillRect/>
              </a:stretch>
            </p:blipFill>
            <p:spPr>
              <a:xfrm>
                <a:off x="1787825" y="1382120"/>
                <a:ext cx="575814" cy="556930"/>
              </a:xfrm>
              <a:prstGeom prst="rect">
                <a:avLst/>
              </a:prstGeom>
            </p:spPr>
          </p:pic>
        </p:grpSp>
      </p:grpSp>
      <p:sp>
        <p:nvSpPr>
          <p:cNvPr id="64" name="Textfeld 63">
            <a:extLst>
              <a:ext uri="{FF2B5EF4-FFF2-40B4-BE49-F238E27FC236}">
                <a16:creationId xmlns:a16="http://schemas.microsoft.com/office/drawing/2014/main" id="{22844BB7-6678-4D36-B5EB-B87F73D89775}"/>
              </a:ext>
            </a:extLst>
          </p:cNvPr>
          <p:cNvSpPr txBox="1"/>
          <p:nvPr/>
        </p:nvSpPr>
        <p:spPr>
          <a:xfrm>
            <a:off x="62542" y="3270488"/>
            <a:ext cx="2462842"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a:latin typeface="Calibri"/>
              </a:rPr>
              <a:t>nsparung von ca. 11.000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spTree>
    <p:extLst>
      <p:ext uri="{BB962C8B-B14F-4D97-AF65-F5344CB8AC3E}">
        <p14:creationId xmlns:p14="http://schemas.microsoft.com/office/powerpoint/2010/main" val="3608060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2">
            <a:extLst>
              <a:ext uri="{FF2B5EF4-FFF2-40B4-BE49-F238E27FC236}">
                <a16:creationId xmlns:a16="http://schemas.microsoft.com/office/drawing/2014/main" id="{6906C631-34FC-4EFF-8084-3EAD67816E43}"/>
              </a:ext>
            </a:extLst>
          </p:cNvPr>
          <p:cNvPicPr>
            <a:picLocks noChangeAspect="1"/>
          </p:cNvPicPr>
          <p:nvPr/>
        </p:nvPicPr>
        <p:blipFill>
          <a:blip r:embed="rId3"/>
          <a:stretch>
            <a:fillRect/>
          </a:stretch>
        </p:blipFill>
        <p:spPr>
          <a:xfrm>
            <a:off x="2693598" y="2179367"/>
            <a:ext cx="1880559" cy="2488484"/>
          </a:xfrm>
          <a:prstGeom prst="rect">
            <a:avLst/>
          </a:prstGeom>
        </p:spPr>
      </p:pic>
      <p:sp>
        <p:nvSpPr>
          <p:cNvPr id="3" name="Titel 2">
            <a:extLst>
              <a:ext uri="{FF2B5EF4-FFF2-40B4-BE49-F238E27FC236}">
                <a16:creationId xmlns:a16="http://schemas.microsoft.com/office/drawing/2014/main" id="{77105239-3991-413F-936A-FAA925267355}"/>
              </a:ext>
            </a:extLst>
          </p:cNvPr>
          <p:cNvSpPr>
            <a:spLocks noGrp="1"/>
          </p:cNvSpPr>
          <p:nvPr>
            <p:ph type="title"/>
          </p:nvPr>
        </p:nvSpPr>
        <p:spPr/>
        <p:txBody>
          <a:bodyPr/>
          <a:lstStyle/>
          <a:p>
            <a:r>
              <a:rPr lang="de-DE"/>
              <a:t>Strategie 5: Auch auf die Verpackung achten</a:t>
            </a:r>
          </a:p>
        </p:txBody>
      </p:sp>
      <p:sp>
        <p:nvSpPr>
          <p:cNvPr id="9" name="Ellipse 8">
            <a:extLst>
              <a:ext uri="{FF2B5EF4-FFF2-40B4-BE49-F238E27FC236}">
                <a16:creationId xmlns:a16="http://schemas.microsoft.com/office/drawing/2014/main" id="{930E5B60-16A9-4557-A938-CF2941A8439B}"/>
              </a:ext>
            </a:extLst>
          </p:cNvPr>
          <p:cNvSpPr/>
          <p:nvPr/>
        </p:nvSpPr>
        <p:spPr>
          <a:xfrm>
            <a:off x="577970" y="1025465"/>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A7FA5C35-A86F-4FC1-B06C-C9B9D040A595}"/>
              </a:ext>
            </a:extLst>
          </p:cNvPr>
          <p:cNvSpPr txBox="1"/>
          <p:nvPr/>
        </p:nvSpPr>
        <p:spPr>
          <a:xfrm>
            <a:off x="526211" y="855094"/>
            <a:ext cx="2042304"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Verpackungen</a:t>
            </a:r>
            <a:endParaRPr lang="de-DE"/>
          </a:p>
        </p:txBody>
      </p:sp>
      <p:sp>
        <p:nvSpPr>
          <p:cNvPr id="13" name="Pfeil: Chevron 12">
            <a:extLst>
              <a:ext uri="{FF2B5EF4-FFF2-40B4-BE49-F238E27FC236}">
                <a16:creationId xmlns:a16="http://schemas.microsoft.com/office/drawing/2014/main" id="{8091105B-EA18-46D9-A676-B29BC4416246}"/>
              </a:ext>
            </a:extLst>
          </p:cNvPr>
          <p:cNvSpPr/>
          <p:nvPr/>
        </p:nvSpPr>
        <p:spPr>
          <a:xfrm>
            <a:off x="3070766" y="1652799"/>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74963189-4B40-4CA9-BAC7-856306799B4A}"/>
              </a:ext>
            </a:extLst>
          </p:cNvPr>
          <p:cNvGrpSpPr/>
          <p:nvPr/>
        </p:nvGrpSpPr>
        <p:grpSpPr>
          <a:xfrm>
            <a:off x="4009126" y="855094"/>
            <a:ext cx="2290313" cy="2078964"/>
            <a:chOff x="4009126" y="855094"/>
            <a:chExt cx="2290313" cy="2078964"/>
          </a:xfrm>
        </p:grpSpPr>
        <p:grpSp>
          <p:nvGrpSpPr>
            <p:cNvPr id="16" name="Gruppieren 15">
              <a:extLst>
                <a:ext uri="{FF2B5EF4-FFF2-40B4-BE49-F238E27FC236}">
                  <a16:creationId xmlns:a16="http://schemas.microsoft.com/office/drawing/2014/main" id="{74E99CE8-C754-4ACF-BE78-1ED445AD0DF9}"/>
                </a:ext>
              </a:extLst>
            </p:cNvPr>
            <p:cNvGrpSpPr/>
            <p:nvPr/>
          </p:nvGrpSpPr>
          <p:grpSpPr>
            <a:xfrm>
              <a:off x="4009126" y="855094"/>
              <a:ext cx="2290313" cy="2078964"/>
              <a:chOff x="3965994" y="887443"/>
              <a:chExt cx="2290313" cy="2078964"/>
            </a:xfrm>
          </p:grpSpPr>
          <p:sp>
            <p:nvSpPr>
              <p:cNvPr id="14" name="Ellipse 13">
                <a:extLst>
                  <a:ext uri="{FF2B5EF4-FFF2-40B4-BE49-F238E27FC236}">
                    <a16:creationId xmlns:a16="http://schemas.microsoft.com/office/drawing/2014/main" id="{8728A26F-988C-4926-9A57-195836D1EBEC}"/>
                  </a:ext>
                </a:extLst>
              </p:cNvPr>
              <p:cNvSpPr/>
              <p:nvPr/>
            </p:nvSpPr>
            <p:spPr>
              <a:xfrm>
                <a:off x="4136366" y="1057814"/>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42AC8271-C867-4480-B168-F9252CEA9A50}"/>
                  </a:ext>
                </a:extLst>
              </p:cNvPr>
              <p:cNvSpPr txBox="1"/>
              <p:nvPr/>
            </p:nvSpPr>
            <p:spPr>
              <a:xfrm>
                <a:off x="3965994" y="887443"/>
                <a:ext cx="2290313"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Recycelte Verpackungen</a:t>
                </a:r>
                <a:endParaRPr lang="de-DE"/>
              </a:p>
            </p:txBody>
          </p:sp>
        </p:grpSp>
        <p:pic>
          <p:nvPicPr>
            <p:cNvPr id="17" name="Grafik 17">
              <a:extLst>
                <a:ext uri="{FF2B5EF4-FFF2-40B4-BE49-F238E27FC236}">
                  <a16:creationId xmlns:a16="http://schemas.microsoft.com/office/drawing/2014/main" id="{F35562FE-2DA6-4273-8DE6-9D67645D0812}"/>
                </a:ext>
              </a:extLst>
            </p:cNvPr>
            <p:cNvPicPr>
              <a:picLocks noChangeAspect="1"/>
            </p:cNvPicPr>
            <p:nvPr/>
          </p:nvPicPr>
          <p:blipFill>
            <a:blip r:embed="rId4"/>
            <a:stretch>
              <a:fillRect/>
            </a:stretch>
          </p:blipFill>
          <p:spPr>
            <a:xfrm>
              <a:off x="4591409" y="1434267"/>
              <a:ext cx="1114965" cy="1088833"/>
            </a:xfrm>
            <a:prstGeom prst="rect">
              <a:avLst/>
            </a:prstGeom>
          </p:spPr>
        </p:pic>
      </p:grpSp>
      <p:pic>
        <p:nvPicPr>
          <p:cNvPr id="18" name="Grafik 18">
            <a:extLst>
              <a:ext uri="{FF2B5EF4-FFF2-40B4-BE49-F238E27FC236}">
                <a16:creationId xmlns:a16="http://schemas.microsoft.com/office/drawing/2014/main" id="{B818F706-0BBC-40CB-B63E-E0D399F3F655}"/>
              </a:ext>
            </a:extLst>
          </p:cNvPr>
          <p:cNvPicPr>
            <a:picLocks noChangeAspect="1"/>
          </p:cNvPicPr>
          <p:nvPr/>
        </p:nvPicPr>
        <p:blipFill>
          <a:blip r:embed="rId5"/>
          <a:stretch>
            <a:fillRect/>
          </a:stretch>
        </p:blipFill>
        <p:spPr>
          <a:xfrm>
            <a:off x="1485900" y="1520800"/>
            <a:ext cx="662078" cy="980466"/>
          </a:xfrm>
          <a:prstGeom prst="rect">
            <a:avLst/>
          </a:prstGeom>
        </p:spPr>
      </p:pic>
      <p:pic>
        <p:nvPicPr>
          <p:cNvPr id="19" name="Grafik 19">
            <a:extLst>
              <a:ext uri="{FF2B5EF4-FFF2-40B4-BE49-F238E27FC236}">
                <a16:creationId xmlns:a16="http://schemas.microsoft.com/office/drawing/2014/main" id="{DA75AB48-A631-4749-B8A1-A9341E1C44B8}"/>
              </a:ext>
            </a:extLst>
          </p:cNvPr>
          <p:cNvPicPr>
            <a:picLocks noChangeAspect="1"/>
          </p:cNvPicPr>
          <p:nvPr/>
        </p:nvPicPr>
        <p:blipFill>
          <a:blip r:embed="rId6"/>
          <a:stretch>
            <a:fillRect/>
          </a:stretch>
        </p:blipFill>
        <p:spPr>
          <a:xfrm>
            <a:off x="858395" y="1657350"/>
            <a:ext cx="439813" cy="847547"/>
          </a:xfrm>
          <a:prstGeom prst="rect">
            <a:avLst/>
          </a:prstGeom>
        </p:spPr>
      </p:pic>
      <p:sp>
        <p:nvSpPr>
          <p:cNvPr id="21" name="Textfeld 20">
            <a:extLst>
              <a:ext uri="{FF2B5EF4-FFF2-40B4-BE49-F238E27FC236}">
                <a16:creationId xmlns:a16="http://schemas.microsoft.com/office/drawing/2014/main" id="{0C10DAB8-EC62-47B9-A19B-28C72705D91D}"/>
              </a:ext>
            </a:extLst>
          </p:cNvPr>
          <p:cNvSpPr txBox="1"/>
          <p:nvPr/>
        </p:nvSpPr>
        <p:spPr>
          <a:xfrm>
            <a:off x="235070" y="3195007"/>
            <a:ext cx="2462842"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a:latin typeface="Calibri"/>
              </a:rPr>
              <a:t>nsparung von ca. 6.000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spTree>
    <p:extLst>
      <p:ext uri="{BB962C8B-B14F-4D97-AF65-F5344CB8AC3E}">
        <p14:creationId xmlns:p14="http://schemas.microsoft.com/office/powerpoint/2010/main" val="2143333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5">
            <a:extLst>
              <a:ext uri="{FF2B5EF4-FFF2-40B4-BE49-F238E27FC236}">
                <a16:creationId xmlns:a16="http://schemas.microsoft.com/office/drawing/2014/main" id="{9B85A68A-9A4E-44E2-B8AE-71CB66078D82}"/>
              </a:ext>
            </a:extLst>
          </p:cNvPr>
          <p:cNvPicPr>
            <a:picLocks noChangeAspect="1"/>
          </p:cNvPicPr>
          <p:nvPr/>
        </p:nvPicPr>
        <p:blipFill>
          <a:blip r:embed="rId3"/>
          <a:stretch>
            <a:fillRect/>
          </a:stretch>
        </p:blipFill>
        <p:spPr>
          <a:xfrm>
            <a:off x="2521070" y="2307850"/>
            <a:ext cx="2257965" cy="2263864"/>
          </a:xfrm>
          <a:prstGeom prst="rect">
            <a:avLst/>
          </a:prstGeom>
        </p:spPr>
      </p:pic>
      <p:sp>
        <p:nvSpPr>
          <p:cNvPr id="3" name="Titel 2">
            <a:extLst>
              <a:ext uri="{FF2B5EF4-FFF2-40B4-BE49-F238E27FC236}">
                <a16:creationId xmlns:a16="http://schemas.microsoft.com/office/drawing/2014/main" id="{F711D311-0484-4A43-9821-68406D3F1F59}"/>
              </a:ext>
            </a:extLst>
          </p:cNvPr>
          <p:cNvSpPr>
            <a:spLocks noGrp="1"/>
          </p:cNvSpPr>
          <p:nvPr>
            <p:ph type="title"/>
          </p:nvPr>
        </p:nvSpPr>
        <p:spPr/>
        <p:txBody>
          <a:bodyPr/>
          <a:lstStyle/>
          <a:p>
            <a:r>
              <a:rPr lang="de-DE"/>
              <a:t>Strategie 6: Abfall vermeiden und reduzieren</a:t>
            </a:r>
          </a:p>
        </p:txBody>
      </p:sp>
      <p:sp>
        <p:nvSpPr>
          <p:cNvPr id="9" name="Ellipse 8">
            <a:extLst>
              <a:ext uri="{FF2B5EF4-FFF2-40B4-BE49-F238E27FC236}">
                <a16:creationId xmlns:a16="http://schemas.microsoft.com/office/drawing/2014/main" id="{FF89404F-F10C-41D1-B7C8-0038640D3A1A}"/>
              </a:ext>
            </a:extLst>
          </p:cNvPr>
          <p:cNvSpPr/>
          <p:nvPr/>
        </p:nvSpPr>
        <p:spPr>
          <a:xfrm>
            <a:off x="577970" y="1025465"/>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6DE34F53-A8E2-425C-9137-1B3DDD09858B}"/>
              </a:ext>
            </a:extLst>
          </p:cNvPr>
          <p:cNvSpPr txBox="1"/>
          <p:nvPr/>
        </p:nvSpPr>
        <p:spPr>
          <a:xfrm>
            <a:off x="526211" y="855094"/>
            <a:ext cx="2042304"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Viele Essensreste</a:t>
            </a:r>
            <a:endParaRPr lang="de-DE"/>
          </a:p>
        </p:txBody>
      </p:sp>
      <p:sp>
        <p:nvSpPr>
          <p:cNvPr id="17" name="Pfeil: Chevron 16">
            <a:extLst>
              <a:ext uri="{FF2B5EF4-FFF2-40B4-BE49-F238E27FC236}">
                <a16:creationId xmlns:a16="http://schemas.microsoft.com/office/drawing/2014/main" id="{5B4FBDCF-3337-48A5-9504-99923357C245}"/>
              </a:ext>
            </a:extLst>
          </p:cNvPr>
          <p:cNvSpPr/>
          <p:nvPr/>
        </p:nvSpPr>
        <p:spPr>
          <a:xfrm>
            <a:off x="3103115" y="1825327"/>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8" name="Grafik 18" descr="Benutzer mit einfarbiger Füllung">
            <a:extLst>
              <a:ext uri="{FF2B5EF4-FFF2-40B4-BE49-F238E27FC236}">
                <a16:creationId xmlns:a16="http://schemas.microsoft.com/office/drawing/2014/main" id="{B5CCD13D-E77C-4E7C-B3C3-38085378ED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3385" y="1197993"/>
            <a:ext cx="687957" cy="687957"/>
          </a:xfrm>
          <a:prstGeom prst="rect">
            <a:avLst/>
          </a:prstGeom>
        </p:spPr>
      </p:pic>
      <p:pic>
        <p:nvPicPr>
          <p:cNvPr id="21" name="Grafik 21">
            <a:extLst>
              <a:ext uri="{FF2B5EF4-FFF2-40B4-BE49-F238E27FC236}">
                <a16:creationId xmlns:a16="http://schemas.microsoft.com/office/drawing/2014/main" id="{5227F31B-7D44-42E9-AABA-841142675188}"/>
              </a:ext>
            </a:extLst>
          </p:cNvPr>
          <p:cNvPicPr>
            <a:picLocks noChangeAspect="1"/>
          </p:cNvPicPr>
          <p:nvPr/>
        </p:nvPicPr>
        <p:blipFill>
          <a:blip r:embed="rId6"/>
          <a:stretch>
            <a:fillRect/>
          </a:stretch>
        </p:blipFill>
        <p:spPr>
          <a:xfrm>
            <a:off x="1259457" y="1909464"/>
            <a:ext cx="629730" cy="720724"/>
          </a:xfrm>
          <a:prstGeom prst="rect">
            <a:avLst/>
          </a:prstGeom>
        </p:spPr>
      </p:pic>
      <p:grpSp>
        <p:nvGrpSpPr>
          <p:cNvPr id="26" name="Gruppieren 25">
            <a:extLst>
              <a:ext uri="{FF2B5EF4-FFF2-40B4-BE49-F238E27FC236}">
                <a16:creationId xmlns:a16="http://schemas.microsoft.com/office/drawing/2014/main" id="{4B443583-2884-4D07-8D25-EFA4D44CA5F3}"/>
              </a:ext>
            </a:extLst>
          </p:cNvPr>
          <p:cNvGrpSpPr/>
          <p:nvPr/>
        </p:nvGrpSpPr>
        <p:grpSpPr>
          <a:xfrm>
            <a:off x="3978214" y="856532"/>
            <a:ext cx="2322662" cy="2078964"/>
            <a:chOff x="3978214" y="856532"/>
            <a:chExt cx="2322662" cy="2078964"/>
          </a:xfrm>
        </p:grpSpPr>
        <p:sp>
          <p:nvSpPr>
            <p:cNvPr id="11" name="Ellipse 10">
              <a:extLst>
                <a:ext uri="{FF2B5EF4-FFF2-40B4-BE49-F238E27FC236}">
                  <a16:creationId xmlns:a16="http://schemas.microsoft.com/office/drawing/2014/main" id="{ED5FB77D-88A1-42A1-908E-3CF406D0E6A5}"/>
                </a:ext>
              </a:extLst>
            </p:cNvPr>
            <p:cNvSpPr/>
            <p:nvPr/>
          </p:nvSpPr>
          <p:spPr>
            <a:xfrm>
              <a:off x="4170153" y="1026903"/>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CA766B4-854F-4181-9D5F-78F6A478B15D}"/>
                </a:ext>
              </a:extLst>
            </p:cNvPr>
            <p:cNvSpPr txBox="1"/>
            <p:nvPr/>
          </p:nvSpPr>
          <p:spPr>
            <a:xfrm>
              <a:off x="3978214" y="856532"/>
              <a:ext cx="2322662"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Reduzieren der Abfälle</a:t>
              </a:r>
              <a:endParaRPr lang="de-DE"/>
            </a:p>
          </p:txBody>
        </p:sp>
        <p:pic>
          <p:nvPicPr>
            <p:cNvPr id="19" name="Grafik 18" descr="Benutzer mit einfarbiger Füllung">
              <a:extLst>
                <a:ext uri="{FF2B5EF4-FFF2-40B4-BE49-F238E27FC236}">
                  <a16:creationId xmlns:a16="http://schemas.microsoft.com/office/drawing/2014/main" id="{7BF18F62-2D7A-4146-B782-20F5339C1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4913" y="1197993"/>
              <a:ext cx="687957" cy="687957"/>
            </a:xfrm>
            <a:prstGeom prst="rect">
              <a:avLst/>
            </a:prstGeom>
          </p:spPr>
        </p:pic>
        <p:pic>
          <p:nvPicPr>
            <p:cNvPr id="20" name="Grafik 20">
              <a:extLst>
                <a:ext uri="{FF2B5EF4-FFF2-40B4-BE49-F238E27FC236}">
                  <a16:creationId xmlns:a16="http://schemas.microsoft.com/office/drawing/2014/main" id="{21D22814-713C-49ED-B93B-DB89BC5DFA60}"/>
                </a:ext>
              </a:extLst>
            </p:cNvPr>
            <p:cNvPicPr>
              <a:picLocks noChangeAspect="1"/>
            </p:cNvPicPr>
            <p:nvPr/>
          </p:nvPicPr>
          <p:blipFill>
            <a:blip r:embed="rId7"/>
            <a:stretch>
              <a:fillRect/>
            </a:stretch>
          </p:blipFill>
          <p:spPr>
            <a:xfrm>
              <a:off x="5238390" y="2065116"/>
              <a:ext cx="683644" cy="430984"/>
            </a:xfrm>
            <a:prstGeom prst="rect">
              <a:avLst/>
            </a:prstGeom>
          </p:spPr>
        </p:pic>
        <p:pic>
          <p:nvPicPr>
            <p:cNvPr id="22" name="Grafik 22">
              <a:extLst>
                <a:ext uri="{FF2B5EF4-FFF2-40B4-BE49-F238E27FC236}">
                  <a16:creationId xmlns:a16="http://schemas.microsoft.com/office/drawing/2014/main" id="{6B6E6D52-3026-42E0-9AB0-81838C42F23B}"/>
                </a:ext>
              </a:extLst>
            </p:cNvPr>
            <p:cNvPicPr>
              <a:picLocks noChangeAspect="1"/>
            </p:cNvPicPr>
            <p:nvPr/>
          </p:nvPicPr>
          <p:blipFill>
            <a:blip r:embed="rId8"/>
            <a:stretch>
              <a:fillRect/>
            </a:stretch>
          </p:blipFill>
          <p:spPr>
            <a:xfrm>
              <a:off x="4505745" y="1754397"/>
              <a:ext cx="639312" cy="1020074"/>
            </a:xfrm>
            <a:prstGeom prst="rect">
              <a:avLst/>
            </a:prstGeom>
          </p:spPr>
        </p:pic>
      </p:grpSp>
      <p:sp>
        <p:nvSpPr>
          <p:cNvPr id="24" name="Textfeld 23">
            <a:extLst>
              <a:ext uri="{FF2B5EF4-FFF2-40B4-BE49-F238E27FC236}">
                <a16:creationId xmlns:a16="http://schemas.microsoft.com/office/drawing/2014/main" id="{41BD7E45-4655-464C-BD9B-B0D6E4E66221}"/>
              </a:ext>
            </a:extLst>
          </p:cNvPr>
          <p:cNvSpPr txBox="1"/>
          <p:nvPr/>
        </p:nvSpPr>
        <p:spPr>
          <a:xfrm>
            <a:off x="62542" y="3097960"/>
            <a:ext cx="2462842" cy="141577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latin typeface="Calibri"/>
              </a:rPr>
              <a:t>Ei</a:t>
            </a:r>
            <a:r>
              <a:rPr lang="de-DE" b="1">
                <a:latin typeface="Calibri"/>
              </a:rPr>
              <a:t>nsparung von ca. 75.000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spTree>
    <p:extLst>
      <p:ext uri="{BB962C8B-B14F-4D97-AF65-F5344CB8AC3E}">
        <p14:creationId xmlns:p14="http://schemas.microsoft.com/office/powerpoint/2010/main" val="765782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3">
            <a:extLst>
              <a:ext uri="{FF2B5EF4-FFF2-40B4-BE49-F238E27FC236}">
                <a16:creationId xmlns:a16="http://schemas.microsoft.com/office/drawing/2014/main" id="{47BF01E6-CCE4-45D6-9EFC-C315372F1A2D}"/>
              </a:ext>
            </a:extLst>
          </p:cNvPr>
          <p:cNvPicPr>
            <a:picLocks noChangeAspect="1"/>
          </p:cNvPicPr>
          <p:nvPr/>
        </p:nvPicPr>
        <p:blipFill>
          <a:blip r:embed="rId3"/>
          <a:stretch>
            <a:fillRect/>
          </a:stretch>
        </p:blipFill>
        <p:spPr>
          <a:xfrm>
            <a:off x="2521070" y="2467402"/>
            <a:ext cx="2290313" cy="2171203"/>
          </a:xfrm>
          <a:prstGeom prst="rect">
            <a:avLst/>
          </a:prstGeom>
        </p:spPr>
      </p:pic>
      <p:sp>
        <p:nvSpPr>
          <p:cNvPr id="3" name="Titel 2">
            <a:extLst>
              <a:ext uri="{FF2B5EF4-FFF2-40B4-BE49-F238E27FC236}">
                <a16:creationId xmlns:a16="http://schemas.microsoft.com/office/drawing/2014/main" id="{C8BD407E-7532-4537-906E-D2CB09E888DD}"/>
              </a:ext>
            </a:extLst>
          </p:cNvPr>
          <p:cNvSpPr>
            <a:spLocks noGrp="1"/>
          </p:cNvSpPr>
          <p:nvPr>
            <p:ph type="title"/>
          </p:nvPr>
        </p:nvSpPr>
        <p:spPr/>
        <p:txBody>
          <a:bodyPr/>
          <a:lstStyle/>
          <a:p>
            <a:r>
              <a:rPr lang="de-DE"/>
              <a:t>Strategie 7: Energie sparen in der Küche</a:t>
            </a:r>
          </a:p>
        </p:txBody>
      </p:sp>
      <p:sp>
        <p:nvSpPr>
          <p:cNvPr id="9" name="Textfeld 8">
            <a:extLst>
              <a:ext uri="{FF2B5EF4-FFF2-40B4-BE49-F238E27FC236}">
                <a16:creationId xmlns:a16="http://schemas.microsoft.com/office/drawing/2014/main" id="{30661972-E809-4174-B8B0-FBD2AB9CC7AF}"/>
              </a:ext>
            </a:extLst>
          </p:cNvPr>
          <p:cNvSpPr txBox="1"/>
          <p:nvPr/>
        </p:nvSpPr>
        <p:spPr>
          <a:xfrm>
            <a:off x="62542" y="3238139"/>
            <a:ext cx="2462842" cy="1384995"/>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b="1" dirty="0">
                <a:latin typeface="Calibri"/>
              </a:rPr>
              <a:t>Ei</a:t>
            </a:r>
            <a:r>
              <a:rPr lang="de-DE" b="1">
                <a:latin typeface="Calibri"/>
              </a:rPr>
              <a:t>nsparung von ca. 28.000 t </a:t>
            </a:r>
            <a:r>
              <a:rPr lang="de-DE" b="1" dirty="0">
                <a:latin typeface="Calibri"/>
              </a:rPr>
              <a:t>CO</a:t>
            </a:r>
            <a:r>
              <a:rPr lang="de-DE" b="1" baseline="-25000" dirty="0">
                <a:latin typeface="Calibri"/>
              </a:rPr>
              <a:t>2  </a:t>
            </a:r>
            <a:r>
              <a:rPr lang="de-DE" b="1" dirty="0">
                <a:latin typeface="Calibri"/>
              </a:rPr>
              <a:t>pro Jahr in Deutschland (wenn alle Schulküchen in Deutschland diese Maßnahmen umsetzen würden)</a:t>
            </a:r>
            <a:endParaRPr lang="de-DE" dirty="0"/>
          </a:p>
        </p:txBody>
      </p:sp>
      <p:sp>
        <p:nvSpPr>
          <p:cNvPr id="11" name="Ellipse 10">
            <a:extLst>
              <a:ext uri="{FF2B5EF4-FFF2-40B4-BE49-F238E27FC236}">
                <a16:creationId xmlns:a16="http://schemas.microsoft.com/office/drawing/2014/main" id="{0BF4F545-3C9E-41F5-B237-FB3AE5CEAC1E}"/>
              </a:ext>
            </a:extLst>
          </p:cNvPr>
          <p:cNvSpPr/>
          <p:nvPr/>
        </p:nvSpPr>
        <p:spPr>
          <a:xfrm>
            <a:off x="577970" y="1025465"/>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AE004F5-867F-48D4-A9D4-F274BEBF04F6}"/>
              </a:ext>
            </a:extLst>
          </p:cNvPr>
          <p:cNvSpPr/>
          <p:nvPr/>
        </p:nvSpPr>
        <p:spPr>
          <a:xfrm>
            <a:off x="4254979" y="1025465"/>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Chevron 14">
            <a:extLst>
              <a:ext uri="{FF2B5EF4-FFF2-40B4-BE49-F238E27FC236}">
                <a16:creationId xmlns:a16="http://schemas.microsoft.com/office/drawing/2014/main" id="{715AED74-858B-4B3D-84C2-409AABC4EA07}"/>
              </a:ext>
            </a:extLst>
          </p:cNvPr>
          <p:cNvSpPr/>
          <p:nvPr/>
        </p:nvSpPr>
        <p:spPr>
          <a:xfrm>
            <a:off x="3103115" y="1825327"/>
            <a:ext cx="485235" cy="485235"/>
          </a:xfrm>
          <a:prstGeom prst="chevron">
            <a:avLst/>
          </a:prstGeom>
          <a:solidFill>
            <a:srgbClr val="73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Textfeld 16">
            <a:extLst>
              <a:ext uri="{FF2B5EF4-FFF2-40B4-BE49-F238E27FC236}">
                <a16:creationId xmlns:a16="http://schemas.microsoft.com/office/drawing/2014/main" id="{3747C9AA-BA55-4797-99FE-FF2B253C37B2}"/>
              </a:ext>
            </a:extLst>
          </p:cNvPr>
          <p:cNvSpPr txBox="1"/>
          <p:nvPr/>
        </p:nvSpPr>
        <p:spPr>
          <a:xfrm>
            <a:off x="407598" y="898226"/>
            <a:ext cx="2290313"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Energieintensive Geräte</a:t>
            </a:r>
            <a:endParaRPr lang="de-DE"/>
          </a:p>
        </p:txBody>
      </p:sp>
      <p:sp>
        <p:nvSpPr>
          <p:cNvPr id="18" name="Textfeld 17">
            <a:extLst>
              <a:ext uri="{FF2B5EF4-FFF2-40B4-BE49-F238E27FC236}">
                <a16:creationId xmlns:a16="http://schemas.microsoft.com/office/drawing/2014/main" id="{13816883-48D4-40D6-B156-75BEC408E6F1}"/>
              </a:ext>
            </a:extLst>
          </p:cNvPr>
          <p:cNvSpPr txBox="1"/>
          <p:nvPr/>
        </p:nvSpPr>
        <p:spPr>
          <a:xfrm>
            <a:off x="4084607" y="898226"/>
            <a:ext cx="2290313"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Energiesparende Geräte</a:t>
            </a:r>
            <a:endParaRPr lang="de-DE"/>
          </a:p>
        </p:txBody>
      </p:sp>
      <p:pic>
        <p:nvPicPr>
          <p:cNvPr id="19" name="Grafik 19" descr="Ein Bild, das Text, Whiteboard enthält.&#10;&#10;Beschreibung automatisch generiert.">
            <a:extLst>
              <a:ext uri="{FF2B5EF4-FFF2-40B4-BE49-F238E27FC236}">
                <a16:creationId xmlns:a16="http://schemas.microsoft.com/office/drawing/2014/main" id="{3F6D36C2-67E0-4E5D-BCB5-F7758B6E86F1}"/>
              </a:ext>
            </a:extLst>
          </p:cNvPr>
          <p:cNvPicPr>
            <a:picLocks noChangeAspect="1"/>
          </p:cNvPicPr>
          <p:nvPr/>
        </p:nvPicPr>
        <p:blipFill>
          <a:blip r:embed="rId4"/>
          <a:stretch>
            <a:fillRect/>
          </a:stretch>
        </p:blipFill>
        <p:spPr>
          <a:xfrm>
            <a:off x="1189323" y="1366208"/>
            <a:ext cx="726864" cy="1419045"/>
          </a:xfrm>
          <a:prstGeom prst="rect">
            <a:avLst/>
          </a:prstGeom>
        </p:spPr>
      </p:pic>
      <p:pic>
        <p:nvPicPr>
          <p:cNvPr id="20" name="Grafik 19" descr="Ein Bild, das Text, Whiteboard enthält.&#10;&#10;Beschreibung automatisch generiert.">
            <a:extLst>
              <a:ext uri="{FF2B5EF4-FFF2-40B4-BE49-F238E27FC236}">
                <a16:creationId xmlns:a16="http://schemas.microsoft.com/office/drawing/2014/main" id="{5966DE14-12A1-4D69-BEB3-2B5E39E522FE}"/>
              </a:ext>
            </a:extLst>
          </p:cNvPr>
          <p:cNvPicPr>
            <a:picLocks noChangeAspect="1"/>
          </p:cNvPicPr>
          <p:nvPr/>
        </p:nvPicPr>
        <p:blipFill>
          <a:blip r:embed="rId4"/>
          <a:stretch>
            <a:fillRect/>
          </a:stretch>
        </p:blipFill>
        <p:spPr>
          <a:xfrm>
            <a:off x="4866332" y="1366208"/>
            <a:ext cx="726864" cy="1419045"/>
          </a:xfrm>
          <a:prstGeom prst="rect">
            <a:avLst/>
          </a:prstGeom>
        </p:spPr>
      </p:pic>
      <p:sp>
        <p:nvSpPr>
          <p:cNvPr id="21" name="Pfeil: Fünfeck 20">
            <a:extLst>
              <a:ext uri="{FF2B5EF4-FFF2-40B4-BE49-F238E27FC236}">
                <a16:creationId xmlns:a16="http://schemas.microsoft.com/office/drawing/2014/main" id="{20E1B8E3-0BE0-4C35-A6B3-66831A452BB6}"/>
              </a:ext>
            </a:extLst>
          </p:cNvPr>
          <p:cNvSpPr/>
          <p:nvPr/>
        </p:nvSpPr>
        <p:spPr>
          <a:xfrm>
            <a:off x="5247362" y="1466792"/>
            <a:ext cx="711679" cy="258792"/>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dirty="0">
                <a:cs typeface="Arial"/>
              </a:rPr>
              <a:t>A</a:t>
            </a:r>
            <a:endParaRPr lang="de-DE" dirty="0"/>
          </a:p>
        </p:txBody>
      </p:sp>
      <p:sp>
        <p:nvSpPr>
          <p:cNvPr id="22" name="Pfeil: Fünfeck 21">
            <a:extLst>
              <a:ext uri="{FF2B5EF4-FFF2-40B4-BE49-F238E27FC236}">
                <a16:creationId xmlns:a16="http://schemas.microsoft.com/office/drawing/2014/main" id="{46E79BE4-21F4-4E12-8CFA-4B7C0CF9C635}"/>
              </a:ext>
            </a:extLst>
          </p:cNvPr>
          <p:cNvSpPr/>
          <p:nvPr/>
        </p:nvSpPr>
        <p:spPr>
          <a:xfrm>
            <a:off x="1645833" y="1477575"/>
            <a:ext cx="560717" cy="248009"/>
          </a:xfrm>
          <a:prstGeom prst="homePlate">
            <a:avLst/>
          </a:prstGeom>
          <a:solidFill>
            <a:srgbClr val="F3450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dirty="0">
                <a:cs typeface="Arial"/>
              </a:rPr>
              <a:t>G</a:t>
            </a:r>
            <a:endParaRPr lang="de-DE" dirty="0"/>
          </a:p>
        </p:txBody>
      </p:sp>
    </p:spTree>
    <p:extLst>
      <p:ext uri="{BB962C8B-B14F-4D97-AF65-F5344CB8AC3E}">
        <p14:creationId xmlns:p14="http://schemas.microsoft.com/office/powerpoint/2010/main" val="4037866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6" name="Google Shape;766;p64"/>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Alle Strategien auf einen Blick</a:t>
            </a:r>
            <a:endParaRPr/>
          </a:p>
        </p:txBody>
      </p:sp>
      <p:grpSp>
        <p:nvGrpSpPr>
          <p:cNvPr id="2" name="Gruppieren 1">
            <a:extLst>
              <a:ext uri="{FF2B5EF4-FFF2-40B4-BE49-F238E27FC236}">
                <a16:creationId xmlns:a16="http://schemas.microsoft.com/office/drawing/2014/main" id="{929667CC-B0AF-468C-A0F7-E2E346096060}"/>
              </a:ext>
            </a:extLst>
          </p:cNvPr>
          <p:cNvGrpSpPr/>
          <p:nvPr/>
        </p:nvGrpSpPr>
        <p:grpSpPr>
          <a:xfrm>
            <a:off x="2719" y="682817"/>
            <a:ext cx="1904670" cy="1959830"/>
            <a:chOff x="4341244" y="865680"/>
            <a:chExt cx="1947958" cy="1992897"/>
          </a:xfrm>
        </p:grpSpPr>
        <p:grpSp>
          <p:nvGrpSpPr>
            <p:cNvPr id="18" name="Gruppieren 17">
              <a:extLst>
                <a:ext uri="{FF2B5EF4-FFF2-40B4-BE49-F238E27FC236}">
                  <a16:creationId xmlns:a16="http://schemas.microsoft.com/office/drawing/2014/main" id="{2EBA5070-C795-498C-9032-A704B04A1641}"/>
                </a:ext>
              </a:extLst>
            </p:cNvPr>
            <p:cNvGrpSpPr/>
            <p:nvPr/>
          </p:nvGrpSpPr>
          <p:grpSpPr>
            <a:xfrm>
              <a:off x="4341244" y="865680"/>
              <a:ext cx="1947958" cy="1992897"/>
              <a:chOff x="577970" y="865680"/>
              <a:chExt cx="1947958" cy="1992897"/>
            </a:xfrm>
          </p:grpSpPr>
          <p:sp>
            <p:nvSpPr>
              <p:cNvPr id="22" name="Ellipse 21">
                <a:extLst>
                  <a:ext uri="{FF2B5EF4-FFF2-40B4-BE49-F238E27FC236}">
                    <a16:creationId xmlns:a16="http://schemas.microsoft.com/office/drawing/2014/main" id="{376787B2-5257-400C-ADCF-AD238E70016F}"/>
                  </a:ext>
                </a:extLst>
              </p:cNvPr>
              <p:cNvSpPr/>
              <p:nvPr/>
            </p:nvSpPr>
            <p:spPr>
              <a:xfrm>
                <a:off x="577970" y="960767"/>
                <a:ext cx="1940942" cy="1897810"/>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5D9CA823-616D-40E8-AC6E-AE2B6899F655}"/>
                  </a:ext>
                </a:extLst>
              </p:cNvPr>
              <p:cNvGrpSpPr/>
              <p:nvPr/>
            </p:nvGrpSpPr>
            <p:grpSpPr>
              <a:xfrm>
                <a:off x="817353" y="1286413"/>
                <a:ext cx="1455133" cy="1336139"/>
                <a:chOff x="882051" y="1254064"/>
                <a:chExt cx="1401219" cy="1325356"/>
              </a:xfrm>
            </p:grpSpPr>
            <p:pic>
              <p:nvPicPr>
                <p:cNvPr id="25" name="Grafik 3">
                  <a:extLst>
                    <a:ext uri="{FF2B5EF4-FFF2-40B4-BE49-F238E27FC236}">
                      <a16:creationId xmlns:a16="http://schemas.microsoft.com/office/drawing/2014/main" id="{F4222FA8-4218-4797-A54C-F42B950025ED}"/>
                    </a:ext>
                  </a:extLst>
                </p:cNvPr>
                <p:cNvPicPr>
                  <a:picLocks noChangeAspect="1"/>
                </p:cNvPicPr>
                <p:nvPr/>
              </p:nvPicPr>
              <p:blipFill>
                <a:blip r:embed="rId3"/>
                <a:stretch>
                  <a:fillRect/>
                </a:stretch>
              </p:blipFill>
              <p:spPr>
                <a:xfrm>
                  <a:off x="882051" y="1437094"/>
                  <a:ext cx="834607" cy="479329"/>
                </a:xfrm>
                <a:prstGeom prst="rect">
                  <a:avLst/>
                </a:prstGeom>
              </p:spPr>
            </p:pic>
            <p:pic>
              <p:nvPicPr>
                <p:cNvPr id="26" name="Grafik 4">
                  <a:extLst>
                    <a:ext uri="{FF2B5EF4-FFF2-40B4-BE49-F238E27FC236}">
                      <a16:creationId xmlns:a16="http://schemas.microsoft.com/office/drawing/2014/main" id="{1818EBA1-1BF5-41F4-97A3-33F09CC11B4E}"/>
                    </a:ext>
                  </a:extLst>
                </p:cNvPr>
                <p:cNvPicPr>
                  <a:picLocks noChangeAspect="1"/>
                </p:cNvPicPr>
                <p:nvPr/>
              </p:nvPicPr>
              <p:blipFill>
                <a:blip r:embed="rId4"/>
                <a:stretch>
                  <a:fillRect/>
                </a:stretch>
              </p:blipFill>
              <p:spPr>
                <a:xfrm>
                  <a:off x="1706446" y="1254064"/>
                  <a:ext cx="576824" cy="683644"/>
                </a:xfrm>
                <a:prstGeom prst="rect">
                  <a:avLst/>
                </a:prstGeom>
              </p:spPr>
            </p:pic>
            <p:pic>
              <p:nvPicPr>
                <p:cNvPr id="27" name="Grafik 5" descr="Ein Bild, das Nachthimmel enthält.&#10;&#10;Beschreibung automatisch generiert.">
                  <a:extLst>
                    <a:ext uri="{FF2B5EF4-FFF2-40B4-BE49-F238E27FC236}">
                      <a16:creationId xmlns:a16="http://schemas.microsoft.com/office/drawing/2014/main" id="{45A49DDA-EE18-434E-962D-D001F256A907}"/>
                    </a:ext>
                  </a:extLst>
                </p:cNvPr>
                <p:cNvPicPr>
                  <a:picLocks noChangeAspect="1"/>
                </p:cNvPicPr>
                <p:nvPr/>
              </p:nvPicPr>
              <p:blipFill>
                <a:blip r:embed="rId5"/>
                <a:stretch>
                  <a:fillRect/>
                </a:stretch>
              </p:blipFill>
              <p:spPr>
                <a:xfrm>
                  <a:off x="1086928" y="2003363"/>
                  <a:ext cx="953219" cy="576057"/>
                </a:xfrm>
                <a:prstGeom prst="rect">
                  <a:avLst/>
                </a:prstGeom>
              </p:spPr>
            </p:pic>
          </p:grpSp>
          <p:sp>
            <p:nvSpPr>
              <p:cNvPr id="24" name="Textfeld 23">
                <a:extLst>
                  <a:ext uri="{FF2B5EF4-FFF2-40B4-BE49-F238E27FC236}">
                    <a16:creationId xmlns:a16="http://schemas.microsoft.com/office/drawing/2014/main" id="{B74FCA60-8F14-4971-86B4-2201FF6E8C21}"/>
                  </a:ext>
                </a:extLst>
              </p:cNvPr>
              <p:cNvSpPr txBox="1"/>
              <p:nvPr/>
            </p:nvSpPr>
            <p:spPr>
              <a:xfrm>
                <a:off x="696589" y="865680"/>
                <a:ext cx="1829339" cy="344266"/>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Weniger Fleisch</a:t>
                </a:r>
                <a:endParaRPr lang="de-DE" sz="1600" b="1" dirty="0">
                  <a:latin typeface="Calibri"/>
                </a:endParaRPr>
              </a:p>
            </p:txBody>
          </p:sp>
        </p:grpSp>
        <p:grpSp>
          <p:nvGrpSpPr>
            <p:cNvPr id="19" name="Gruppieren 18">
              <a:extLst>
                <a:ext uri="{FF2B5EF4-FFF2-40B4-BE49-F238E27FC236}">
                  <a16:creationId xmlns:a16="http://schemas.microsoft.com/office/drawing/2014/main" id="{866314E8-0F8C-4A45-842B-5690A3922299}"/>
                </a:ext>
              </a:extLst>
            </p:cNvPr>
            <p:cNvGrpSpPr/>
            <p:nvPr/>
          </p:nvGrpSpPr>
          <p:grpSpPr>
            <a:xfrm>
              <a:off x="4990921" y="1944717"/>
              <a:ext cx="646981" cy="722462"/>
              <a:chOff x="4829175" y="1923151"/>
              <a:chExt cx="646981" cy="722462"/>
            </a:xfrm>
          </p:grpSpPr>
          <p:cxnSp>
            <p:nvCxnSpPr>
              <p:cNvPr id="20" name="Gerade Verbindung mit Pfeil 19">
                <a:extLst>
                  <a:ext uri="{FF2B5EF4-FFF2-40B4-BE49-F238E27FC236}">
                    <a16:creationId xmlns:a16="http://schemas.microsoft.com/office/drawing/2014/main" id="{6CA5352B-720F-4584-91BA-ADB429E089C7}"/>
                  </a:ext>
                </a:extLst>
              </p:cNvPr>
              <p:cNvCxnSpPr/>
              <p:nvPr/>
            </p:nvCxnSpPr>
            <p:spPr>
              <a:xfrm>
                <a:off x="4829175" y="1923151"/>
                <a:ext cx="646981" cy="722462"/>
              </a:xfrm>
              <a:prstGeom prst="straightConnector1">
                <a:avLst/>
              </a:prstGeom>
              <a:solidFill>
                <a:srgbClr val="B59366"/>
              </a:solidFill>
              <a:ln>
                <a:solidFill>
                  <a:srgbClr val="DCAB6C"/>
                </a:solidFill>
              </a:ln>
            </p:spPr>
            <p:style>
              <a:lnRef idx="3">
                <a:schemeClr val="dk1"/>
              </a:lnRef>
              <a:fillRef idx="0">
                <a:schemeClr val="dk1"/>
              </a:fillRef>
              <a:effectRef idx="2">
                <a:schemeClr val="dk1"/>
              </a:effectRef>
              <a:fontRef idx="minor">
                <a:schemeClr val="tx1"/>
              </a:fontRef>
            </p:style>
          </p:cxnSp>
          <p:cxnSp>
            <p:nvCxnSpPr>
              <p:cNvPr id="21" name="Gerade Verbindung mit Pfeil 20">
                <a:extLst>
                  <a:ext uri="{FF2B5EF4-FFF2-40B4-BE49-F238E27FC236}">
                    <a16:creationId xmlns:a16="http://schemas.microsoft.com/office/drawing/2014/main" id="{E3DA3019-33E0-4FFC-A766-2511DE0B1D91}"/>
                  </a:ext>
                </a:extLst>
              </p:cNvPr>
              <p:cNvCxnSpPr/>
              <p:nvPr/>
            </p:nvCxnSpPr>
            <p:spPr>
              <a:xfrm flipV="1">
                <a:off x="4831870" y="1958197"/>
                <a:ext cx="625415" cy="657764"/>
              </a:xfrm>
              <a:prstGeom prst="straightConnector1">
                <a:avLst/>
              </a:prstGeom>
              <a:solidFill>
                <a:srgbClr val="B59366"/>
              </a:solidFill>
              <a:ln>
                <a:solidFill>
                  <a:srgbClr val="DCAB6C"/>
                </a:solidFill>
              </a:ln>
            </p:spPr>
            <p:style>
              <a:lnRef idx="3">
                <a:schemeClr val="dk1"/>
              </a:lnRef>
              <a:fillRef idx="0">
                <a:schemeClr val="dk1"/>
              </a:fillRef>
              <a:effectRef idx="2">
                <a:schemeClr val="dk1"/>
              </a:effectRef>
              <a:fontRef idx="minor">
                <a:schemeClr val="tx1"/>
              </a:fontRef>
            </p:style>
          </p:cxnSp>
        </p:grpSp>
      </p:grpSp>
      <p:grpSp>
        <p:nvGrpSpPr>
          <p:cNvPr id="3" name="Gruppieren 2">
            <a:extLst>
              <a:ext uri="{FF2B5EF4-FFF2-40B4-BE49-F238E27FC236}">
                <a16:creationId xmlns:a16="http://schemas.microsoft.com/office/drawing/2014/main" id="{3527C584-8FE5-40EE-B0D7-035A8F2C68BE}"/>
              </a:ext>
            </a:extLst>
          </p:cNvPr>
          <p:cNvGrpSpPr/>
          <p:nvPr/>
        </p:nvGrpSpPr>
        <p:grpSpPr>
          <a:xfrm>
            <a:off x="4451229" y="585518"/>
            <a:ext cx="2236397" cy="1917219"/>
            <a:chOff x="4246352" y="941358"/>
            <a:chExt cx="2236397" cy="1917219"/>
          </a:xfrm>
        </p:grpSpPr>
        <p:sp>
          <p:nvSpPr>
            <p:cNvPr id="30" name="Ellipse 29">
              <a:extLst>
                <a:ext uri="{FF2B5EF4-FFF2-40B4-BE49-F238E27FC236}">
                  <a16:creationId xmlns:a16="http://schemas.microsoft.com/office/drawing/2014/main" id="{62CD8656-C7B5-43AA-87A7-EC56BBA9AF42}"/>
                </a:ext>
              </a:extLst>
            </p:cNvPr>
            <p:cNvSpPr/>
            <p:nvPr/>
          </p:nvSpPr>
          <p:spPr>
            <a:xfrm>
              <a:off x="4341243"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42D65555-8111-41B8-BAF3-6AAD1875E62C}"/>
                </a:ext>
              </a:extLst>
            </p:cNvPr>
            <p:cNvSpPr txBox="1"/>
            <p:nvPr/>
          </p:nvSpPr>
          <p:spPr>
            <a:xfrm>
              <a:off x="4246352" y="941358"/>
              <a:ext cx="2236397"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Weniger Milchprodukte</a:t>
              </a:r>
              <a:endParaRPr lang="de-DE"/>
            </a:p>
          </p:txBody>
        </p:sp>
        <p:pic>
          <p:nvPicPr>
            <p:cNvPr id="32" name="Grafik 7">
              <a:extLst>
                <a:ext uri="{FF2B5EF4-FFF2-40B4-BE49-F238E27FC236}">
                  <a16:creationId xmlns:a16="http://schemas.microsoft.com/office/drawing/2014/main" id="{895A28B6-4A12-4729-AA95-4C27631F7788}"/>
                </a:ext>
              </a:extLst>
            </p:cNvPr>
            <p:cNvPicPr>
              <a:picLocks noChangeAspect="1"/>
            </p:cNvPicPr>
            <p:nvPr/>
          </p:nvPicPr>
          <p:blipFill>
            <a:blip r:embed="rId6"/>
            <a:stretch>
              <a:fillRect/>
            </a:stretch>
          </p:blipFill>
          <p:spPr>
            <a:xfrm>
              <a:off x="5313871" y="1365837"/>
              <a:ext cx="802258" cy="664976"/>
            </a:xfrm>
            <a:prstGeom prst="rect">
              <a:avLst/>
            </a:prstGeom>
          </p:spPr>
        </p:pic>
        <p:pic>
          <p:nvPicPr>
            <p:cNvPr id="33" name="Grafik 34">
              <a:extLst>
                <a:ext uri="{FF2B5EF4-FFF2-40B4-BE49-F238E27FC236}">
                  <a16:creationId xmlns:a16="http://schemas.microsoft.com/office/drawing/2014/main" id="{376E3D82-C71F-46BA-A1C0-5184D4AC4B92}"/>
                </a:ext>
              </a:extLst>
            </p:cNvPr>
            <p:cNvPicPr>
              <a:picLocks noChangeAspect="1"/>
            </p:cNvPicPr>
            <p:nvPr/>
          </p:nvPicPr>
          <p:blipFill>
            <a:blip r:embed="rId7"/>
            <a:stretch>
              <a:fillRect/>
            </a:stretch>
          </p:blipFill>
          <p:spPr>
            <a:xfrm rot="1920000">
              <a:off x="5150938" y="1916570"/>
              <a:ext cx="346122" cy="815197"/>
            </a:xfrm>
            <a:prstGeom prst="rect">
              <a:avLst/>
            </a:prstGeom>
          </p:spPr>
        </p:pic>
        <p:pic>
          <p:nvPicPr>
            <p:cNvPr id="34" name="Grafik 8" descr="Ein Bild, das Text enthält.&#10;&#10;Beschreibung automatisch generiert.">
              <a:extLst>
                <a:ext uri="{FF2B5EF4-FFF2-40B4-BE49-F238E27FC236}">
                  <a16:creationId xmlns:a16="http://schemas.microsoft.com/office/drawing/2014/main" id="{B948D512-D8C3-4FFC-97D1-9EB28EACC942}"/>
                </a:ext>
              </a:extLst>
            </p:cNvPr>
            <p:cNvPicPr>
              <a:picLocks noChangeAspect="1"/>
            </p:cNvPicPr>
            <p:nvPr/>
          </p:nvPicPr>
          <p:blipFill>
            <a:blip r:embed="rId8"/>
            <a:stretch>
              <a:fillRect/>
            </a:stretch>
          </p:blipFill>
          <p:spPr>
            <a:xfrm>
              <a:off x="4582064" y="1369182"/>
              <a:ext cx="608163" cy="844473"/>
            </a:xfrm>
            <a:prstGeom prst="rect">
              <a:avLst/>
            </a:prstGeom>
          </p:spPr>
        </p:pic>
        <p:sp>
          <p:nvSpPr>
            <p:cNvPr id="35" name="Textfeld 34">
              <a:extLst>
                <a:ext uri="{FF2B5EF4-FFF2-40B4-BE49-F238E27FC236}">
                  <a16:creationId xmlns:a16="http://schemas.microsoft.com/office/drawing/2014/main" id="{F69C379D-DE9D-4AF7-8AE2-41CE36230665}"/>
                </a:ext>
              </a:extLst>
            </p:cNvPr>
            <p:cNvSpPr txBox="1"/>
            <p:nvPr/>
          </p:nvSpPr>
          <p:spPr>
            <a:xfrm rot="1740000">
              <a:off x="4515927" y="1750084"/>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1,5%</a:t>
              </a:r>
            </a:p>
          </p:txBody>
        </p:sp>
        <p:sp>
          <p:nvSpPr>
            <p:cNvPr id="36" name="Textfeld 35">
              <a:extLst>
                <a:ext uri="{FF2B5EF4-FFF2-40B4-BE49-F238E27FC236}">
                  <a16:creationId xmlns:a16="http://schemas.microsoft.com/office/drawing/2014/main" id="{CC871E84-4ABA-444E-88AF-B568AF08C45C}"/>
                </a:ext>
              </a:extLst>
            </p:cNvPr>
            <p:cNvSpPr txBox="1"/>
            <p:nvPr/>
          </p:nvSpPr>
          <p:spPr>
            <a:xfrm>
              <a:off x="5475616" y="1555989"/>
              <a:ext cx="6405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200" b="1"/>
                <a:t>30%</a:t>
              </a:r>
            </a:p>
          </p:txBody>
        </p:sp>
      </p:grpSp>
      <p:grpSp>
        <p:nvGrpSpPr>
          <p:cNvPr id="4" name="Gruppieren 3">
            <a:extLst>
              <a:ext uri="{FF2B5EF4-FFF2-40B4-BE49-F238E27FC236}">
                <a16:creationId xmlns:a16="http://schemas.microsoft.com/office/drawing/2014/main" id="{3F1B5B87-1B4C-4A04-A4EB-D612779D01E6}"/>
              </a:ext>
            </a:extLst>
          </p:cNvPr>
          <p:cNvGrpSpPr/>
          <p:nvPr/>
        </p:nvGrpSpPr>
        <p:grpSpPr>
          <a:xfrm>
            <a:off x="2843977" y="3076397"/>
            <a:ext cx="1794877" cy="1550597"/>
            <a:chOff x="4136485" y="809251"/>
            <a:chExt cx="2460128" cy="2049326"/>
          </a:xfrm>
        </p:grpSpPr>
        <p:sp>
          <p:nvSpPr>
            <p:cNvPr id="39" name="Ellipse 38">
              <a:extLst>
                <a:ext uri="{FF2B5EF4-FFF2-40B4-BE49-F238E27FC236}">
                  <a16:creationId xmlns:a16="http://schemas.microsoft.com/office/drawing/2014/main" id="{73467CE8-CD16-4B1C-B44D-53EDF6EC902E}"/>
                </a:ext>
              </a:extLst>
            </p:cNvPr>
            <p:cNvSpPr/>
            <p:nvPr/>
          </p:nvSpPr>
          <p:spPr>
            <a:xfrm>
              <a:off x="4341243" y="1025465"/>
              <a:ext cx="1940942" cy="1833112"/>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8B2B56F2-EA46-4871-86C5-63A8EA433DAC}"/>
                </a:ext>
              </a:extLst>
            </p:cNvPr>
            <p:cNvSpPr txBox="1"/>
            <p:nvPr/>
          </p:nvSpPr>
          <p:spPr>
            <a:xfrm>
              <a:off x="4136485" y="809251"/>
              <a:ext cx="2460128" cy="447446"/>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Saisonal und lokal</a:t>
              </a:r>
              <a:endParaRPr lang="de-DE"/>
            </a:p>
          </p:txBody>
        </p:sp>
        <p:pic>
          <p:nvPicPr>
            <p:cNvPr id="41" name="Grafik 3">
              <a:extLst>
                <a:ext uri="{FF2B5EF4-FFF2-40B4-BE49-F238E27FC236}">
                  <a16:creationId xmlns:a16="http://schemas.microsoft.com/office/drawing/2014/main" id="{9182A09C-D36D-49EB-882F-59AEF2C8D9B3}"/>
                </a:ext>
              </a:extLst>
            </p:cNvPr>
            <p:cNvPicPr>
              <a:picLocks noChangeAspect="1"/>
            </p:cNvPicPr>
            <p:nvPr/>
          </p:nvPicPr>
          <p:blipFill>
            <a:blip r:embed="rId9"/>
            <a:stretch>
              <a:fillRect/>
            </a:stretch>
          </p:blipFill>
          <p:spPr>
            <a:xfrm flipH="1">
              <a:off x="4811382" y="1346799"/>
              <a:ext cx="1203385" cy="595223"/>
            </a:xfrm>
            <a:prstGeom prst="rect">
              <a:avLst/>
            </a:prstGeom>
          </p:spPr>
        </p:pic>
        <p:pic>
          <p:nvPicPr>
            <p:cNvPr id="42" name="Grafik 4" descr="Ein Bild, das Molluske enthält.&#10;&#10;Beschreibung automatisch generiert.">
              <a:extLst>
                <a:ext uri="{FF2B5EF4-FFF2-40B4-BE49-F238E27FC236}">
                  <a16:creationId xmlns:a16="http://schemas.microsoft.com/office/drawing/2014/main" id="{0C5C90B9-F0C0-4423-AC98-E0AF1085FB39}"/>
                </a:ext>
              </a:extLst>
            </p:cNvPr>
            <p:cNvPicPr>
              <a:picLocks noChangeAspect="1"/>
            </p:cNvPicPr>
            <p:nvPr/>
          </p:nvPicPr>
          <p:blipFill>
            <a:blip r:embed="rId10"/>
            <a:stretch>
              <a:fillRect/>
            </a:stretch>
          </p:blipFill>
          <p:spPr>
            <a:xfrm>
              <a:off x="5055079" y="1945382"/>
              <a:ext cx="608163" cy="659671"/>
            </a:xfrm>
            <a:prstGeom prst="rect">
              <a:avLst/>
            </a:prstGeom>
          </p:spPr>
        </p:pic>
      </p:grpSp>
      <p:grpSp>
        <p:nvGrpSpPr>
          <p:cNvPr id="5" name="Gruppieren 4">
            <a:extLst>
              <a:ext uri="{FF2B5EF4-FFF2-40B4-BE49-F238E27FC236}">
                <a16:creationId xmlns:a16="http://schemas.microsoft.com/office/drawing/2014/main" id="{6AFFC862-BBE3-42E4-B0E5-B138070396CE}"/>
              </a:ext>
            </a:extLst>
          </p:cNvPr>
          <p:cNvGrpSpPr/>
          <p:nvPr/>
        </p:nvGrpSpPr>
        <p:grpSpPr>
          <a:xfrm>
            <a:off x="2035833" y="973706"/>
            <a:ext cx="2538322" cy="1816148"/>
            <a:chOff x="3522011" y="930575"/>
            <a:chExt cx="3208587" cy="2139638"/>
          </a:xfrm>
        </p:grpSpPr>
        <p:grpSp>
          <p:nvGrpSpPr>
            <p:cNvPr id="45" name="Gruppieren 44">
              <a:extLst>
                <a:ext uri="{FF2B5EF4-FFF2-40B4-BE49-F238E27FC236}">
                  <a16:creationId xmlns:a16="http://schemas.microsoft.com/office/drawing/2014/main" id="{07ADCDD4-1CDA-47BA-BD9A-0D5305979A10}"/>
                </a:ext>
              </a:extLst>
            </p:cNvPr>
            <p:cNvGrpSpPr/>
            <p:nvPr/>
          </p:nvGrpSpPr>
          <p:grpSpPr>
            <a:xfrm>
              <a:off x="4114801" y="1028931"/>
              <a:ext cx="2033676" cy="2041282"/>
              <a:chOff x="125083" y="2405692"/>
              <a:chExt cx="923026" cy="929454"/>
            </a:xfrm>
          </p:grpSpPr>
          <p:grpSp>
            <p:nvGrpSpPr>
              <p:cNvPr id="47" name="Gruppieren 46">
                <a:extLst>
                  <a:ext uri="{FF2B5EF4-FFF2-40B4-BE49-F238E27FC236}">
                    <a16:creationId xmlns:a16="http://schemas.microsoft.com/office/drawing/2014/main" id="{A519317D-CC44-4904-A0C1-EB0F830C1903}"/>
                  </a:ext>
                </a:extLst>
              </p:cNvPr>
              <p:cNvGrpSpPr/>
              <p:nvPr/>
            </p:nvGrpSpPr>
            <p:grpSpPr>
              <a:xfrm>
                <a:off x="125083" y="2405692"/>
                <a:ext cx="923026" cy="916556"/>
                <a:chOff x="125083" y="2405692"/>
                <a:chExt cx="923026" cy="916556"/>
              </a:xfrm>
            </p:grpSpPr>
            <p:sp>
              <p:nvSpPr>
                <p:cNvPr id="49" name="Ellipse 48">
                  <a:extLst>
                    <a:ext uri="{FF2B5EF4-FFF2-40B4-BE49-F238E27FC236}">
                      <a16:creationId xmlns:a16="http://schemas.microsoft.com/office/drawing/2014/main" id="{DCD0BE7F-67B8-4FFD-B9CB-FA794A1B27AA}"/>
                    </a:ext>
                  </a:extLst>
                </p:cNvPr>
                <p:cNvSpPr/>
                <p:nvPr/>
              </p:nvSpPr>
              <p:spPr>
                <a:xfrm>
                  <a:off x="125083" y="2405692"/>
                  <a:ext cx="916556" cy="916556"/>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0DB179C1-6A5A-454F-984E-2F6DFDE9876D}"/>
                    </a:ext>
                  </a:extLst>
                </p:cNvPr>
                <p:cNvGrpSpPr/>
                <p:nvPr/>
              </p:nvGrpSpPr>
              <p:grpSpPr>
                <a:xfrm>
                  <a:off x="127239" y="2526460"/>
                  <a:ext cx="920870" cy="667012"/>
                  <a:chOff x="720306" y="1307979"/>
                  <a:chExt cx="1643333" cy="1324776"/>
                </a:xfrm>
              </p:grpSpPr>
              <p:pic>
                <p:nvPicPr>
                  <p:cNvPr id="51" name="Grafik 50" descr="Ein Bild, das Text enthält.&#10;&#10;Beschreibung automatisch generiert.">
                    <a:extLst>
                      <a:ext uri="{FF2B5EF4-FFF2-40B4-BE49-F238E27FC236}">
                        <a16:creationId xmlns:a16="http://schemas.microsoft.com/office/drawing/2014/main" id="{5B688E0A-675F-40FE-8377-42D6C05F51DC}"/>
                      </a:ext>
                    </a:extLst>
                  </p:cNvPr>
                  <p:cNvPicPr>
                    <a:picLocks noChangeAspect="1"/>
                  </p:cNvPicPr>
                  <p:nvPr/>
                </p:nvPicPr>
                <p:blipFill>
                  <a:blip r:embed="rId8"/>
                  <a:stretch>
                    <a:fillRect/>
                  </a:stretch>
                </p:blipFill>
                <p:spPr>
                  <a:xfrm>
                    <a:off x="1830956" y="1971593"/>
                    <a:ext cx="489550" cy="661162"/>
                  </a:xfrm>
                  <a:prstGeom prst="rect">
                    <a:avLst/>
                  </a:prstGeom>
                </p:spPr>
              </p:pic>
              <p:pic>
                <p:nvPicPr>
                  <p:cNvPr id="52" name="Grafik 7">
                    <a:extLst>
                      <a:ext uri="{FF2B5EF4-FFF2-40B4-BE49-F238E27FC236}">
                        <a16:creationId xmlns:a16="http://schemas.microsoft.com/office/drawing/2014/main" id="{CB5C103F-A804-4E0E-B5EC-43BE39ED0A90}"/>
                      </a:ext>
                    </a:extLst>
                  </p:cNvPr>
                  <p:cNvPicPr>
                    <a:picLocks noChangeAspect="1"/>
                  </p:cNvPicPr>
                  <p:nvPr/>
                </p:nvPicPr>
                <p:blipFill>
                  <a:blip r:embed="rId6"/>
                  <a:stretch>
                    <a:fillRect/>
                  </a:stretch>
                </p:blipFill>
                <p:spPr>
                  <a:xfrm>
                    <a:off x="720306" y="1613846"/>
                    <a:ext cx="554249" cy="460099"/>
                  </a:xfrm>
                  <a:prstGeom prst="rect">
                    <a:avLst/>
                  </a:prstGeom>
                </p:spPr>
              </p:pic>
              <p:pic>
                <p:nvPicPr>
                  <p:cNvPr id="53" name="Grafik 5" descr="Ein Bild, das Nachthimmel enthält.&#10;&#10;Beschreibung automatisch generiert.">
                    <a:extLst>
                      <a:ext uri="{FF2B5EF4-FFF2-40B4-BE49-F238E27FC236}">
                        <a16:creationId xmlns:a16="http://schemas.microsoft.com/office/drawing/2014/main" id="{21E8C9D0-A91D-4854-936B-BEC14F42434F}"/>
                      </a:ext>
                    </a:extLst>
                  </p:cNvPr>
                  <p:cNvPicPr>
                    <a:picLocks noChangeAspect="1"/>
                  </p:cNvPicPr>
                  <p:nvPr/>
                </p:nvPicPr>
                <p:blipFill>
                  <a:blip r:embed="rId5"/>
                  <a:stretch>
                    <a:fillRect/>
                  </a:stretch>
                </p:blipFill>
                <p:spPr>
                  <a:xfrm>
                    <a:off x="1030113" y="2192770"/>
                    <a:ext cx="698755" cy="429782"/>
                  </a:xfrm>
                  <a:prstGeom prst="rect">
                    <a:avLst/>
                  </a:prstGeom>
                </p:spPr>
              </p:pic>
              <p:pic>
                <p:nvPicPr>
                  <p:cNvPr id="54" name="Grafik 4">
                    <a:extLst>
                      <a:ext uri="{FF2B5EF4-FFF2-40B4-BE49-F238E27FC236}">
                        <a16:creationId xmlns:a16="http://schemas.microsoft.com/office/drawing/2014/main" id="{FA903AE2-905C-49B0-B34E-A047B4DB7737}"/>
                      </a:ext>
                    </a:extLst>
                  </p:cNvPr>
                  <p:cNvPicPr>
                    <a:picLocks noChangeAspect="1"/>
                  </p:cNvPicPr>
                  <p:nvPr/>
                </p:nvPicPr>
                <p:blipFill>
                  <a:blip r:embed="rId4"/>
                  <a:stretch>
                    <a:fillRect/>
                  </a:stretch>
                </p:blipFill>
                <p:spPr>
                  <a:xfrm>
                    <a:off x="1274497" y="1307979"/>
                    <a:ext cx="523538" cy="527461"/>
                  </a:xfrm>
                  <a:prstGeom prst="rect">
                    <a:avLst/>
                  </a:prstGeom>
                </p:spPr>
              </p:pic>
              <p:pic>
                <p:nvPicPr>
                  <p:cNvPr id="55" name="Grafik 26">
                    <a:extLst>
                      <a:ext uri="{FF2B5EF4-FFF2-40B4-BE49-F238E27FC236}">
                        <a16:creationId xmlns:a16="http://schemas.microsoft.com/office/drawing/2014/main" id="{0A903484-BF8C-4C5D-AAED-70D755A342D1}"/>
                      </a:ext>
                    </a:extLst>
                  </p:cNvPr>
                  <p:cNvPicPr>
                    <a:picLocks noChangeAspect="1"/>
                  </p:cNvPicPr>
                  <p:nvPr/>
                </p:nvPicPr>
                <p:blipFill>
                  <a:blip r:embed="rId11"/>
                  <a:stretch>
                    <a:fillRect/>
                  </a:stretch>
                </p:blipFill>
                <p:spPr>
                  <a:xfrm>
                    <a:off x="1787825" y="1382120"/>
                    <a:ext cx="575814" cy="556930"/>
                  </a:xfrm>
                  <a:prstGeom prst="rect">
                    <a:avLst/>
                  </a:prstGeom>
                </p:spPr>
              </p:pic>
            </p:grpSp>
          </p:grpSp>
          <p:pic>
            <p:nvPicPr>
              <p:cNvPr id="48" name="Grafik 36">
                <a:extLst>
                  <a:ext uri="{FF2B5EF4-FFF2-40B4-BE49-F238E27FC236}">
                    <a16:creationId xmlns:a16="http://schemas.microsoft.com/office/drawing/2014/main" id="{6FC830CB-F62B-422B-9FD4-94CDB5B6D516}"/>
                  </a:ext>
                </a:extLst>
              </p:cNvPr>
              <p:cNvPicPr>
                <a:picLocks noChangeAspect="1"/>
              </p:cNvPicPr>
              <p:nvPr/>
            </p:nvPicPr>
            <p:blipFill>
              <a:blip r:embed="rId12"/>
              <a:stretch>
                <a:fillRect/>
              </a:stretch>
            </p:blipFill>
            <p:spPr>
              <a:xfrm>
                <a:off x="144907" y="2941835"/>
                <a:ext cx="307314" cy="393311"/>
              </a:xfrm>
              <a:prstGeom prst="rect">
                <a:avLst/>
              </a:prstGeom>
            </p:spPr>
          </p:pic>
        </p:grpSp>
        <p:sp>
          <p:nvSpPr>
            <p:cNvPr id="46" name="Textfeld 45">
              <a:extLst>
                <a:ext uri="{FF2B5EF4-FFF2-40B4-BE49-F238E27FC236}">
                  <a16:creationId xmlns:a16="http://schemas.microsoft.com/office/drawing/2014/main" id="{7A7A6D42-1F6F-4ED1-8EC9-5DF1CA5F0E82}"/>
                </a:ext>
              </a:extLst>
            </p:cNvPr>
            <p:cNvSpPr txBox="1"/>
            <p:nvPr/>
          </p:nvSpPr>
          <p:spPr>
            <a:xfrm>
              <a:off x="3522011" y="930575"/>
              <a:ext cx="3208587" cy="416153"/>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Hauptsächlich Bioprodukte </a:t>
              </a:r>
              <a:endParaRPr lang="de-DE"/>
            </a:p>
          </p:txBody>
        </p:sp>
      </p:grpSp>
      <p:grpSp>
        <p:nvGrpSpPr>
          <p:cNvPr id="6" name="Gruppieren 5">
            <a:extLst>
              <a:ext uri="{FF2B5EF4-FFF2-40B4-BE49-F238E27FC236}">
                <a16:creationId xmlns:a16="http://schemas.microsoft.com/office/drawing/2014/main" id="{C98E4C4D-8491-46B7-9280-C2B7C348A372}"/>
              </a:ext>
            </a:extLst>
          </p:cNvPr>
          <p:cNvGrpSpPr/>
          <p:nvPr/>
        </p:nvGrpSpPr>
        <p:grpSpPr>
          <a:xfrm>
            <a:off x="4386532" y="2666641"/>
            <a:ext cx="2376577" cy="1917219"/>
            <a:chOff x="3836836" y="831442"/>
            <a:chExt cx="2531519" cy="2102616"/>
          </a:xfrm>
        </p:grpSpPr>
        <p:grpSp>
          <p:nvGrpSpPr>
            <p:cNvPr id="58" name="Gruppieren 57">
              <a:extLst>
                <a:ext uri="{FF2B5EF4-FFF2-40B4-BE49-F238E27FC236}">
                  <a16:creationId xmlns:a16="http://schemas.microsoft.com/office/drawing/2014/main" id="{97785ACA-65D8-4E0B-A3F4-AE534C6E631E}"/>
                </a:ext>
              </a:extLst>
            </p:cNvPr>
            <p:cNvGrpSpPr/>
            <p:nvPr/>
          </p:nvGrpSpPr>
          <p:grpSpPr>
            <a:xfrm>
              <a:off x="3836836" y="831442"/>
              <a:ext cx="2531519" cy="2102616"/>
              <a:chOff x="3793704" y="863791"/>
              <a:chExt cx="2531519" cy="2102616"/>
            </a:xfrm>
          </p:grpSpPr>
          <p:sp>
            <p:nvSpPr>
              <p:cNvPr id="60" name="Ellipse 59">
                <a:extLst>
                  <a:ext uri="{FF2B5EF4-FFF2-40B4-BE49-F238E27FC236}">
                    <a16:creationId xmlns:a16="http://schemas.microsoft.com/office/drawing/2014/main" id="{891569C7-677F-4F2C-8037-45C33B17C5DC}"/>
                  </a:ext>
                </a:extLst>
              </p:cNvPr>
              <p:cNvSpPr/>
              <p:nvPr/>
            </p:nvSpPr>
            <p:spPr>
              <a:xfrm>
                <a:off x="4136366" y="1057814"/>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extLst>
                  <a:ext uri="{FF2B5EF4-FFF2-40B4-BE49-F238E27FC236}">
                    <a16:creationId xmlns:a16="http://schemas.microsoft.com/office/drawing/2014/main" id="{03E922E7-8564-4A11-A726-36E0402540D2}"/>
                  </a:ext>
                </a:extLst>
              </p:cNvPr>
              <p:cNvSpPr txBox="1"/>
              <p:nvPr/>
            </p:nvSpPr>
            <p:spPr>
              <a:xfrm>
                <a:off x="3793704" y="863791"/>
                <a:ext cx="2531519" cy="374031"/>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Recycelte Verpackungen</a:t>
                </a:r>
                <a:endParaRPr lang="de-DE"/>
              </a:p>
            </p:txBody>
          </p:sp>
        </p:grpSp>
        <p:pic>
          <p:nvPicPr>
            <p:cNvPr id="59" name="Grafik 17">
              <a:extLst>
                <a:ext uri="{FF2B5EF4-FFF2-40B4-BE49-F238E27FC236}">
                  <a16:creationId xmlns:a16="http://schemas.microsoft.com/office/drawing/2014/main" id="{7099AAE3-9689-48AE-8E9A-AE6C36E49A57}"/>
                </a:ext>
              </a:extLst>
            </p:cNvPr>
            <p:cNvPicPr>
              <a:picLocks noChangeAspect="1"/>
            </p:cNvPicPr>
            <p:nvPr/>
          </p:nvPicPr>
          <p:blipFill>
            <a:blip r:embed="rId13"/>
            <a:stretch>
              <a:fillRect/>
            </a:stretch>
          </p:blipFill>
          <p:spPr>
            <a:xfrm>
              <a:off x="4591409" y="1434267"/>
              <a:ext cx="1114965" cy="1088833"/>
            </a:xfrm>
            <a:prstGeom prst="rect">
              <a:avLst/>
            </a:prstGeom>
          </p:spPr>
        </p:pic>
      </p:grpSp>
      <p:grpSp>
        <p:nvGrpSpPr>
          <p:cNvPr id="7" name="Gruppieren 6">
            <a:extLst>
              <a:ext uri="{FF2B5EF4-FFF2-40B4-BE49-F238E27FC236}">
                <a16:creationId xmlns:a16="http://schemas.microsoft.com/office/drawing/2014/main" id="{464647E6-B3FD-4B5C-B61A-9324A2232218}"/>
              </a:ext>
            </a:extLst>
          </p:cNvPr>
          <p:cNvGrpSpPr/>
          <p:nvPr/>
        </p:nvGrpSpPr>
        <p:grpSpPr>
          <a:xfrm>
            <a:off x="516865" y="2743560"/>
            <a:ext cx="2204049" cy="1841738"/>
            <a:chOff x="3978214" y="856532"/>
            <a:chExt cx="2322662" cy="2078964"/>
          </a:xfrm>
        </p:grpSpPr>
        <p:sp>
          <p:nvSpPr>
            <p:cNvPr id="64" name="Ellipse 63">
              <a:extLst>
                <a:ext uri="{FF2B5EF4-FFF2-40B4-BE49-F238E27FC236}">
                  <a16:creationId xmlns:a16="http://schemas.microsoft.com/office/drawing/2014/main" id="{1981CD60-771E-4028-A885-3FBE2A1773B4}"/>
                </a:ext>
              </a:extLst>
            </p:cNvPr>
            <p:cNvSpPr/>
            <p:nvPr/>
          </p:nvSpPr>
          <p:spPr>
            <a:xfrm>
              <a:off x="4170153" y="1026903"/>
              <a:ext cx="1940942" cy="1908593"/>
            </a:xfrm>
            <a:prstGeom prst="ellipse">
              <a:avLst/>
            </a:prstGeom>
            <a:solidFill>
              <a:srgbClr val="96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extLst>
                <a:ext uri="{FF2B5EF4-FFF2-40B4-BE49-F238E27FC236}">
                  <a16:creationId xmlns:a16="http://schemas.microsoft.com/office/drawing/2014/main" id="{DFD26114-3493-4FFF-8D3F-B638DAA3B4BF}"/>
                </a:ext>
              </a:extLst>
            </p:cNvPr>
            <p:cNvSpPr txBox="1"/>
            <p:nvPr/>
          </p:nvSpPr>
          <p:spPr>
            <a:xfrm>
              <a:off x="3978214" y="856532"/>
              <a:ext cx="2322662" cy="338554"/>
            </a:xfrm>
            <a:prstGeom prst="rect">
              <a:avLst/>
            </a:prstGeom>
            <a:solidFill>
              <a:srgbClr val="734234"/>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a:latin typeface="Calibri"/>
                </a:rPr>
                <a:t>Reduzieren der Abfälle</a:t>
              </a:r>
              <a:endParaRPr lang="de-DE"/>
            </a:p>
          </p:txBody>
        </p:sp>
        <p:pic>
          <p:nvPicPr>
            <p:cNvPr id="66" name="Grafik 65" descr="Benutzer mit einfarbiger Füllung">
              <a:extLst>
                <a:ext uri="{FF2B5EF4-FFF2-40B4-BE49-F238E27FC236}">
                  <a16:creationId xmlns:a16="http://schemas.microsoft.com/office/drawing/2014/main" id="{AEB6DFB3-2E6F-41E2-A46F-D29CA2DD1C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04913" y="1197993"/>
              <a:ext cx="687957" cy="687957"/>
            </a:xfrm>
            <a:prstGeom prst="rect">
              <a:avLst/>
            </a:prstGeom>
          </p:spPr>
        </p:pic>
        <p:pic>
          <p:nvPicPr>
            <p:cNvPr id="67" name="Grafik 20">
              <a:extLst>
                <a:ext uri="{FF2B5EF4-FFF2-40B4-BE49-F238E27FC236}">
                  <a16:creationId xmlns:a16="http://schemas.microsoft.com/office/drawing/2014/main" id="{77A65174-85C9-4F44-9A5C-7A832CE9AAD3}"/>
                </a:ext>
              </a:extLst>
            </p:cNvPr>
            <p:cNvPicPr>
              <a:picLocks noChangeAspect="1"/>
            </p:cNvPicPr>
            <p:nvPr/>
          </p:nvPicPr>
          <p:blipFill>
            <a:blip r:embed="rId16"/>
            <a:stretch>
              <a:fillRect/>
            </a:stretch>
          </p:blipFill>
          <p:spPr>
            <a:xfrm>
              <a:off x="5238390" y="2065116"/>
              <a:ext cx="683644" cy="430984"/>
            </a:xfrm>
            <a:prstGeom prst="rect">
              <a:avLst/>
            </a:prstGeom>
          </p:spPr>
        </p:pic>
        <p:pic>
          <p:nvPicPr>
            <p:cNvPr id="68" name="Grafik 22">
              <a:extLst>
                <a:ext uri="{FF2B5EF4-FFF2-40B4-BE49-F238E27FC236}">
                  <a16:creationId xmlns:a16="http://schemas.microsoft.com/office/drawing/2014/main" id="{638A15AA-C418-4ADE-A662-54D75C4187E2}"/>
                </a:ext>
              </a:extLst>
            </p:cNvPr>
            <p:cNvPicPr>
              <a:picLocks noChangeAspect="1"/>
            </p:cNvPicPr>
            <p:nvPr/>
          </p:nvPicPr>
          <p:blipFill>
            <a:blip r:embed="rId17"/>
            <a:stretch>
              <a:fillRect/>
            </a:stretch>
          </p:blipFill>
          <p:spPr>
            <a:xfrm>
              <a:off x="4505745" y="1754397"/>
              <a:ext cx="639312" cy="1020074"/>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0"/>
          <p:cNvSpPr txBox="1">
            <a:spLocks noGrp="1"/>
          </p:cNvSpPr>
          <p:nvPr>
            <p:ph type="ctrTitle"/>
          </p:nvPr>
        </p:nvSpPr>
        <p:spPr>
          <a:xfrm>
            <a:off x="235246" y="558209"/>
            <a:ext cx="3744149" cy="15264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de-DE"/>
              <a:t>Fragen?</a:t>
            </a:r>
            <a:endParaRPr/>
          </a:p>
        </p:txBody>
      </p:sp>
      <p:sp>
        <p:nvSpPr>
          <p:cNvPr id="822" name="Google Shape;822;p70"/>
          <p:cNvSpPr txBox="1">
            <a:spLocks noGrp="1"/>
          </p:cNvSpPr>
          <p:nvPr>
            <p:ph type="subTitle" idx="1"/>
          </p:nvPr>
        </p:nvSpPr>
        <p:spPr>
          <a:xfrm>
            <a:off x="235246" y="2409903"/>
            <a:ext cx="3193753" cy="113233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1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D20E95-D352-41A5-9A0E-D2771C8DDED2}"/>
              </a:ext>
            </a:extLst>
          </p:cNvPr>
          <p:cNvSpPr>
            <a:spLocks noGrp="1"/>
          </p:cNvSpPr>
          <p:nvPr>
            <p:ph type="title"/>
          </p:nvPr>
        </p:nvSpPr>
        <p:spPr>
          <a:xfrm>
            <a:off x="256814" y="246986"/>
            <a:ext cx="6385129" cy="475021"/>
          </a:xfrm>
        </p:spPr>
        <p:txBody>
          <a:bodyPr/>
          <a:lstStyle/>
          <a:p>
            <a:r>
              <a:rPr lang="de-DE"/>
              <a:t>Methan entsteht durch rülpsende Kühe</a:t>
            </a:r>
            <a:endParaRPr lang="de-DE" b="0"/>
          </a:p>
          <a:p>
            <a:endParaRPr lang="de-DE" dirty="0"/>
          </a:p>
        </p:txBody>
      </p:sp>
      <p:pic>
        <p:nvPicPr>
          <p:cNvPr id="8" name="Grafik 8" descr="Ein Bild, das Text, Vektorgrafiken enthält.&#10;&#10;Beschreibung automatisch generiert.">
            <a:extLst>
              <a:ext uri="{FF2B5EF4-FFF2-40B4-BE49-F238E27FC236}">
                <a16:creationId xmlns:a16="http://schemas.microsoft.com/office/drawing/2014/main" id="{34C2692E-CBD1-47DC-9297-CD6E5C46EDD8}"/>
              </a:ext>
            </a:extLst>
          </p:cNvPr>
          <p:cNvPicPr>
            <a:picLocks noChangeAspect="1"/>
          </p:cNvPicPr>
          <p:nvPr/>
        </p:nvPicPr>
        <p:blipFill>
          <a:blip r:embed="rId3"/>
          <a:stretch>
            <a:fillRect/>
          </a:stretch>
        </p:blipFill>
        <p:spPr>
          <a:xfrm>
            <a:off x="817353" y="721331"/>
            <a:ext cx="5234076" cy="3916499"/>
          </a:xfrm>
          <a:prstGeom prst="rect">
            <a:avLst/>
          </a:prstGeom>
          <a:ln>
            <a:noFill/>
          </a:ln>
          <a:effectLst>
            <a:softEdge rad="112500"/>
          </a:effectLst>
        </p:spPr>
      </p:pic>
      <p:sp>
        <p:nvSpPr>
          <p:cNvPr id="16" name="Google Shape;309;p12">
            <a:extLst>
              <a:ext uri="{FF2B5EF4-FFF2-40B4-BE49-F238E27FC236}">
                <a16:creationId xmlns:a16="http://schemas.microsoft.com/office/drawing/2014/main" id="{4F827074-4A5E-4D39-AD46-058732F25C3D}"/>
              </a:ext>
            </a:extLst>
          </p:cNvPr>
          <p:cNvSpPr/>
          <p:nvPr/>
        </p:nvSpPr>
        <p:spPr>
          <a:xfrm>
            <a:off x="1548432" y="1673725"/>
            <a:ext cx="765893" cy="507639"/>
          </a:xfrm>
          <a:prstGeom prst="cloud">
            <a:avLst/>
          </a:prstGeom>
          <a:solidFill>
            <a:srgbClr val="081A33">
              <a:alpha val="41000"/>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cs typeface="Calibri"/>
                <a:sym typeface="Calibri"/>
              </a:rPr>
              <a:t>CH</a:t>
            </a:r>
            <a:r>
              <a:rPr lang="de-DE" sz="1100" baseline="-25000">
                <a:solidFill>
                  <a:schemeClr val="lt1"/>
                </a:solidFill>
                <a:latin typeface="Calibri"/>
                <a:cs typeface="Calibri"/>
                <a:sym typeface="Calibri"/>
              </a:rPr>
              <a:t>4</a:t>
            </a:r>
            <a:endParaRPr sz="1100">
              <a:solidFill>
                <a:schemeClr val="lt1"/>
              </a:solidFill>
            </a:endParaRPr>
          </a:p>
        </p:txBody>
      </p:sp>
      <p:sp>
        <p:nvSpPr>
          <p:cNvPr id="22" name="Wolke 21">
            <a:extLst>
              <a:ext uri="{FF2B5EF4-FFF2-40B4-BE49-F238E27FC236}">
                <a16:creationId xmlns:a16="http://schemas.microsoft.com/office/drawing/2014/main" id="{BF70FA0E-70C5-435E-BB53-A0688BA0559F}"/>
              </a:ext>
            </a:extLst>
          </p:cNvPr>
          <p:cNvSpPr/>
          <p:nvPr/>
        </p:nvSpPr>
        <p:spPr>
          <a:xfrm>
            <a:off x="4334881" y="1635341"/>
            <a:ext cx="2470582" cy="1554762"/>
          </a:xfrm>
          <a:prstGeom prst="cloud">
            <a:avLst/>
          </a:prstGeom>
          <a:solidFill>
            <a:srgbClr val="F2F2F2">
              <a:alpha val="28000"/>
            </a:srgbClr>
          </a:solidFill>
          <a:ln>
            <a:solidFill>
              <a:srgbClr val="081A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081A33"/>
                </a:solidFill>
                <a:latin typeface="Calibri"/>
                <a:cs typeface="Arial"/>
              </a:rPr>
              <a:t>Kühe atmen Methan aus, das während des</a:t>
            </a:r>
            <a:r>
              <a:rPr lang="de-DE" b="1" dirty="0">
                <a:solidFill>
                  <a:srgbClr val="C00000"/>
                </a:solidFill>
                <a:latin typeface="Calibri"/>
                <a:cs typeface="Arial"/>
              </a:rPr>
              <a:t> </a:t>
            </a:r>
            <a:r>
              <a:rPr lang="de-DE" b="1">
                <a:solidFill>
                  <a:srgbClr val="C00000"/>
                </a:solidFill>
                <a:latin typeface="Calibri"/>
                <a:cs typeface="Arial"/>
              </a:rPr>
              <a:t>Verdauens</a:t>
            </a:r>
            <a:r>
              <a:rPr lang="de-DE" b="1" dirty="0">
                <a:solidFill>
                  <a:srgbClr val="081A33"/>
                </a:solidFill>
                <a:latin typeface="Calibri"/>
                <a:cs typeface="Arial"/>
              </a:rPr>
              <a:t> </a:t>
            </a:r>
            <a:r>
              <a:rPr lang="de-DE" b="1">
                <a:solidFill>
                  <a:srgbClr val="081A33"/>
                </a:solidFill>
                <a:latin typeface="Calibri"/>
                <a:cs typeface="Arial"/>
              </a:rPr>
              <a:t>entsteht.</a:t>
            </a:r>
            <a:endParaRPr lang="de-DE" b="1" dirty="0">
              <a:solidFill>
                <a:srgbClr val="081A33"/>
              </a:solidFill>
              <a:latin typeface="Calibri"/>
              <a:cs typeface="Arial"/>
            </a:endParaRPr>
          </a:p>
        </p:txBody>
      </p:sp>
      <p:sp>
        <p:nvSpPr>
          <p:cNvPr id="23" name="Google Shape;309;p12">
            <a:extLst>
              <a:ext uri="{FF2B5EF4-FFF2-40B4-BE49-F238E27FC236}">
                <a16:creationId xmlns:a16="http://schemas.microsoft.com/office/drawing/2014/main" id="{A793E64A-9F3D-4CD0-BFB2-1DB294CE4AD0}"/>
              </a:ext>
            </a:extLst>
          </p:cNvPr>
          <p:cNvSpPr/>
          <p:nvPr/>
        </p:nvSpPr>
        <p:spPr>
          <a:xfrm>
            <a:off x="2996704" y="1428795"/>
            <a:ext cx="638104" cy="401149"/>
          </a:xfrm>
          <a:prstGeom prst="cloud">
            <a:avLst/>
          </a:prstGeom>
          <a:solidFill>
            <a:srgbClr val="081A33">
              <a:alpha val="41000"/>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cs typeface="Calibri"/>
                <a:sym typeface="Calibri"/>
              </a:rPr>
              <a:t>CH</a:t>
            </a:r>
            <a:r>
              <a:rPr lang="de-DE" sz="1100" baseline="-25000">
                <a:solidFill>
                  <a:schemeClr val="lt1"/>
                </a:solidFill>
                <a:latin typeface="Calibri"/>
                <a:cs typeface="Calibri"/>
                <a:sym typeface="Calibri"/>
              </a:rPr>
              <a:t>4</a:t>
            </a:r>
            <a:endParaRPr/>
          </a:p>
        </p:txBody>
      </p:sp>
      <p:sp>
        <p:nvSpPr>
          <p:cNvPr id="24" name="Google Shape;309;p12">
            <a:extLst>
              <a:ext uri="{FF2B5EF4-FFF2-40B4-BE49-F238E27FC236}">
                <a16:creationId xmlns:a16="http://schemas.microsoft.com/office/drawing/2014/main" id="{54BFC3BD-1A19-4945-9E44-6A8054595D46}"/>
              </a:ext>
            </a:extLst>
          </p:cNvPr>
          <p:cNvSpPr/>
          <p:nvPr/>
        </p:nvSpPr>
        <p:spPr>
          <a:xfrm>
            <a:off x="3891226" y="1726971"/>
            <a:ext cx="819139" cy="603480"/>
          </a:xfrm>
          <a:prstGeom prst="cloud">
            <a:avLst/>
          </a:prstGeom>
          <a:solidFill>
            <a:srgbClr val="081A33">
              <a:alpha val="41000"/>
            </a:srgbClr>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cs typeface="Calibri"/>
                <a:sym typeface="Calibri"/>
              </a:rPr>
              <a:t>CH</a:t>
            </a:r>
            <a:r>
              <a:rPr lang="de-DE" sz="1100" baseline="-25000">
                <a:solidFill>
                  <a:schemeClr val="lt1"/>
                </a:solidFill>
                <a:latin typeface="Calibri"/>
                <a:cs typeface="Calibri"/>
                <a:sym typeface="Calibri"/>
              </a:rPr>
              <a:t>4</a:t>
            </a:r>
            <a:endParaRPr/>
          </a:p>
        </p:txBody>
      </p:sp>
      <p:sp>
        <p:nvSpPr>
          <p:cNvPr id="25" name="Wolke 24">
            <a:extLst>
              <a:ext uri="{FF2B5EF4-FFF2-40B4-BE49-F238E27FC236}">
                <a16:creationId xmlns:a16="http://schemas.microsoft.com/office/drawing/2014/main" id="{937260F2-7DBB-426E-B843-74BA710F39E7}"/>
              </a:ext>
            </a:extLst>
          </p:cNvPr>
          <p:cNvSpPr/>
          <p:nvPr/>
        </p:nvSpPr>
        <p:spPr>
          <a:xfrm>
            <a:off x="85902" y="1986760"/>
            <a:ext cx="2119163" cy="1267237"/>
          </a:xfrm>
          <a:prstGeom prst="cloud">
            <a:avLst/>
          </a:prstGeom>
          <a:solidFill>
            <a:srgbClr val="F2F2F2">
              <a:alpha val="28000"/>
            </a:srgbClr>
          </a:solidFill>
          <a:ln>
            <a:solidFill>
              <a:srgbClr val="081A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b="1">
                <a:solidFill>
                  <a:srgbClr val="081A33"/>
                </a:solidFill>
                <a:latin typeface="Calibri"/>
                <a:cs typeface="Arial"/>
              </a:rPr>
              <a:t>Methan</a:t>
            </a:r>
            <a:r>
              <a:rPr lang="de-DE" b="1" dirty="0">
                <a:solidFill>
                  <a:srgbClr val="081A33"/>
                </a:solidFill>
                <a:latin typeface="Calibri"/>
                <a:cs typeface="Arial"/>
              </a:rPr>
              <a:t> </a:t>
            </a:r>
            <a:r>
              <a:rPr lang="de-DE" b="1">
                <a:solidFill>
                  <a:srgbClr val="081A33"/>
                </a:solidFill>
                <a:latin typeface="Calibri"/>
                <a:cs typeface="Arial"/>
              </a:rPr>
              <a:t>entweicht </a:t>
            </a:r>
            <a:r>
              <a:rPr lang="de-DE" b="1" dirty="0">
                <a:solidFill>
                  <a:srgbClr val="081A33"/>
                </a:solidFill>
                <a:latin typeface="Calibri"/>
                <a:cs typeface="Arial"/>
              </a:rPr>
              <a:t>auch über </a:t>
            </a:r>
            <a:r>
              <a:rPr lang="de-DE" b="1" dirty="0">
                <a:solidFill>
                  <a:srgbClr val="C00000"/>
                </a:solidFill>
                <a:latin typeface="Calibri"/>
                <a:cs typeface="Arial"/>
              </a:rPr>
              <a:t>Kuhfladen</a:t>
            </a:r>
            <a:r>
              <a:rPr lang="de-DE" b="1" dirty="0">
                <a:solidFill>
                  <a:srgbClr val="081A33"/>
                </a:solidFill>
                <a:latin typeface="Calibri"/>
                <a:cs typeface="Arial"/>
              </a:rPr>
              <a:t>.</a:t>
            </a:r>
            <a:endParaRPr lang="de-DE" i="1" dirty="0">
              <a:cs typeface="Arial"/>
            </a:endParaRPr>
          </a:p>
        </p:txBody>
      </p:sp>
      <p:sp>
        <p:nvSpPr>
          <p:cNvPr id="26" name="Google Shape;309;p12">
            <a:extLst>
              <a:ext uri="{FF2B5EF4-FFF2-40B4-BE49-F238E27FC236}">
                <a16:creationId xmlns:a16="http://schemas.microsoft.com/office/drawing/2014/main" id="{FD053FA0-9B42-4ADE-B13D-69A98E0BC4F3}"/>
              </a:ext>
            </a:extLst>
          </p:cNvPr>
          <p:cNvSpPr/>
          <p:nvPr/>
        </p:nvSpPr>
        <p:spPr>
          <a:xfrm>
            <a:off x="1931797" y="2962261"/>
            <a:ext cx="563561" cy="379850"/>
          </a:xfrm>
          <a:prstGeom prst="cloud">
            <a:avLst/>
          </a:prstGeom>
          <a:solidFill>
            <a:srgbClr val="081A33">
              <a:alpha val="41000"/>
            </a:srgbClr>
          </a:solidFill>
          <a:ln w="9525" cap="flat" cmpd="sng">
            <a:solidFill>
              <a:srgbClr val="FFFFFF">
                <a:alpha val="17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800">
                <a:solidFill>
                  <a:schemeClr val="lt1"/>
                </a:solidFill>
                <a:latin typeface="Calibri"/>
                <a:cs typeface="Calibri"/>
                <a:sym typeface="Calibri"/>
              </a:rPr>
              <a:t>CH</a:t>
            </a:r>
            <a:r>
              <a:rPr lang="de-DE" sz="800" baseline="-25000">
                <a:solidFill>
                  <a:schemeClr val="lt1"/>
                </a:solidFill>
                <a:latin typeface="Calibri"/>
                <a:cs typeface="Calibri"/>
                <a:sym typeface="Calibri"/>
              </a:rPr>
              <a:t>4</a:t>
            </a:r>
            <a:endParaRPr sz="800">
              <a:solidFill>
                <a:schemeClr val="lt1"/>
              </a:solidFill>
            </a:endParaRPr>
          </a:p>
        </p:txBody>
      </p:sp>
    </p:spTree>
    <p:extLst>
      <p:ext uri="{BB962C8B-B14F-4D97-AF65-F5344CB8AC3E}">
        <p14:creationId xmlns:p14="http://schemas.microsoft.com/office/powerpoint/2010/main" val="226042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3"/>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Auch Dünger erzeugt Treibhausgasemissionen</a:t>
            </a:r>
            <a:endParaRPr/>
          </a:p>
        </p:txBody>
      </p:sp>
      <p:pic>
        <p:nvPicPr>
          <p:cNvPr id="318" name="Google Shape;318;p13"/>
          <p:cNvPicPr preferRelativeResize="0"/>
          <p:nvPr/>
        </p:nvPicPr>
        <p:blipFill rotWithShape="1">
          <a:blip r:embed="rId3">
            <a:alphaModFix/>
          </a:blip>
          <a:srcRect/>
          <a:stretch/>
        </p:blipFill>
        <p:spPr>
          <a:xfrm>
            <a:off x="492990" y="2346265"/>
            <a:ext cx="3325597" cy="1870648"/>
          </a:xfrm>
          <a:prstGeom prst="rect">
            <a:avLst/>
          </a:prstGeom>
          <a:noFill/>
          <a:ln>
            <a:noFill/>
          </a:ln>
        </p:spPr>
      </p:pic>
      <p:pic>
        <p:nvPicPr>
          <p:cNvPr id="319" name="Google Shape;319;p13"/>
          <p:cNvPicPr preferRelativeResize="0"/>
          <p:nvPr/>
        </p:nvPicPr>
        <p:blipFill rotWithShape="1">
          <a:blip r:embed="rId4">
            <a:alphaModFix/>
          </a:blip>
          <a:srcRect/>
          <a:stretch/>
        </p:blipFill>
        <p:spPr>
          <a:xfrm>
            <a:off x="4273136" y="971797"/>
            <a:ext cx="2061702" cy="1374468"/>
          </a:xfrm>
          <a:prstGeom prst="rect">
            <a:avLst/>
          </a:prstGeom>
          <a:noFill/>
          <a:ln>
            <a:noFill/>
          </a:ln>
        </p:spPr>
      </p:pic>
      <p:sp>
        <p:nvSpPr>
          <p:cNvPr id="320" name="Google Shape;320;p13"/>
          <p:cNvSpPr/>
          <p:nvPr/>
        </p:nvSpPr>
        <p:spPr>
          <a:xfrm>
            <a:off x="4916381" y="1784409"/>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
        <p:nvSpPr>
          <p:cNvPr id="321" name="Google Shape;321;p13"/>
          <p:cNvSpPr/>
          <p:nvPr/>
        </p:nvSpPr>
        <p:spPr>
          <a:xfrm>
            <a:off x="5708206" y="911013"/>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
        <p:nvSpPr>
          <p:cNvPr id="322" name="Google Shape;322;p13"/>
          <p:cNvSpPr/>
          <p:nvPr/>
        </p:nvSpPr>
        <p:spPr>
          <a:xfrm>
            <a:off x="772675" y="2591784"/>
            <a:ext cx="689536" cy="388660"/>
          </a:xfrm>
          <a:prstGeom prst="cloud">
            <a:avLst/>
          </a:prstGeom>
          <a:solidFill>
            <a:srgbClr val="49DF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N</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O</a:t>
            </a:r>
            <a:endParaRPr sz="1100" baseline="-25000">
              <a:solidFill>
                <a:schemeClr val="lt1"/>
              </a:solidFill>
              <a:latin typeface="Calibri"/>
              <a:ea typeface="Calibri"/>
              <a:cs typeface="Calibri"/>
              <a:sym typeface="Calibri"/>
            </a:endParaRPr>
          </a:p>
        </p:txBody>
      </p:sp>
      <p:sp>
        <p:nvSpPr>
          <p:cNvPr id="323" name="Google Shape;323;p13"/>
          <p:cNvSpPr/>
          <p:nvPr/>
        </p:nvSpPr>
        <p:spPr>
          <a:xfrm>
            <a:off x="589792" y="1749742"/>
            <a:ext cx="689536" cy="388660"/>
          </a:xfrm>
          <a:prstGeom prst="cloud">
            <a:avLst/>
          </a:prstGeom>
          <a:solidFill>
            <a:srgbClr val="49DF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N</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O</a:t>
            </a:r>
            <a:endParaRPr sz="1100" baseline="-25000">
              <a:solidFill>
                <a:schemeClr val="lt1"/>
              </a:solidFill>
              <a:latin typeface="Calibri"/>
              <a:ea typeface="Calibri"/>
              <a:cs typeface="Calibri"/>
              <a:sym typeface="Calibri"/>
            </a:endParaRPr>
          </a:p>
        </p:txBody>
      </p:sp>
      <p:sp>
        <p:nvSpPr>
          <p:cNvPr id="324" name="Google Shape;324;p13"/>
          <p:cNvSpPr/>
          <p:nvPr/>
        </p:nvSpPr>
        <p:spPr>
          <a:xfrm>
            <a:off x="2794810" y="2431962"/>
            <a:ext cx="689536" cy="388660"/>
          </a:xfrm>
          <a:prstGeom prst="cloud">
            <a:avLst/>
          </a:prstGeom>
          <a:solidFill>
            <a:srgbClr val="49DF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N</a:t>
            </a:r>
            <a:r>
              <a:rPr lang="de-DE" sz="1100" baseline="-25000">
                <a:solidFill>
                  <a:schemeClr val="lt1"/>
                </a:solidFill>
                <a:latin typeface="Calibri"/>
                <a:ea typeface="Calibri"/>
                <a:cs typeface="Calibri"/>
                <a:sym typeface="Calibri"/>
              </a:rPr>
              <a:t>2</a:t>
            </a:r>
            <a:r>
              <a:rPr lang="de-DE" sz="1100">
                <a:solidFill>
                  <a:schemeClr val="lt1"/>
                </a:solidFill>
                <a:latin typeface="Calibri"/>
                <a:ea typeface="Calibri"/>
                <a:cs typeface="Calibri"/>
                <a:sym typeface="Calibri"/>
              </a:rPr>
              <a:t>O</a:t>
            </a:r>
            <a:endParaRPr sz="1100" baseline="-25000">
              <a:solidFill>
                <a:schemeClr val="lt1"/>
              </a:solidFill>
              <a:latin typeface="Calibri"/>
              <a:ea typeface="Calibri"/>
              <a:cs typeface="Calibri"/>
              <a:sym typeface="Calibri"/>
            </a:endParaRPr>
          </a:p>
        </p:txBody>
      </p:sp>
      <p:sp>
        <p:nvSpPr>
          <p:cNvPr id="325" name="Google Shape;325;p13"/>
          <p:cNvSpPr txBox="1"/>
          <p:nvPr/>
        </p:nvSpPr>
        <p:spPr>
          <a:xfrm>
            <a:off x="3947532" y="3216824"/>
            <a:ext cx="268362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i="1">
                <a:solidFill>
                  <a:srgbClr val="FF0000"/>
                </a:solidFill>
                <a:latin typeface="Calibri"/>
                <a:ea typeface="Calibri"/>
                <a:cs typeface="Calibri"/>
                <a:sym typeface="Calibri"/>
              </a:rPr>
              <a:t>Wir rechnen alle Emissionen um, um sie vergleichbar zu machen und sprechen dann von </a:t>
            </a:r>
            <a:r>
              <a:rPr lang="de-DE" sz="1600" b="1" i="1">
                <a:solidFill>
                  <a:srgbClr val="FF0000"/>
                </a:solidFill>
                <a:latin typeface="Calibri"/>
                <a:ea typeface="Calibri"/>
                <a:cs typeface="Calibri"/>
                <a:sym typeface="Calibri"/>
              </a:rPr>
              <a:t>CO</a:t>
            </a:r>
            <a:r>
              <a:rPr lang="de-DE" sz="1600" b="1" i="1" baseline="-25000">
                <a:solidFill>
                  <a:srgbClr val="FF0000"/>
                </a:solidFill>
                <a:latin typeface="Calibri"/>
                <a:ea typeface="Calibri"/>
                <a:cs typeface="Calibri"/>
                <a:sym typeface="Calibri"/>
              </a:rPr>
              <a:t>2</a:t>
            </a:r>
            <a:r>
              <a:rPr lang="de-DE" sz="1600" b="1" i="1">
                <a:solidFill>
                  <a:srgbClr val="FF0000"/>
                </a:solidFill>
                <a:latin typeface="Calibri"/>
                <a:ea typeface="Calibri"/>
                <a:cs typeface="Calibri"/>
                <a:sym typeface="Calibri"/>
              </a:rPr>
              <a:t>-Äquivalenten </a:t>
            </a:r>
            <a:endParaRPr/>
          </a:p>
        </p:txBody>
      </p:sp>
      <p:sp>
        <p:nvSpPr>
          <p:cNvPr id="326" name="Google Shape;326;p13"/>
          <p:cNvSpPr/>
          <p:nvPr/>
        </p:nvSpPr>
        <p:spPr>
          <a:xfrm>
            <a:off x="5227726" y="2138402"/>
            <a:ext cx="1238582" cy="610516"/>
          </a:xfrm>
          <a:prstGeom prst="cloud">
            <a:avLst/>
          </a:prstGeom>
          <a:solidFill>
            <a:srgbClr val="00556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CO</a:t>
            </a:r>
            <a:r>
              <a:rPr lang="de-DE" sz="1600" b="1" baseline="-25000">
                <a:solidFill>
                  <a:schemeClr val="lt1"/>
                </a:solidFill>
                <a:latin typeface="Calibri"/>
                <a:ea typeface="Calibri"/>
                <a:cs typeface="Calibri"/>
                <a:sym typeface="Calibri"/>
              </a:rPr>
              <a:t>2-Äq.</a:t>
            </a:r>
            <a:endParaRPr/>
          </a:p>
        </p:txBody>
      </p:sp>
      <p:sp>
        <p:nvSpPr>
          <p:cNvPr id="327" name="Google Shape;327;p13"/>
          <p:cNvSpPr txBox="1"/>
          <p:nvPr/>
        </p:nvSpPr>
        <p:spPr>
          <a:xfrm>
            <a:off x="1414630" y="1023176"/>
            <a:ext cx="25879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1 CH</a:t>
            </a:r>
            <a:r>
              <a:rPr lang="de-DE" sz="1800" baseline="-25000">
                <a:solidFill>
                  <a:schemeClr val="dk1"/>
                </a:solidFill>
                <a:latin typeface="Calibri"/>
                <a:ea typeface="Calibri"/>
                <a:cs typeface="Calibri"/>
                <a:sym typeface="Calibri"/>
              </a:rPr>
              <a:t>4</a:t>
            </a:r>
            <a:r>
              <a:rPr lang="de-DE" sz="1800">
                <a:solidFill>
                  <a:schemeClr val="dk1"/>
                </a:solidFill>
                <a:latin typeface="Calibri"/>
                <a:ea typeface="Calibri"/>
                <a:cs typeface="Calibri"/>
                <a:sym typeface="Calibri"/>
              </a:rPr>
              <a:t>-Molekül wirkt wie 28 CO</a:t>
            </a:r>
            <a:r>
              <a:rPr lang="de-DE" sz="1800" baseline="-25000">
                <a:solidFill>
                  <a:schemeClr val="dk1"/>
                </a:solidFill>
                <a:latin typeface="Calibri"/>
                <a:ea typeface="Calibri"/>
                <a:cs typeface="Calibri"/>
                <a:sym typeface="Calibri"/>
              </a:rPr>
              <a:t>2</a:t>
            </a:r>
            <a:r>
              <a:rPr lang="de-DE" sz="1800">
                <a:solidFill>
                  <a:schemeClr val="dk1"/>
                </a:solidFill>
                <a:latin typeface="Calibri"/>
                <a:ea typeface="Calibri"/>
                <a:cs typeface="Calibri"/>
                <a:sym typeface="Calibri"/>
              </a:rPr>
              <a:t>-Moleküle</a:t>
            </a:r>
            <a:endParaRPr/>
          </a:p>
          <a:p>
            <a:pPr marL="0" marR="0" lvl="0" indent="0" algn="l" rtl="0">
              <a:spcBef>
                <a:spcPts val="0"/>
              </a:spcBef>
              <a:spcAft>
                <a:spcPts val="0"/>
              </a:spcAft>
              <a:buNone/>
            </a:pPr>
            <a:r>
              <a:rPr lang="de-DE" sz="1800">
                <a:solidFill>
                  <a:schemeClr val="dk1"/>
                </a:solidFill>
                <a:latin typeface="Calibri"/>
                <a:ea typeface="Calibri"/>
                <a:cs typeface="Calibri"/>
                <a:sym typeface="Calibri"/>
              </a:rPr>
              <a:t>1 N</a:t>
            </a:r>
            <a:r>
              <a:rPr lang="de-DE" sz="1800" baseline="-25000">
                <a:solidFill>
                  <a:schemeClr val="dk1"/>
                </a:solidFill>
                <a:latin typeface="Calibri"/>
                <a:ea typeface="Calibri"/>
                <a:cs typeface="Calibri"/>
                <a:sym typeface="Calibri"/>
              </a:rPr>
              <a:t>2</a:t>
            </a:r>
            <a:r>
              <a:rPr lang="de-DE" sz="1800">
                <a:solidFill>
                  <a:schemeClr val="dk1"/>
                </a:solidFill>
                <a:latin typeface="Calibri"/>
                <a:ea typeface="Calibri"/>
                <a:cs typeface="Calibri"/>
                <a:sym typeface="Calibri"/>
              </a:rPr>
              <a:t>O-Molekül wirkt wie 268 CO</a:t>
            </a:r>
            <a:r>
              <a:rPr lang="de-DE" sz="1800" baseline="-25000">
                <a:solidFill>
                  <a:schemeClr val="dk1"/>
                </a:solidFill>
                <a:latin typeface="Calibri"/>
                <a:ea typeface="Calibri"/>
                <a:cs typeface="Calibri"/>
                <a:sym typeface="Calibri"/>
              </a:rPr>
              <a:t>2</a:t>
            </a:r>
            <a:r>
              <a:rPr lang="de-DE" sz="1800">
                <a:solidFill>
                  <a:schemeClr val="dk1"/>
                </a:solidFill>
                <a:latin typeface="Calibri"/>
                <a:ea typeface="Calibri"/>
                <a:cs typeface="Calibri"/>
                <a:sym typeface="Calibri"/>
              </a:rPr>
              <a:t>-Moleküle</a:t>
            </a:r>
            <a:endParaRPr/>
          </a:p>
        </p:txBody>
      </p:sp>
      <p:sp>
        <p:nvSpPr>
          <p:cNvPr id="328" name="Google Shape;328;p13"/>
          <p:cNvSpPr/>
          <p:nvPr/>
        </p:nvSpPr>
        <p:spPr>
          <a:xfrm>
            <a:off x="589792" y="1154796"/>
            <a:ext cx="609971" cy="401038"/>
          </a:xfrm>
          <a:prstGeom prst="cloud">
            <a:avLst/>
          </a:prstGeom>
          <a:solidFill>
            <a:srgbClr val="3366FF"/>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CH</a:t>
            </a:r>
            <a:r>
              <a:rPr lang="de-DE" sz="1100" baseline="-25000">
                <a:solidFill>
                  <a:schemeClr val="lt1"/>
                </a:solidFill>
                <a:latin typeface="Calibri"/>
                <a:ea typeface="Calibri"/>
                <a:cs typeface="Calibri"/>
                <a:sym typeface="Calibri"/>
              </a:rPr>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Dem Klima ist somit nicht egal, was wir essen!</a:t>
            </a:r>
            <a:endParaRPr/>
          </a:p>
        </p:txBody>
      </p:sp>
      <p:sp>
        <p:nvSpPr>
          <p:cNvPr id="335" name="Google Shape;335;p14"/>
          <p:cNvSpPr/>
          <p:nvPr/>
        </p:nvSpPr>
        <p:spPr>
          <a:xfrm>
            <a:off x="2982436" y="646071"/>
            <a:ext cx="3447922" cy="2111623"/>
          </a:xfrm>
          <a:prstGeom prst="cloudCallout">
            <a:avLst>
              <a:gd name="adj1" fmla="val -20833"/>
              <a:gd name="adj2" fmla="val 62500"/>
            </a:avLst>
          </a:prstGeom>
          <a:solidFill>
            <a:srgbClr val="005568"/>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Eine durchschnittliche Menüportion in der Schulmensa führt zu Emissionen in Höhe von ca. </a:t>
            </a:r>
            <a:endParaRPr/>
          </a:p>
          <a:p>
            <a:pPr marL="0" marR="0" lvl="0" indent="0" algn="ctr" rtl="0">
              <a:spcBef>
                <a:spcPts val="0"/>
              </a:spcBef>
              <a:spcAft>
                <a:spcPts val="0"/>
              </a:spcAft>
              <a:buNone/>
            </a:pPr>
            <a:r>
              <a:rPr lang="de-DE" sz="1800">
                <a:solidFill>
                  <a:schemeClr val="lt1"/>
                </a:solidFill>
                <a:latin typeface="Calibri"/>
                <a:ea typeface="Calibri"/>
                <a:cs typeface="Calibri"/>
                <a:sym typeface="Calibri"/>
              </a:rPr>
              <a:t>1.250 g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-Äq.</a:t>
            </a:r>
            <a:endParaRPr/>
          </a:p>
        </p:txBody>
      </p:sp>
      <p:pic>
        <p:nvPicPr>
          <p:cNvPr id="336" name="Google Shape;336;p14"/>
          <p:cNvPicPr preferRelativeResize="0"/>
          <p:nvPr/>
        </p:nvPicPr>
        <p:blipFill rotWithShape="1">
          <a:blip r:embed="rId3">
            <a:alphaModFix/>
          </a:blip>
          <a:srcRect/>
          <a:stretch/>
        </p:blipFill>
        <p:spPr>
          <a:xfrm>
            <a:off x="1054870" y="2813016"/>
            <a:ext cx="2399505" cy="16796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6"/>
          <p:cNvSpPr txBox="1">
            <a:spLocks noGrp="1"/>
          </p:cNvSpPr>
          <p:nvPr>
            <p:ph type="title"/>
          </p:nvPr>
        </p:nvSpPr>
        <p:spPr>
          <a:xfrm>
            <a:off x="235248" y="279335"/>
            <a:ext cx="6395912"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Die Klimawirkung ist je nach Lebensmittel unterschiedlich</a:t>
            </a:r>
            <a:endParaRPr/>
          </a:p>
        </p:txBody>
      </p:sp>
      <p:pic>
        <p:nvPicPr>
          <p:cNvPr id="790" name="Google Shape;790;p66"/>
          <p:cNvPicPr preferRelativeResize="0"/>
          <p:nvPr/>
        </p:nvPicPr>
        <p:blipFill rotWithShape="1">
          <a:blip r:embed="rId3">
            <a:alphaModFix/>
          </a:blip>
          <a:srcRect/>
          <a:stretch/>
        </p:blipFill>
        <p:spPr>
          <a:xfrm>
            <a:off x="2475490" y="3116382"/>
            <a:ext cx="2128029" cy="1489620"/>
          </a:xfrm>
          <a:prstGeom prst="rect">
            <a:avLst/>
          </a:prstGeom>
          <a:noFill/>
          <a:ln>
            <a:noFill/>
          </a:ln>
        </p:spPr>
      </p:pic>
      <p:sp>
        <p:nvSpPr>
          <p:cNvPr id="791" name="Google Shape;791;p66"/>
          <p:cNvSpPr/>
          <p:nvPr/>
        </p:nvSpPr>
        <p:spPr>
          <a:xfrm>
            <a:off x="100209" y="675920"/>
            <a:ext cx="2751432" cy="2157937"/>
          </a:xfrm>
          <a:prstGeom prst="cloudCallout">
            <a:avLst>
              <a:gd name="adj1" fmla="val 15919"/>
              <a:gd name="adj2" fmla="val 85388"/>
            </a:avLst>
          </a:pr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Fleischprodukte sind für ca. 30 % der gesamten Treibhausgasemissionen der Schulverpflegung verantwortlich. </a:t>
            </a:r>
            <a:endParaRPr/>
          </a:p>
        </p:txBody>
      </p:sp>
      <p:sp>
        <p:nvSpPr>
          <p:cNvPr id="792" name="Google Shape;792;p66"/>
          <p:cNvSpPr/>
          <p:nvPr/>
        </p:nvSpPr>
        <p:spPr>
          <a:xfrm>
            <a:off x="3997805" y="987356"/>
            <a:ext cx="2727915" cy="1976148"/>
          </a:xfrm>
          <a:prstGeom prst="cloudCallout">
            <a:avLst>
              <a:gd name="adj1" fmla="val -22458"/>
              <a:gd name="adj2" fmla="val 86606"/>
            </a:avLst>
          </a:prstGeom>
          <a:gradFill>
            <a:gsLst>
              <a:gs pos="0">
                <a:srgbClr val="477855"/>
              </a:gs>
              <a:gs pos="50000">
                <a:srgbClr val="006A32"/>
              </a:gs>
              <a:gs pos="100000">
                <a:srgbClr val="00602C"/>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100">
                <a:solidFill>
                  <a:schemeClr val="lt1"/>
                </a:solidFill>
                <a:latin typeface="Calibri"/>
                <a:ea typeface="Calibri"/>
                <a:cs typeface="Calibri"/>
                <a:sym typeface="Calibri"/>
              </a:rPr>
              <a:t>Milchprodukte sind für ca. ein Viertel der gesamten Treibhausgasemissionen der Schulverpflegung verantwortlich.</a:t>
            </a:r>
            <a:endParaRPr/>
          </a:p>
        </p:txBody>
      </p:sp>
    </p:spTree>
    <p:extLst>
      <p:ext uri="{BB962C8B-B14F-4D97-AF65-F5344CB8AC3E}">
        <p14:creationId xmlns:p14="http://schemas.microsoft.com/office/powerpoint/2010/main" val="3440680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5"/>
          <p:cNvSpPr txBox="1">
            <a:spLocks noGrp="1"/>
          </p:cNvSpPr>
          <p:nvPr>
            <p:ph type="body" idx="1"/>
          </p:nvPr>
        </p:nvSpPr>
        <p:spPr>
          <a:xfrm>
            <a:off x="235248" y="799660"/>
            <a:ext cx="3900334" cy="3632645"/>
          </a:xfrm>
          <a:prstGeom prst="rect">
            <a:avLst/>
          </a:prstGeom>
          <a:noFill/>
          <a:ln>
            <a:noFill/>
          </a:ln>
        </p:spPr>
        <p:txBody>
          <a:bodyPr spcFirstLastPara="1" wrap="square" lIns="91425" tIns="45700" rIns="91425" bIns="45700" anchor="t" anchorCtr="0">
            <a:normAutofit/>
          </a:bodyPr>
          <a:lstStyle/>
          <a:p>
            <a:pPr marL="171446" lvl="0" indent="-69846" algn="l" rtl="0">
              <a:lnSpc>
                <a:spcPct val="90000"/>
              </a:lnSpc>
              <a:spcBef>
                <a:spcPts val="0"/>
              </a:spcBef>
              <a:spcAft>
                <a:spcPts val="0"/>
              </a:spcAft>
              <a:buClr>
                <a:schemeClr val="accent1"/>
              </a:buClr>
              <a:buSzPts val="1600"/>
              <a:buFont typeface="Courier New"/>
              <a:buNone/>
            </a:pPr>
            <a:endParaRPr>
              <a:solidFill>
                <a:srgbClr val="FF0000"/>
              </a:solidFill>
            </a:endParaRPr>
          </a:p>
          <a:p>
            <a:pPr marL="171446" lvl="0" indent="-69846" algn="l" rtl="0">
              <a:lnSpc>
                <a:spcPct val="90000"/>
              </a:lnSpc>
              <a:spcBef>
                <a:spcPts val="751"/>
              </a:spcBef>
              <a:spcAft>
                <a:spcPts val="0"/>
              </a:spcAft>
              <a:buClr>
                <a:schemeClr val="accent1"/>
              </a:buClr>
              <a:buSzPts val="1600"/>
              <a:buFont typeface="Courier New"/>
              <a:buNone/>
            </a:pPr>
            <a:endParaRPr>
              <a:solidFill>
                <a:srgbClr val="FF0000"/>
              </a:solidFill>
            </a:endParaRPr>
          </a:p>
          <a:p>
            <a:pPr marL="171446" lvl="0" indent="-69846" algn="l" rtl="0">
              <a:lnSpc>
                <a:spcPct val="90000"/>
              </a:lnSpc>
              <a:spcBef>
                <a:spcPts val="751"/>
              </a:spcBef>
              <a:spcAft>
                <a:spcPts val="0"/>
              </a:spcAft>
              <a:buClr>
                <a:schemeClr val="accent1"/>
              </a:buClr>
              <a:buSzPts val="1600"/>
              <a:buFont typeface="Courier New"/>
              <a:buNone/>
            </a:pPr>
            <a:endParaRPr/>
          </a:p>
          <a:p>
            <a:pPr marL="171446" lvl="0" indent="-69846" algn="l" rtl="0">
              <a:lnSpc>
                <a:spcPct val="90000"/>
              </a:lnSpc>
              <a:spcBef>
                <a:spcPts val="751"/>
              </a:spcBef>
              <a:spcAft>
                <a:spcPts val="0"/>
              </a:spcAft>
              <a:buClr>
                <a:schemeClr val="accent1"/>
              </a:buClr>
              <a:buSzPts val="1600"/>
              <a:buFont typeface="Courier New"/>
              <a:buNone/>
            </a:pPr>
            <a:endParaRPr/>
          </a:p>
        </p:txBody>
      </p:sp>
      <p:sp>
        <p:nvSpPr>
          <p:cNvPr id="343" name="Google Shape;343;p15"/>
          <p:cNvSpPr txBox="1">
            <a:spLocks noGrp="1"/>
          </p:cNvSpPr>
          <p:nvPr>
            <p:ph type="title"/>
          </p:nvPr>
        </p:nvSpPr>
        <p:spPr>
          <a:xfrm>
            <a:off x="235247" y="279335"/>
            <a:ext cx="6622753" cy="3995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de-DE"/>
              <a:t>Dem Klima ist somit nicht egal, was wir essen!</a:t>
            </a:r>
            <a:endParaRPr/>
          </a:p>
        </p:txBody>
      </p:sp>
      <p:pic>
        <p:nvPicPr>
          <p:cNvPr id="344" name="Google Shape;344;p15"/>
          <p:cNvPicPr preferRelativeResize="0"/>
          <p:nvPr/>
        </p:nvPicPr>
        <p:blipFill rotWithShape="1">
          <a:blip r:embed="rId3">
            <a:alphaModFix/>
          </a:blip>
          <a:srcRect/>
          <a:stretch/>
        </p:blipFill>
        <p:spPr>
          <a:xfrm>
            <a:off x="284876" y="1308138"/>
            <a:ext cx="3047395" cy="2965033"/>
          </a:xfrm>
          <a:prstGeom prst="rect">
            <a:avLst/>
          </a:prstGeom>
          <a:noFill/>
          <a:ln>
            <a:noFill/>
          </a:ln>
        </p:spPr>
      </p:pic>
      <p:pic>
        <p:nvPicPr>
          <p:cNvPr id="345" name="Google Shape;345;p15"/>
          <p:cNvPicPr preferRelativeResize="0"/>
          <p:nvPr/>
        </p:nvPicPr>
        <p:blipFill rotWithShape="1">
          <a:blip r:embed="rId4">
            <a:alphaModFix/>
          </a:blip>
          <a:srcRect/>
          <a:stretch/>
        </p:blipFill>
        <p:spPr>
          <a:xfrm>
            <a:off x="2050176" y="2460536"/>
            <a:ext cx="1257905" cy="792742"/>
          </a:xfrm>
          <a:prstGeom prst="rect">
            <a:avLst/>
          </a:prstGeom>
          <a:noFill/>
          <a:ln>
            <a:noFill/>
          </a:ln>
        </p:spPr>
      </p:pic>
      <p:pic>
        <p:nvPicPr>
          <p:cNvPr id="346" name="Google Shape;346;p15"/>
          <p:cNvPicPr preferRelativeResize="0"/>
          <p:nvPr/>
        </p:nvPicPr>
        <p:blipFill rotWithShape="1">
          <a:blip r:embed="rId5">
            <a:alphaModFix/>
          </a:blip>
          <a:srcRect/>
          <a:stretch/>
        </p:blipFill>
        <p:spPr>
          <a:xfrm>
            <a:off x="580604" y="2298624"/>
            <a:ext cx="745331" cy="946452"/>
          </a:xfrm>
          <a:prstGeom prst="rect">
            <a:avLst/>
          </a:prstGeom>
          <a:noFill/>
          <a:ln>
            <a:noFill/>
          </a:ln>
        </p:spPr>
      </p:pic>
      <p:sp>
        <p:nvSpPr>
          <p:cNvPr id="347" name="Google Shape;347;p15"/>
          <p:cNvSpPr txBox="1">
            <a:spLocks noGrp="1"/>
          </p:cNvSpPr>
          <p:nvPr>
            <p:ph type="body" idx="3"/>
          </p:nvPr>
        </p:nvSpPr>
        <p:spPr>
          <a:xfrm>
            <a:off x="3785839" y="1892243"/>
            <a:ext cx="2847392" cy="17971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de-DE"/>
              <a:t>Die Emissionen, die durch unsere Ernährung verursacht werden, sind etwa so groß wie die Emissionen, die durch den gesamten Verkehr entstehen!</a:t>
            </a:r>
            <a:endParaRPr/>
          </a:p>
        </p:txBody>
      </p:sp>
    </p:spTree>
  </p:cSld>
  <p:clrMapOvr>
    <a:masterClrMapping/>
  </p:clrMapOvr>
</p:sld>
</file>

<file path=ppt/theme/theme1.xml><?xml version="1.0" encoding="utf-8"?>
<a:theme xmlns:a="http://schemas.openxmlformats.org/drawingml/2006/main" name="Ö2-Theme">
  <a:themeElements>
    <a:clrScheme name="S4F Color Scheeme 1">
      <a:dk1>
        <a:srgbClr val="000000"/>
      </a:dk1>
      <a:lt1>
        <a:srgbClr val="FFFFFF"/>
      </a:lt1>
      <a:dk2>
        <a:srgbClr val="44546A"/>
      </a:dk2>
      <a:lt2>
        <a:srgbClr val="E7E6E6"/>
      </a:lt2>
      <a:accent1>
        <a:srgbClr val="006533"/>
      </a:accent1>
      <a:accent2>
        <a:srgbClr val="B32354"/>
      </a:accent2>
      <a:accent3>
        <a:srgbClr val="A5A5A5"/>
      </a:accent3>
      <a:accent4>
        <a:srgbClr val="F5A41B"/>
      </a:accent4>
      <a:accent5>
        <a:srgbClr val="00AACF"/>
      </a:accent5>
      <a:accent6>
        <a:srgbClr val="70AD47"/>
      </a:accent6>
      <a:hlink>
        <a:srgbClr val="0093CB"/>
      </a:hlink>
      <a:folHlink>
        <a:srgbClr val="0093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2248</Words>
  <Application>Microsoft Macintosh PowerPoint</Application>
  <PresentationFormat>Benutzerdefiniert</PresentationFormat>
  <Paragraphs>443</Paragraphs>
  <Slides>45</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45</vt:i4>
      </vt:variant>
    </vt:vector>
  </HeadingPairs>
  <TitlesOfParts>
    <vt:vector size="51" baseType="lpstr">
      <vt:lpstr>Times New Roman</vt:lpstr>
      <vt:lpstr>Noto Sans Symbols</vt:lpstr>
      <vt:lpstr>Calibri</vt:lpstr>
      <vt:lpstr>Arial</vt:lpstr>
      <vt:lpstr>Courier New</vt:lpstr>
      <vt:lpstr>Ö2-Theme</vt:lpstr>
      <vt:lpstr>Speiseplan in unserer Mensa – wie viele Treibhausgase stecken im Essen?</vt:lpstr>
      <vt:lpstr>CO2-Bilanz nach Bereichen an der Schule </vt:lpstr>
      <vt:lpstr>Speiseplan in unserer Mensa – wie viel CO2 und Methan steckt im Essen?</vt:lpstr>
      <vt:lpstr>Nicht nur CO2-Emissionen sind relevant</vt:lpstr>
      <vt:lpstr>Methan entsteht durch rülpsende Kühe </vt:lpstr>
      <vt:lpstr>Auch Dünger erzeugt Treibhausgasemissionen</vt:lpstr>
      <vt:lpstr>Dem Klima ist somit nicht egal, was wir essen!</vt:lpstr>
      <vt:lpstr>Die Klimawirkung ist je nach Lebensmittel unterschiedlich</vt:lpstr>
      <vt:lpstr>Dem Klima ist somit nicht egal, was wir essen!</vt:lpstr>
      <vt:lpstr>Dem Klima ist nicht egal, was wir essen</vt:lpstr>
      <vt:lpstr>Speiseplan in unserer Mensa – wie viel CO2 und Methan steckt im Essen?</vt:lpstr>
      <vt:lpstr>Wie kommt das Essen zu uns und wo entstehen Treibhausgase?</vt:lpstr>
      <vt:lpstr>Vom Feld auf den Teller – den Emissionen auf der Spur</vt:lpstr>
      <vt:lpstr>Wo die Treibhausgasemissionen bei der Schulverpflegung entstehen </vt:lpstr>
      <vt:lpstr>Wo die Treibhausgasemissionen bei der Schulverpflegung entstehen </vt:lpstr>
      <vt:lpstr>Viehzucht</vt:lpstr>
      <vt:lpstr>Ackerbau auf Deutschlands Feldern</vt:lpstr>
      <vt:lpstr>Milch</vt:lpstr>
      <vt:lpstr>Virtuelles Wasser</vt:lpstr>
      <vt:lpstr>Rindfleisch, Hühnerfleisch, Schweinefleisch</vt:lpstr>
      <vt:lpstr>Ackerbau</vt:lpstr>
      <vt:lpstr>Wo die Treibhausgasemissionen bei der Schulverpflegung entstehen </vt:lpstr>
      <vt:lpstr>Verarbeitung</vt:lpstr>
      <vt:lpstr>Wo die Treibhausgasemissionen bei der Schulverpflegung entstehen </vt:lpstr>
      <vt:lpstr>Belieferung</vt:lpstr>
      <vt:lpstr>Belieferung Der Weg eines Erdbeer-Joghurts</vt:lpstr>
      <vt:lpstr>Wo die Treibhausgasemissionen bei der Schulverpflegung entstehen </vt:lpstr>
      <vt:lpstr>Schulküche</vt:lpstr>
      <vt:lpstr>PowerPoint-Präsentation</vt:lpstr>
      <vt:lpstr>Wo die Treibhausgasemissionen bei der Schulverpflegung entstehen </vt:lpstr>
      <vt:lpstr>Abfälle</vt:lpstr>
      <vt:lpstr>Wo werden Lebensmittel verschwendet?</vt:lpstr>
      <vt:lpstr>Wo die Treibhausgasemissionen bei der Schulverpflegung entstehen </vt:lpstr>
      <vt:lpstr>Speiseplan in unserer Mensa – wie viel CO2 und Methan steckt im Essen?</vt:lpstr>
      <vt:lpstr>Wie die CO2-Bilanz verbessert werden kann</vt:lpstr>
      <vt:lpstr>Strategie 1: Weniger Fleisch</vt:lpstr>
      <vt:lpstr>Strategie 2: Weniger Milchprodukte</vt:lpstr>
      <vt:lpstr>Strategie 3: Saisonal und lokal kaufen</vt:lpstr>
      <vt:lpstr>Saisonkalender</vt:lpstr>
      <vt:lpstr>Strategie 4: Bio – logisch!</vt:lpstr>
      <vt:lpstr>Strategie 5: Auch auf die Verpackung achten</vt:lpstr>
      <vt:lpstr>Strategie 6: Abfall vermeiden und reduzieren</vt:lpstr>
      <vt:lpstr>Strategie 7: Energie sparen in der Küche</vt:lpstr>
      <vt:lpstr>Alle Strategien auf einen Blick</vt:lpstr>
      <vt:lpstr>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E1 Speiseplan in unserer Mensa – wie viel CO2 und Methan steckt im Essen?</dc:title>
  <dc:creator>Dr. Sebastian Albert-Seifried</dc:creator>
  <cp:lastModifiedBy>Lena Tholen</cp:lastModifiedBy>
  <cp:revision>1118</cp:revision>
  <dcterms:created xsi:type="dcterms:W3CDTF">2020-10-18T08:14:56Z</dcterms:created>
  <dcterms:modified xsi:type="dcterms:W3CDTF">2021-07-22T08:52:26Z</dcterms:modified>
</cp:coreProperties>
</file>