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320" r:id="rId4"/>
    <p:sldId id="259" r:id="rId5"/>
    <p:sldId id="323" r:id="rId6"/>
    <p:sldId id="321" r:id="rId7"/>
    <p:sldId id="262" r:id="rId8"/>
    <p:sldId id="263" r:id="rId9"/>
    <p:sldId id="264" r:id="rId10"/>
    <p:sldId id="338" r:id="rId11"/>
    <p:sldId id="346" r:id="rId12"/>
    <p:sldId id="339" r:id="rId13"/>
    <p:sldId id="344" r:id="rId14"/>
    <p:sldId id="345" r:id="rId15"/>
    <p:sldId id="322" r:id="rId16"/>
    <p:sldId id="266" r:id="rId17"/>
    <p:sldId id="324" r:id="rId18"/>
    <p:sldId id="267" r:id="rId19"/>
    <p:sldId id="351" r:id="rId20"/>
    <p:sldId id="352" r:id="rId21"/>
    <p:sldId id="347" r:id="rId22"/>
    <p:sldId id="348" r:id="rId23"/>
    <p:sldId id="350" r:id="rId24"/>
    <p:sldId id="349" r:id="rId25"/>
    <p:sldId id="325" r:id="rId26"/>
    <p:sldId id="279" r:id="rId27"/>
    <p:sldId id="326" r:id="rId28"/>
    <p:sldId id="327" r:id="rId29"/>
    <p:sldId id="284" r:id="rId30"/>
    <p:sldId id="332" r:id="rId31"/>
    <p:sldId id="328" r:id="rId32"/>
    <p:sldId id="329" r:id="rId33"/>
    <p:sldId id="330" r:id="rId34"/>
    <p:sldId id="331" r:id="rId35"/>
    <p:sldId id="334" r:id="rId36"/>
    <p:sldId id="335" r:id="rId37"/>
    <p:sldId id="306" r:id="rId38"/>
    <p:sldId id="307" r:id="rId39"/>
    <p:sldId id="337" r:id="rId40"/>
    <p:sldId id="341" r:id="rId41"/>
    <p:sldId id="342" r:id="rId42"/>
    <p:sldId id="343" r:id="rId43"/>
    <p:sldId id="260" r:id="rId44"/>
    <p:sldId id="319" r:id="rId45"/>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5JmxLN+1FQ8RKvGQEp5N7ickm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tte Nawothnig" initials="" lastIdx="1" clrIdx="0"/>
  <p:cmAuthor id="1" name="Julia Swagemakers" initials="JS" lastIdx="5" clrIdx="1">
    <p:extLst>
      <p:ext uri="{19B8F6BF-5375-455C-9EA6-DF929625EA0E}">
        <p15:presenceInfo xmlns:p15="http://schemas.microsoft.com/office/powerpoint/2012/main" userId="Julia Swagemak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5"/>
    <p:restoredTop sz="88815"/>
  </p:normalViewPr>
  <p:slideViewPr>
    <p:cSldViewPr snapToGrid="0">
      <p:cViewPr varScale="1">
        <p:scale>
          <a:sx n="133" d="100"/>
          <a:sy n="133" d="100"/>
        </p:scale>
        <p:origin x="91"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6" Type="http://schemas.openxmlformats.org/officeDocument/2006/relationships/tableStyles" Target="tableStyles.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Blatt1!$B$1</c:f>
              <c:strCache>
                <c:ptCount val="1"/>
                <c:pt idx="0">
                  <c:v>Anteil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0-ED5C-634B-A96B-84B62D03FE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ED5C-634B-A96B-84B62D03FE29}"/>
              </c:ext>
            </c:extLst>
          </c:dPt>
          <c:dLbls>
            <c:dLbl>
              <c:idx val="0"/>
              <c:tx>
                <c:rich>
                  <a:bodyPr/>
                  <a:lstStyle/>
                  <a:p>
                    <a:r>
                      <a:rPr lang="en-US" dirty="0"/>
                      <a:t>48,5%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D5C-634B-A96B-84B62D03FE29}"/>
                </c:ext>
              </c:extLst>
            </c:dLbl>
            <c:dLbl>
              <c:idx val="1"/>
              <c:tx>
                <c:rich>
                  <a:bodyPr/>
                  <a:lstStyle/>
                  <a:p>
                    <a:r>
                      <a:rPr lang="en-US" dirty="0"/>
                      <a:t>51,5%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D5C-634B-A96B-84B62D03FE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Blatt1!$A$2:$A$3</c:f>
              <c:strCache>
                <c:ptCount val="2"/>
                <c:pt idx="0">
                  <c:v>Erneuerbare Energien</c:v>
                </c:pt>
                <c:pt idx="1">
                  <c:v>Nicht-erneuerbare Energien</c:v>
                </c:pt>
              </c:strCache>
            </c:strRef>
          </c:cat>
          <c:val>
            <c:numRef>
              <c:f>Blatt1!$B$2:$B$3</c:f>
              <c:numCache>
                <c:formatCode>General</c:formatCode>
                <c:ptCount val="2"/>
                <c:pt idx="0">
                  <c:v>48.5</c:v>
                </c:pt>
                <c:pt idx="1">
                  <c:v>51.5</c:v>
                </c:pt>
              </c:numCache>
            </c:numRef>
          </c:val>
          <c:extLst>
            <c:ext xmlns:c16="http://schemas.microsoft.com/office/drawing/2014/chart" uri="{C3380CC4-5D6E-409C-BE32-E72D297353CC}">
              <c16:uniqueId val="{00000002-ED5C-634B-A96B-84B62D03FE2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772FA-3823-6F46-A242-BC9B593443F7}"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de-DE"/>
        </a:p>
      </dgm:t>
    </dgm:pt>
    <dgm:pt modelId="{AFC46583-83FA-6A49-BF19-8D8F7F9516AE}">
      <dgm:prSet phldrT="[Text]"/>
      <dgm:spPr/>
      <dgm:t>
        <a:bodyPr/>
        <a:lstStyle/>
        <a:p>
          <a:r>
            <a:rPr lang="de-DE" dirty="0"/>
            <a:t>Effizienz</a:t>
          </a:r>
        </a:p>
      </dgm:t>
    </dgm:pt>
    <dgm:pt modelId="{250F5395-45C8-3540-B54C-BF6C9F4459CC}" type="parTrans" cxnId="{FA462F4C-4AA7-A940-B790-33E4776BEBB4}">
      <dgm:prSet/>
      <dgm:spPr/>
      <dgm:t>
        <a:bodyPr/>
        <a:lstStyle/>
        <a:p>
          <a:endParaRPr lang="de-DE"/>
        </a:p>
      </dgm:t>
    </dgm:pt>
    <dgm:pt modelId="{7F7FA971-0E85-7E4E-9D8F-00A98264C393}" type="sibTrans" cxnId="{FA462F4C-4AA7-A940-B790-33E4776BEBB4}">
      <dgm:prSet/>
      <dgm:spPr/>
      <dgm:t>
        <a:bodyPr/>
        <a:lstStyle/>
        <a:p>
          <a:endParaRPr lang="de-DE"/>
        </a:p>
      </dgm:t>
    </dgm:pt>
    <dgm:pt modelId="{F4D6C162-5DB4-6A4A-BF2B-99E008B56D3B}">
      <dgm:prSet phldrT="[Text]"/>
      <dgm:spPr/>
      <dgm:t>
        <a:bodyPr/>
        <a:lstStyle/>
        <a:p>
          <a:r>
            <a:rPr lang="de-DE" dirty="0">
              <a:latin typeface="Segoe Print" panose="02000800000000000000" pitchFamily="2" charset="0"/>
            </a:rPr>
            <a:t>BESSER</a:t>
          </a:r>
        </a:p>
      </dgm:t>
    </dgm:pt>
    <dgm:pt modelId="{AA2FCD90-D882-8647-B45E-2325BFE65B38}" type="parTrans" cxnId="{66B3124B-86B4-644F-9524-EDBB4E3E4E67}">
      <dgm:prSet/>
      <dgm:spPr/>
      <dgm:t>
        <a:bodyPr/>
        <a:lstStyle/>
        <a:p>
          <a:endParaRPr lang="de-DE"/>
        </a:p>
      </dgm:t>
    </dgm:pt>
    <dgm:pt modelId="{931410DC-83C1-624B-8E25-A988E881B6AE}" type="sibTrans" cxnId="{66B3124B-86B4-644F-9524-EDBB4E3E4E67}">
      <dgm:prSet/>
      <dgm:spPr/>
      <dgm:t>
        <a:bodyPr/>
        <a:lstStyle/>
        <a:p>
          <a:endParaRPr lang="de-DE"/>
        </a:p>
      </dgm:t>
    </dgm:pt>
    <dgm:pt modelId="{F2D97D3A-6BEF-144B-B3A5-B695E36CA338}">
      <dgm:prSet phldrT="[Text]"/>
      <dgm:spPr/>
      <dgm:t>
        <a:bodyPr/>
        <a:lstStyle/>
        <a:p>
          <a:r>
            <a:rPr lang="de-DE" dirty="0"/>
            <a:t>Konsistenz</a:t>
          </a:r>
        </a:p>
      </dgm:t>
    </dgm:pt>
    <dgm:pt modelId="{E5E3A96B-298D-D84C-9C75-17942E3BBA90}" type="parTrans" cxnId="{3C13AFB5-FDB5-504E-8E4F-3F4B9F74F3C6}">
      <dgm:prSet/>
      <dgm:spPr/>
      <dgm:t>
        <a:bodyPr/>
        <a:lstStyle/>
        <a:p>
          <a:endParaRPr lang="de-DE"/>
        </a:p>
      </dgm:t>
    </dgm:pt>
    <dgm:pt modelId="{1F7F94C4-CD78-004F-AE35-10B5C73A50AB}" type="sibTrans" cxnId="{3C13AFB5-FDB5-504E-8E4F-3F4B9F74F3C6}">
      <dgm:prSet/>
      <dgm:spPr/>
      <dgm:t>
        <a:bodyPr/>
        <a:lstStyle/>
        <a:p>
          <a:endParaRPr lang="de-DE"/>
        </a:p>
      </dgm:t>
    </dgm:pt>
    <dgm:pt modelId="{9F196F91-B4DE-3C41-8E97-65B4A120A71D}">
      <dgm:prSet phldrT="[Text]"/>
      <dgm:spPr/>
      <dgm:t>
        <a:bodyPr/>
        <a:lstStyle/>
        <a:p>
          <a:r>
            <a:rPr lang="de-DE" dirty="0">
              <a:latin typeface="Segoe Print" panose="02000800000000000000" pitchFamily="2" charset="0"/>
            </a:rPr>
            <a:t>ANDERS</a:t>
          </a:r>
        </a:p>
      </dgm:t>
    </dgm:pt>
    <dgm:pt modelId="{4B605E6F-F8EE-2D42-81B0-AAE97E5B4B01}" type="parTrans" cxnId="{A8CD4879-1025-894F-A137-1CD2FACB25B7}">
      <dgm:prSet/>
      <dgm:spPr/>
      <dgm:t>
        <a:bodyPr/>
        <a:lstStyle/>
        <a:p>
          <a:endParaRPr lang="de-DE"/>
        </a:p>
      </dgm:t>
    </dgm:pt>
    <dgm:pt modelId="{5DE3CC34-065C-2C49-BEC2-7C2F1021C7EC}" type="sibTrans" cxnId="{A8CD4879-1025-894F-A137-1CD2FACB25B7}">
      <dgm:prSet/>
      <dgm:spPr/>
      <dgm:t>
        <a:bodyPr/>
        <a:lstStyle/>
        <a:p>
          <a:endParaRPr lang="de-DE"/>
        </a:p>
      </dgm:t>
    </dgm:pt>
    <dgm:pt modelId="{6D227E6C-8115-4F42-985E-868F36719740}">
      <dgm:prSet phldrT="[Text]"/>
      <dgm:spPr/>
      <dgm:t>
        <a:bodyPr/>
        <a:lstStyle/>
        <a:p>
          <a:r>
            <a:rPr lang="de-DE" dirty="0"/>
            <a:t>Suffizienz</a:t>
          </a:r>
        </a:p>
      </dgm:t>
    </dgm:pt>
    <dgm:pt modelId="{851A0488-A220-5644-9CFE-7AD5C185EBED}" type="parTrans" cxnId="{219D5A42-984A-0845-8D72-81E8CF29122B}">
      <dgm:prSet/>
      <dgm:spPr/>
      <dgm:t>
        <a:bodyPr/>
        <a:lstStyle/>
        <a:p>
          <a:endParaRPr lang="de-DE"/>
        </a:p>
      </dgm:t>
    </dgm:pt>
    <dgm:pt modelId="{19A2E5C9-E6DF-364E-ABBC-F0A77124FA2D}" type="sibTrans" cxnId="{219D5A42-984A-0845-8D72-81E8CF29122B}">
      <dgm:prSet/>
      <dgm:spPr/>
      <dgm:t>
        <a:bodyPr/>
        <a:lstStyle/>
        <a:p>
          <a:endParaRPr lang="de-DE"/>
        </a:p>
      </dgm:t>
    </dgm:pt>
    <dgm:pt modelId="{34EF3B7B-5B8D-E244-96B0-2AAD6BBEDEC2}">
      <dgm:prSet phldrT="[Text]"/>
      <dgm:spPr/>
      <dgm:t>
        <a:bodyPr/>
        <a:lstStyle/>
        <a:p>
          <a:r>
            <a:rPr lang="de-DE" dirty="0">
              <a:latin typeface="Segoe Print" panose="02000800000000000000" pitchFamily="2" charset="0"/>
            </a:rPr>
            <a:t>WENIGER</a:t>
          </a:r>
        </a:p>
      </dgm:t>
    </dgm:pt>
    <dgm:pt modelId="{C24DB81F-2C03-DE4D-A16A-BB3D6286FF10}" type="parTrans" cxnId="{F003CEC2-F348-E342-B806-E19E99EADA8F}">
      <dgm:prSet/>
      <dgm:spPr/>
      <dgm:t>
        <a:bodyPr/>
        <a:lstStyle/>
        <a:p>
          <a:endParaRPr lang="de-DE"/>
        </a:p>
      </dgm:t>
    </dgm:pt>
    <dgm:pt modelId="{0B74E65C-A04C-5C44-A2CD-3F105A3CD4C1}" type="sibTrans" cxnId="{F003CEC2-F348-E342-B806-E19E99EADA8F}">
      <dgm:prSet/>
      <dgm:spPr/>
      <dgm:t>
        <a:bodyPr/>
        <a:lstStyle/>
        <a:p>
          <a:endParaRPr lang="de-DE"/>
        </a:p>
      </dgm:t>
    </dgm:pt>
    <dgm:pt modelId="{3F770690-E342-784A-B1E0-9A62EC55BA49}" type="pres">
      <dgm:prSet presAssocID="{160772FA-3823-6F46-A242-BC9B593443F7}" presName="Name0" presStyleCnt="0">
        <dgm:presLayoutVars>
          <dgm:dir/>
          <dgm:animLvl val="lvl"/>
          <dgm:resizeHandles val="exact"/>
        </dgm:presLayoutVars>
      </dgm:prSet>
      <dgm:spPr/>
    </dgm:pt>
    <dgm:pt modelId="{20030C16-564F-2D46-BF3B-60FC8AC0A394}" type="pres">
      <dgm:prSet presAssocID="{AFC46583-83FA-6A49-BF19-8D8F7F9516AE}" presName="composite" presStyleCnt="0"/>
      <dgm:spPr/>
    </dgm:pt>
    <dgm:pt modelId="{8077418D-25EE-7C4D-B596-00F74AD06F40}" type="pres">
      <dgm:prSet presAssocID="{AFC46583-83FA-6A49-BF19-8D8F7F9516AE}" presName="parTx" presStyleLbl="alignNode1" presStyleIdx="0" presStyleCnt="3">
        <dgm:presLayoutVars>
          <dgm:chMax val="0"/>
          <dgm:chPref val="0"/>
          <dgm:bulletEnabled val="1"/>
        </dgm:presLayoutVars>
      </dgm:prSet>
      <dgm:spPr/>
    </dgm:pt>
    <dgm:pt modelId="{7A39ECC1-F29A-CC42-B13F-4B5B795D97D5}" type="pres">
      <dgm:prSet presAssocID="{AFC46583-83FA-6A49-BF19-8D8F7F9516AE}" presName="desTx" presStyleLbl="alignAccFollowNode1" presStyleIdx="0" presStyleCnt="3">
        <dgm:presLayoutVars>
          <dgm:bulletEnabled val="1"/>
        </dgm:presLayoutVars>
      </dgm:prSet>
      <dgm:spPr/>
    </dgm:pt>
    <dgm:pt modelId="{18D56D77-F555-3D4A-9A54-85E82F2E3FD5}" type="pres">
      <dgm:prSet presAssocID="{7F7FA971-0E85-7E4E-9D8F-00A98264C393}" presName="space" presStyleCnt="0"/>
      <dgm:spPr/>
    </dgm:pt>
    <dgm:pt modelId="{93F03FF4-C0EF-9649-9D42-623CDEFA56B8}" type="pres">
      <dgm:prSet presAssocID="{F2D97D3A-6BEF-144B-B3A5-B695E36CA338}" presName="composite" presStyleCnt="0"/>
      <dgm:spPr/>
    </dgm:pt>
    <dgm:pt modelId="{A85D1765-72FA-F541-A919-6BABB0C2A741}" type="pres">
      <dgm:prSet presAssocID="{F2D97D3A-6BEF-144B-B3A5-B695E36CA338}" presName="parTx" presStyleLbl="alignNode1" presStyleIdx="1" presStyleCnt="3">
        <dgm:presLayoutVars>
          <dgm:chMax val="0"/>
          <dgm:chPref val="0"/>
          <dgm:bulletEnabled val="1"/>
        </dgm:presLayoutVars>
      </dgm:prSet>
      <dgm:spPr/>
    </dgm:pt>
    <dgm:pt modelId="{06BF9453-BB90-6A45-B26C-1578FF0852D9}" type="pres">
      <dgm:prSet presAssocID="{F2D97D3A-6BEF-144B-B3A5-B695E36CA338}" presName="desTx" presStyleLbl="alignAccFollowNode1" presStyleIdx="1" presStyleCnt="3">
        <dgm:presLayoutVars>
          <dgm:bulletEnabled val="1"/>
        </dgm:presLayoutVars>
      </dgm:prSet>
      <dgm:spPr/>
    </dgm:pt>
    <dgm:pt modelId="{C1FD6825-F7C7-2948-A75B-473CB48EB45A}" type="pres">
      <dgm:prSet presAssocID="{1F7F94C4-CD78-004F-AE35-10B5C73A50AB}" presName="space" presStyleCnt="0"/>
      <dgm:spPr/>
    </dgm:pt>
    <dgm:pt modelId="{BF85667D-2228-1144-8D2E-49FCA475B5F5}" type="pres">
      <dgm:prSet presAssocID="{6D227E6C-8115-4F42-985E-868F36719740}" presName="composite" presStyleCnt="0"/>
      <dgm:spPr/>
    </dgm:pt>
    <dgm:pt modelId="{85A7A25B-92FE-704A-8664-E8999666CE7F}" type="pres">
      <dgm:prSet presAssocID="{6D227E6C-8115-4F42-985E-868F36719740}" presName="parTx" presStyleLbl="alignNode1" presStyleIdx="2" presStyleCnt="3">
        <dgm:presLayoutVars>
          <dgm:chMax val="0"/>
          <dgm:chPref val="0"/>
          <dgm:bulletEnabled val="1"/>
        </dgm:presLayoutVars>
      </dgm:prSet>
      <dgm:spPr/>
    </dgm:pt>
    <dgm:pt modelId="{9D6A7A3A-26AE-7B4A-BCBF-44621228DEA6}" type="pres">
      <dgm:prSet presAssocID="{6D227E6C-8115-4F42-985E-868F36719740}" presName="desTx" presStyleLbl="alignAccFollowNode1" presStyleIdx="2" presStyleCnt="3">
        <dgm:presLayoutVars>
          <dgm:bulletEnabled val="1"/>
        </dgm:presLayoutVars>
      </dgm:prSet>
      <dgm:spPr/>
    </dgm:pt>
  </dgm:ptLst>
  <dgm:cxnLst>
    <dgm:cxn modelId="{1825FC1E-66BA-C043-96D6-68A7FA728A7B}" type="presOf" srcId="{F4D6C162-5DB4-6A4A-BF2B-99E008B56D3B}" destId="{7A39ECC1-F29A-CC42-B13F-4B5B795D97D5}" srcOrd="0" destOrd="0" presId="urn:microsoft.com/office/officeart/2005/8/layout/hList1"/>
    <dgm:cxn modelId="{219D5A42-984A-0845-8D72-81E8CF29122B}" srcId="{160772FA-3823-6F46-A242-BC9B593443F7}" destId="{6D227E6C-8115-4F42-985E-868F36719740}" srcOrd="2" destOrd="0" parTransId="{851A0488-A220-5644-9CFE-7AD5C185EBED}" sibTransId="{19A2E5C9-E6DF-364E-ABBC-F0A77124FA2D}"/>
    <dgm:cxn modelId="{66B3124B-86B4-644F-9524-EDBB4E3E4E67}" srcId="{AFC46583-83FA-6A49-BF19-8D8F7F9516AE}" destId="{F4D6C162-5DB4-6A4A-BF2B-99E008B56D3B}" srcOrd="0" destOrd="0" parTransId="{AA2FCD90-D882-8647-B45E-2325BFE65B38}" sibTransId="{931410DC-83C1-624B-8E25-A988E881B6AE}"/>
    <dgm:cxn modelId="{FA462F4C-4AA7-A940-B790-33E4776BEBB4}" srcId="{160772FA-3823-6F46-A242-BC9B593443F7}" destId="{AFC46583-83FA-6A49-BF19-8D8F7F9516AE}" srcOrd="0" destOrd="0" parTransId="{250F5395-45C8-3540-B54C-BF6C9F4459CC}" sibTransId="{7F7FA971-0E85-7E4E-9D8F-00A98264C393}"/>
    <dgm:cxn modelId="{4281876E-DCF3-D74E-BEFA-BD7F7F95B13A}" type="presOf" srcId="{9F196F91-B4DE-3C41-8E97-65B4A120A71D}" destId="{06BF9453-BB90-6A45-B26C-1578FF0852D9}" srcOrd="0" destOrd="0" presId="urn:microsoft.com/office/officeart/2005/8/layout/hList1"/>
    <dgm:cxn modelId="{14F6BF4F-CC0A-F245-9EB8-3CB13AADA31D}" type="presOf" srcId="{160772FA-3823-6F46-A242-BC9B593443F7}" destId="{3F770690-E342-784A-B1E0-9A62EC55BA49}" srcOrd="0" destOrd="0" presId="urn:microsoft.com/office/officeart/2005/8/layout/hList1"/>
    <dgm:cxn modelId="{1B38F94F-D80D-9F4C-9BD3-74A33F6E9A95}" type="presOf" srcId="{AFC46583-83FA-6A49-BF19-8D8F7F9516AE}" destId="{8077418D-25EE-7C4D-B596-00F74AD06F40}" srcOrd="0" destOrd="0" presId="urn:microsoft.com/office/officeart/2005/8/layout/hList1"/>
    <dgm:cxn modelId="{A8CD4879-1025-894F-A137-1CD2FACB25B7}" srcId="{F2D97D3A-6BEF-144B-B3A5-B695E36CA338}" destId="{9F196F91-B4DE-3C41-8E97-65B4A120A71D}" srcOrd="0" destOrd="0" parTransId="{4B605E6F-F8EE-2D42-81B0-AAE97E5B4B01}" sibTransId="{5DE3CC34-065C-2C49-BEC2-7C2F1021C7EC}"/>
    <dgm:cxn modelId="{1519897E-452B-8F4F-B0E5-B8526CC3DCE9}" type="presOf" srcId="{34EF3B7B-5B8D-E244-96B0-2AAD6BBEDEC2}" destId="{9D6A7A3A-26AE-7B4A-BCBF-44621228DEA6}" srcOrd="0" destOrd="0" presId="urn:microsoft.com/office/officeart/2005/8/layout/hList1"/>
    <dgm:cxn modelId="{ABF8AE7F-D6D6-6A4C-B5C7-D4A716D3F90A}" type="presOf" srcId="{6D227E6C-8115-4F42-985E-868F36719740}" destId="{85A7A25B-92FE-704A-8664-E8999666CE7F}" srcOrd="0" destOrd="0" presId="urn:microsoft.com/office/officeart/2005/8/layout/hList1"/>
    <dgm:cxn modelId="{3C13AFB5-FDB5-504E-8E4F-3F4B9F74F3C6}" srcId="{160772FA-3823-6F46-A242-BC9B593443F7}" destId="{F2D97D3A-6BEF-144B-B3A5-B695E36CA338}" srcOrd="1" destOrd="0" parTransId="{E5E3A96B-298D-D84C-9C75-17942E3BBA90}" sibTransId="{1F7F94C4-CD78-004F-AE35-10B5C73A50AB}"/>
    <dgm:cxn modelId="{F003CEC2-F348-E342-B806-E19E99EADA8F}" srcId="{6D227E6C-8115-4F42-985E-868F36719740}" destId="{34EF3B7B-5B8D-E244-96B0-2AAD6BBEDEC2}" srcOrd="0" destOrd="0" parTransId="{C24DB81F-2C03-DE4D-A16A-BB3D6286FF10}" sibTransId="{0B74E65C-A04C-5C44-A2CD-3F105A3CD4C1}"/>
    <dgm:cxn modelId="{D03FE6F7-2FBB-9B48-8317-42A5C810A92B}" type="presOf" srcId="{F2D97D3A-6BEF-144B-B3A5-B695E36CA338}" destId="{A85D1765-72FA-F541-A919-6BABB0C2A741}" srcOrd="0" destOrd="0" presId="urn:microsoft.com/office/officeart/2005/8/layout/hList1"/>
    <dgm:cxn modelId="{C3B6BB5F-9284-8E40-8B74-237E12710577}" type="presParOf" srcId="{3F770690-E342-784A-B1E0-9A62EC55BA49}" destId="{20030C16-564F-2D46-BF3B-60FC8AC0A394}" srcOrd="0" destOrd="0" presId="urn:microsoft.com/office/officeart/2005/8/layout/hList1"/>
    <dgm:cxn modelId="{DBCD98C9-A04C-2842-AC98-CE7F3B140E7B}" type="presParOf" srcId="{20030C16-564F-2D46-BF3B-60FC8AC0A394}" destId="{8077418D-25EE-7C4D-B596-00F74AD06F40}" srcOrd="0" destOrd="0" presId="urn:microsoft.com/office/officeart/2005/8/layout/hList1"/>
    <dgm:cxn modelId="{956D9C7B-3992-A849-A503-B3198956EF45}" type="presParOf" srcId="{20030C16-564F-2D46-BF3B-60FC8AC0A394}" destId="{7A39ECC1-F29A-CC42-B13F-4B5B795D97D5}" srcOrd="1" destOrd="0" presId="urn:microsoft.com/office/officeart/2005/8/layout/hList1"/>
    <dgm:cxn modelId="{128CC2BC-A09F-4E4E-B9A3-6F509A9413B7}" type="presParOf" srcId="{3F770690-E342-784A-B1E0-9A62EC55BA49}" destId="{18D56D77-F555-3D4A-9A54-85E82F2E3FD5}" srcOrd="1" destOrd="0" presId="urn:microsoft.com/office/officeart/2005/8/layout/hList1"/>
    <dgm:cxn modelId="{97CF6641-AAD2-2E47-A986-287929BC91FC}" type="presParOf" srcId="{3F770690-E342-784A-B1E0-9A62EC55BA49}" destId="{93F03FF4-C0EF-9649-9D42-623CDEFA56B8}" srcOrd="2" destOrd="0" presId="urn:microsoft.com/office/officeart/2005/8/layout/hList1"/>
    <dgm:cxn modelId="{D52DE876-BC23-FF48-8DA6-73866FF1675E}" type="presParOf" srcId="{93F03FF4-C0EF-9649-9D42-623CDEFA56B8}" destId="{A85D1765-72FA-F541-A919-6BABB0C2A741}" srcOrd="0" destOrd="0" presId="urn:microsoft.com/office/officeart/2005/8/layout/hList1"/>
    <dgm:cxn modelId="{EBE48EB0-E0A3-714F-A25C-AA5127F847E9}" type="presParOf" srcId="{93F03FF4-C0EF-9649-9D42-623CDEFA56B8}" destId="{06BF9453-BB90-6A45-B26C-1578FF0852D9}" srcOrd="1" destOrd="0" presId="urn:microsoft.com/office/officeart/2005/8/layout/hList1"/>
    <dgm:cxn modelId="{81380267-5CD6-1443-9410-A340B0364494}" type="presParOf" srcId="{3F770690-E342-784A-B1E0-9A62EC55BA49}" destId="{C1FD6825-F7C7-2948-A75B-473CB48EB45A}" srcOrd="3" destOrd="0" presId="urn:microsoft.com/office/officeart/2005/8/layout/hList1"/>
    <dgm:cxn modelId="{B27526D7-D9AA-3A46-905D-27D38141C99E}" type="presParOf" srcId="{3F770690-E342-784A-B1E0-9A62EC55BA49}" destId="{BF85667D-2228-1144-8D2E-49FCA475B5F5}" srcOrd="4" destOrd="0" presId="urn:microsoft.com/office/officeart/2005/8/layout/hList1"/>
    <dgm:cxn modelId="{44475117-2D12-484B-BCFB-6B31CEF60E86}" type="presParOf" srcId="{BF85667D-2228-1144-8D2E-49FCA475B5F5}" destId="{85A7A25B-92FE-704A-8664-E8999666CE7F}" srcOrd="0" destOrd="0" presId="urn:microsoft.com/office/officeart/2005/8/layout/hList1"/>
    <dgm:cxn modelId="{C322C95B-8FCF-5643-BD32-BD59570D962A}" type="presParOf" srcId="{BF85667D-2228-1144-8D2E-49FCA475B5F5}" destId="{9D6A7A3A-26AE-7B4A-BCBF-44621228DE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7418D-25EE-7C4D-B596-00F74AD06F40}">
      <dsp:nvSpPr>
        <dsp:cNvPr id="0" name=""/>
        <dsp:cNvSpPr/>
      </dsp:nvSpPr>
      <dsp:spPr>
        <a:xfrm>
          <a:off x="1428" y="942240"/>
          <a:ext cx="139303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Effizienz</a:t>
          </a:r>
        </a:p>
      </dsp:txBody>
      <dsp:txXfrm>
        <a:off x="1428" y="942240"/>
        <a:ext cx="1393031" cy="460800"/>
      </dsp:txXfrm>
    </dsp:sp>
    <dsp:sp modelId="{7A39ECC1-F29A-CC42-B13F-4B5B795D97D5}">
      <dsp:nvSpPr>
        <dsp:cNvPr id="0" name=""/>
        <dsp:cNvSpPr/>
      </dsp:nvSpPr>
      <dsp:spPr>
        <a:xfrm>
          <a:off x="1428" y="1403040"/>
          <a:ext cx="1393031" cy="702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Segoe Print" panose="02000800000000000000" pitchFamily="2" charset="0"/>
            </a:rPr>
            <a:t>BESSER</a:t>
          </a:r>
        </a:p>
      </dsp:txBody>
      <dsp:txXfrm>
        <a:off x="1428" y="1403040"/>
        <a:ext cx="1393031" cy="702720"/>
      </dsp:txXfrm>
    </dsp:sp>
    <dsp:sp modelId="{A85D1765-72FA-F541-A919-6BABB0C2A741}">
      <dsp:nvSpPr>
        <dsp:cNvPr id="0" name=""/>
        <dsp:cNvSpPr/>
      </dsp:nvSpPr>
      <dsp:spPr>
        <a:xfrm>
          <a:off x="1589484" y="942240"/>
          <a:ext cx="139303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Konsistenz</a:t>
          </a:r>
        </a:p>
      </dsp:txBody>
      <dsp:txXfrm>
        <a:off x="1589484" y="942240"/>
        <a:ext cx="1393031" cy="460800"/>
      </dsp:txXfrm>
    </dsp:sp>
    <dsp:sp modelId="{06BF9453-BB90-6A45-B26C-1578FF0852D9}">
      <dsp:nvSpPr>
        <dsp:cNvPr id="0" name=""/>
        <dsp:cNvSpPr/>
      </dsp:nvSpPr>
      <dsp:spPr>
        <a:xfrm>
          <a:off x="1589484" y="1403040"/>
          <a:ext cx="1393031" cy="702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Segoe Print" panose="02000800000000000000" pitchFamily="2" charset="0"/>
            </a:rPr>
            <a:t>ANDERS</a:t>
          </a:r>
        </a:p>
      </dsp:txBody>
      <dsp:txXfrm>
        <a:off x="1589484" y="1403040"/>
        <a:ext cx="1393031" cy="702720"/>
      </dsp:txXfrm>
    </dsp:sp>
    <dsp:sp modelId="{85A7A25B-92FE-704A-8664-E8999666CE7F}">
      <dsp:nvSpPr>
        <dsp:cNvPr id="0" name=""/>
        <dsp:cNvSpPr/>
      </dsp:nvSpPr>
      <dsp:spPr>
        <a:xfrm>
          <a:off x="3177540" y="942240"/>
          <a:ext cx="139303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Suffizienz</a:t>
          </a:r>
        </a:p>
      </dsp:txBody>
      <dsp:txXfrm>
        <a:off x="3177540" y="942240"/>
        <a:ext cx="1393031" cy="460800"/>
      </dsp:txXfrm>
    </dsp:sp>
    <dsp:sp modelId="{9D6A7A3A-26AE-7B4A-BCBF-44621228DEA6}">
      <dsp:nvSpPr>
        <dsp:cNvPr id="0" name=""/>
        <dsp:cNvSpPr/>
      </dsp:nvSpPr>
      <dsp:spPr>
        <a:xfrm>
          <a:off x="3177540" y="1403040"/>
          <a:ext cx="1393031" cy="702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Segoe Print" panose="02000800000000000000" pitchFamily="2" charset="0"/>
            </a:rPr>
            <a:t>WENIGER</a:t>
          </a:r>
        </a:p>
      </dsp:txBody>
      <dsp:txXfrm>
        <a:off x="3177540" y="1403040"/>
        <a:ext cx="1393031" cy="7027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6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8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744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50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14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507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41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Hier können die Schüler*innen ermitteln, welches Bild erneuerbare bzw. fossile Energieträger darstellt. Dazu ist auch ein Arbeitsblatt vorhanden</a:t>
            </a:r>
            <a:endParaRPr dirty="0"/>
          </a:p>
        </p:txBody>
      </p:sp>
      <p:sp>
        <p:nvSpPr>
          <p:cNvPr id="230" name="Google Shape;23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77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dirty="0"/>
              <a:t>https://</a:t>
            </a:r>
            <a:r>
              <a:rPr lang="de-DE" dirty="0" err="1"/>
              <a:t>www.destatis.de</a:t>
            </a:r>
            <a:r>
              <a:rPr lang="de-DE" dirty="0"/>
              <a:t>/DE/Presse/Pressemitteilungen/2022/09/PD22_374_43312.html</a:t>
            </a:r>
            <a:endParaRPr dirty="0"/>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21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21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19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562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33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defTabSz="914400" rtl="0" eaLnBrk="0" fontAlgn="base" latinLnBrk="0" hangingPunct="0">
              <a:lnSpc>
                <a:spcPct val="100000"/>
              </a:lnSpc>
              <a:buClrTx/>
              <a:buSzTx/>
              <a:buFontTx/>
              <a:buNone/>
              <a:tabLst/>
              <a:defRPr/>
            </a:pPr>
            <a:r>
              <a:rPr lang="en-US" b="1" strike="noStrike" spc="-1" dirty="0"/>
              <a:t>SPEAKER_NOTES:</a:t>
            </a:r>
          </a:p>
          <a:p>
            <a:pPr marL="0" marR="0" lvl="0" indent="0" defTabSz="914400" rtl="0" eaLnBrk="0" fontAlgn="base" latinLnBrk="0" hangingPunct="0">
              <a:lnSpc>
                <a:spcPct val="100000"/>
              </a:lnSpc>
              <a:buClrTx/>
              <a:buSzTx/>
              <a:buFontTx/>
              <a:buNone/>
              <a:tabLst/>
              <a:defRPr/>
            </a:pPr>
            <a:r>
              <a:rPr lang="en-US" b="1" strike="noStrike" spc="-1" dirty="0"/>
              <a:t>VARIANT:</a:t>
            </a:r>
            <a:r>
              <a:rPr lang="en-US" strike="noStrike" spc="-1" dirty="0"/>
              <a:t> GERMAN</a:t>
            </a:r>
          </a:p>
          <a:p>
            <a:pPr marL="0" marR="0" lvl="0" indent="0" defTabSz="914400" rtl="0" eaLnBrk="0" fontAlgn="base" latinLnBrk="0" hangingPunct="0">
              <a:lnSpc>
                <a:spcPct val="100000"/>
              </a:lnSpc>
              <a:buClrTx/>
              <a:buSzTx/>
              <a:buFontTx/>
              <a:buNone/>
              <a:tabLst/>
              <a:defRPr/>
            </a:pPr>
            <a:r>
              <a:rPr lang="en-US" b="1" strike="noStrike" spc="-1" dirty="0"/>
              <a:t>CREDITS:</a:t>
            </a:r>
            <a:r>
              <a:rPr lang="en-US" strike="noStrike" spc="-1" dirty="0"/>
              <a:t> © Christine </a:t>
            </a:r>
            <a:r>
              <a:rPr lang="en-US" strike="noStrike" spc="-1" dirty="0" err="1"/>
              <a:t>Rüth</a:t>
            </a:r>
            <a:r>
              <a:rPr lang="en-US" strike="noStrike" spc="-1" dirty="0"/>
              <a:t>, CC BY-SA 4.0; Icons: </a:t>
            </a:r>
            <a:r>
              <a:rPr lang="en-US" strike="noStrike" spc="-1" dirty="0" err="1"/>
              <a:t>Sonne</a:t>
            </a:r>
            <a:r>
              <a:rPr lang="en-US" strike="noStrike" spc="-1" dirty="0"/>
              <a:t>, Blitz, Wasser, </a:t>
            </a:r>
            <a:r>
              <a:rPr lang="en-US" strike="noStrike" spc="-1" dirty="0" err="1"/>
              <a:t>Welle</a:t>
            </a:r>
            <a:r>
              <a:rPr lang="en-US" strike="noStrike" spc="-1" dirty="0"/>
              <a:t>: PPT </a:t>
            </a:r>
            <a:r>
              <a:rPr lang="en-US" strike="noStrike" spc="-1" dirty="0" err="1"/>
              <a:t>Piktogramme</a:t>
            </a:r>
            <a:r>
              <a:rPr lang="en-US" strike="noStrike" spc="-1" dirty="0"/>
              <a:t>; </a:t>
            </a:r>
            <a:r>
              <a:rPr lang="en-US" strike="noStrike" spc="-1" dirty="0" err="1"/>
              <a:t>Windturbine</a:t>
            </a:r>
            <a:r>
              <a:rPr lang="en-US" strike="noStrike" spc="-1" dirty="0"/>
              <a:t>: Adrien Coquet CC BY-SA 3.0 the Noun Project; </a:t>
            </a:r>
            <a:r>
              <a:rPr lang="en-US" strike="noStrike" spc="-1" dirty="0" err="1"/>
              <a:t>Geothermie</a:t>
            </a:r>
            <a:r>
              <a:rPr lang="en-US" strike="noStrike" spc="-1" dirty="0"/>
              <a:t>: </a:t>
            </a:r>
            <a:r>
              <a:rPr lang="en-US" strike="noStrike" spc="-1" dirty="0" err="1"/>
              <a:t>Smalllikeart</a:t>
            </a:r>
            <a:r>
              <a:rPr lang="en-US" strike="noStrike" spc="-1" dirty="0"/>
              <a:t> &amp; </a:t>
            </a:r>
            <a:r>
              <a:rPr lang="en-US" strike="noStrike" spc="-1" dirty="0" err="1"/>
              <a:t>Biomasse</a:t>
            </a:r>
            <a:r>
              <a:rPr lang="en-US" strike="noStrike" spc="-1" dirty="0"/>
              <a:t>: </a:t>
            </a:r>
            <a:r>
              <a:rPr lang="en-US" strike="noStrike" spc="-1" dirty="0" err="1"/>
              <a:t>Freepik</a:t>
            </a:r>
            <a:r>
              <a:rPr lang="en-US" strike="noStrike" spc="-1" dirty="0"/>
              <a:t>, </a:t>
            </a:r>
            <a:r>
              <a:rPr lang="en-US" strike="noStrike" spc="-1" dirty="0" err="1"/>
              <a:t>Flaticonlizenz</a:t>
            </a:r>
            <a:endParaRPr lang="en-US" strike="noStrike" spc="-1" dirty="0"/>
          </a:p>
          <a:p>
            <a:pPr marL="0" marR="0" lvl="0" indent="0" defTabSz="914400" rtl="0" eaLnBrk="0" fontAlgn="base" latinLnBrk="0" hangingPunct="0">
              <a:lnSpc>
                <a:spcPct val="100000"/>
              </a:lnSpc>
              <a:buClrTx/>
              <a:buSzTx/>
              <a:buFontTx/>
              <a:buNone/>
              <a:tabLst/>
              <a:defRPr/>
            </a:pPr>
            <a:r>
              <a:rPr lang="en-US" b="1" strike="noStrike" spc="-1" dirty="0"/>
              <a:t>SOURCES:</a:t>
            </a:r>
            <a:r>
              <a:rPr lang="en-US" strike="noStrike" spc="-1" dirty="0"/>
              <a:t> </a:t>
            </a:r>
          </a:p>
          <a:p>
            <a:pPr marL="0" marR="0" lvl="0" indent="0" defTabSz="914400" rtl="0" eaLnBrk="0" fontAlgn="base" latinLnBrk="0" hangingPunct="0">
              <a:lnSpc>
                <a:spcPct val="100000"/>
              </a:lnSpc>
              <a:buClrTx/>
              <a:buSzTx/>
              <a:buFontTx/>
              <a:buNone/>
              <a:tabLst/>
              <a:defRPr/>
            </a:pPr>
            <a:r>
              <a:rPr lang="en-US" strike="noStrike" spc="-1" dirty="0" err="1"/>
              <a:t>Sonne</a:t>
            </a:r>
            <a:r>
              <a:rPr lang="en-US" strike="noStrike" spc="-1" dirty="0"/>
              <a:t>, Blitz, Wasser, </a:t>
            </a:r>
            <a:r>
              <a:rPr lang="en-US" strike="noStrike" spc="-1" dirty="0" err="1"/>
              <a:t>Welle</a:t>
            </a:r>
            <a:r>
              <a:rPr lang="en-US" strike="noStrike" spc="-1" dirty="0"/>
              <a:t>: PPT </a:t>
            </a:r>
            <a:r>
              <a:rPr lang="en-US" strike="noStrike" spc="-1" dirty="0" err="1"/>
              <a:t>Piktogramme</a:t>
            </a:r>
            <a:endParaRPr lang="en-US" strike="noStrike" spc="-1" dirty="0"/>
          </a:p>
          <a:p>
            <a:pPr marL="0" marR="0" lvl="0" indent="0" defTabSz="914400" rtl="0" eaLnBrk="0" fontAlgn="base" latinLnBrk="0" hangingPunct="0">
              <a:lnSpc>
                <a:spcPct val="100000"/>
              </a:lnSpc>
              <a:buClrTx/>
              <a:buSzTx/>
              <a:buFontTx/>
              <a:buNone/>
              <a:tabLst/>
              <a:defRPr/>
            </a:pPr>
            <a:r>
              <a:rPr lang="en-US" strike="noStrike" spc="-1" dirty="0" err="1"/>
              <a:t>Geothermie</a:t>
            </a:r>
            <a:r>
              <a:rPr lang="en-US" strike="noStrike" spc="-1" dirty="0"/>
              <a:t>: https://</a:t>
            </a:r>
            <a:r>
              <a:rPr lang="en-US" strike="noStrike" spc="-1" dirty="0" err="1"/>
              <a:t>www.flaticon.com</a:t>
            </a:r>
            <a:r>
              <a:rPr lang="en-US" strike="noStrike" spc="-1" dirty="0"/>
              <a:t>/de/</a:t>
            </a:r>
            <a:r>
              <a:rPr lang="en-US" strike="noStrike" spc="-1" dirty="0" err="1"/>
              <a:t>kostenloses</a:t>
            </a:r>
            <a:r>
              <a:rPr lang="en-US" strike="noStrike" spc="-1" dirty="0"/>
              <a:t>-icon/geothermie_2241060?related_item_id=2241060&amp;term=</a:t>
            </a:r>
            <a:r>
              <a:rPr lang="en-US" strike="noStrike" spc="-1" dirty="0" err="1"/>
              <a:t>geothermie&amp;related_item_id</a:t>
            </a:r>
            <a:r>
              <a:rPr lang="en-US" strike="noStrike" spc="-1" dirty="0"/>
              <a:t>=2241060</a:t>
            </a:r>
          </a:p>
          <a:p>
            <a:pPr marL="0" marR="0" lvl="0" indent="0" defTabSz="914400" rtl="0" eaLnBrk="0" fontAlgn="base" latinLnBrk="0" hangingPunct="0">
              <a:lnSpc>
                <a:spcPct val="100000"/>
              </a:lnSpc>
              <a:buClrTx/>
              <a:buSzTx/>
              <a:buFontTx/>
              <a:buNone/>
              <a:tabLst/>
              <a:defRPr/>
            </a:pPr>
            <a:r>
              <a:rPr lang="en-US" strike="noStrike" spc="-1" dirty="0" err="1"/>
              <a:t>Biomasse</a:t>
            </a:r>
            <a:r>
              <a:rPr lang="en-US" strike="noStrike" spc="-1" dirty="0"/>
              <a:t>: https://</a:t>
            </a:r>
            <a:r>
              <a:rPr lang="en-US" strike="noStrike" spc="-1" dirty="0" err="1"/>
              <a:t>www.flaticon.com</a:t>
            </a:r>
            <a:r>
              <a:rPr lang="en-US" strike="noStrike" spc="-1" dirty="0"/>
              <a:t>/free-icon/biogas-plant_542410?related_item_id=542410&amp;term=biogas %20plant </a:t>
            </a:r>
          </a:p>
          <a:p>
            <a:pPr marL="0" marR="0" lvl="0" indent="0" defTabSz="914400" rtl="0" eaLnBrk="0" fontAlgn="base" latinLnBrk="0" hangingPunct="0">
              <a:lnSpc>
                <a:spcPct val="100000"/>
              </a:lnSpc>
              <a:buClrTx/>
              <a:buSzTx/>
              <a:buFontTx/>
              <a:buNone/>
              <a:tabLst/>
              <a:defRPr/>
            </a:pPr>
            <a:r>
              <a:rPr lang="en-US" strike="noStrike" spc="-1" dirty="0"/>
              <a:t>Wind Turbine https://</a:t>
            </a:r>
            <a:r>
              <a:rPr lang="en-US" strike="noStrike" spc="-1" dirty="0" err="1"/>
              <a:t>thenounproject.com</a:t>
            </a:r>
            <a:r>
              <a:rPr lang="en-US" strike="noStrike" spc="-1" dirty="0"/>
              <a:t>/search/?q=</a:t>
            </a:r>
            <a:r>
              <a:rPr lang="en-US" strike="noStrike" spc="-1" dirty="0" err="1"/>
              <a:t>wind+turbine&amp;i</a:t>
            </a:r>
            <a:r>
              <a:rPr lang="en-US" strike="noStrike" spc="-1" dirty="0"/>
              <a:t>=1790573</a:t>
            </a:r>
          </a:p>
          <a:p>
            <a:pPr marL="0" marR="0" lvl="0" indent="0" defTabSz="914400" rtl="0" eaLnBrk="0" fontAlgn="base" latinLnBrk="0" hangingPunct="0">
              <a:lnSpc>
                <a:spcPct val="100000"/>
              </a:lnSpc>
              <a:buClrTx/>
              <a:buSzTx/>
              <a:buFontTx/>
              <a:buNone/>
              <a:tabLst/>
              <a:defRPr/>
            </a:pPr>
            <a:r>
              <a:rPr lang="en-US" b="1" strike="noStrike" spc="-1" dirty="0"/>
              <a:t>REVIEWED_BY:</a:t>
            </a:r>
            <a:endParaRPr lang="de-DE" b="1" i="0" u="none" strike="noStrike" kern="1200" dirty="0">
              <a:effectLst/>
              <a:ea typeface="MS PGothic" pitchFamily="34" charset="-128"/>
              <a:cs typeface="+mn-cs"/>
            </a:endParaRPr>
          </a:p>
          <a:p>
            <a:pPr marL="0" lvl="0" indent="0" algn="l" rtl="0">
              <a:spcBef>
                <a:spcPts val="0"/>
              </a:spcBef>
              <a:spcAft>
                <a:spcPts val="0"/>
              </a:spcAft>
              <a:buNone/>
            </a:pPr>
            <a:endParaRPr dirty="0"/>
          </a:p>
        </p:txBody>
      </p:sp>
      <p:sp>
        <p:nvSpPr>
          <p:cNvPr id="339" name="Google Shape;33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strike="noStrike" spc="-1" dirty="0"/>
              <a:t>SPEAKER_NOTES:</a:t>
            </a:r>
          </a:p>
          <a:p>
            <a:r>
              <a:rPr lang="en-GB" b="1" strike="noStrike" spc="-1" dirty="0"/>
              <a:t>CREDITS:</a:t>
            </a:r>
            <a:r>
              <a:rPr lang="en-GB" strike="noStrike" spc="-1" dirty="0"/>
              <a:t> © </a:t>
            </a:r>
            <a:r>
              <a:rPr lang="en-GB" strike="noStrike" spc="-1" dirty="0" err="1"/>
              <a:t>schropferoval</a:t>
            </a:r>
            <a:r>
              <a:rPr lang="en-GB" strike="noStrike" spc="-1" dirty="0"/>
              <a:t>, CC0</a:t>
            </a:r>
            <a:br>
              <a:rPr lang="en-GB" strike="noStrike" spc="-1" dirty="0"/>
            </a:br>
            <a:r>
              <a:rPr lang="en-GB" b="1" strike="noStrike" spc="-1" dirty="0"/>
              <a:t>SOURCES:</a:t>
            </a:r>
            <a:r>
              <a:rPr lang="en-GB" strike="noStrike" spc="-1" dirty="0"/>
              <a:t> https://</a:t>
            </a:r>
            <a:r>
              <a:rPr lang="en-GB" strike="noStrike" spc="-1" dirty="0" err="1"/>
              <a:t>pixabay.com</a:t>
            </a:r>
            <a:r>
              <a:rPr lang="en-GB" strike="noStrike" spc="-1" dirty="0"/>
              <a:t>/de/photos/solarenergie-solarplatten-862602/</a:t>
            </a:r>
          </a:p>
          <a:p>
            <a:r>
              <a:rPr lang="en-GB" b="1" strike="noStrike" spc="-1" dirty="0"/>
              <a:t>REVIEWED_BY:</a:t>
            </a:r>
            <a:endParaRPr lang="de-DE" b="1" dirty="0"/>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051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996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266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079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990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rtl="0" eaLnBrk="0" fontAlgn="base" latinLnBrk="0" hangingPunct="0">
              <a:lnSpc>
                <a:spcPct val="100000"/>
              </a:lnSpc>
              <a:buClrTx/>
              <a:buSzTx/>
              <a:buFontTx/>
              <a:buNone/>
              <a:tabLst/>
              <a:defRPr/>
            </a:pPr>
            <a:r>
              <a:rPr lang="en-US" b="1" strike="noStrike" spc="-1" dirty="0"/>
              <a:t>SPEAKER_NOTES:</a:t>
            </a:r>
          </a:p>
          <a:p>
            <a:pPr marL="0" marR="0" lvl="0" indent="0" defTabSz="914400" rtl="0" eaLnBrk="0" fontAlgn="base" latinLnBrk="0" hangingPunct="0">
              <a:lnSpc>
                <a:spcPct val="100000"/>
              </a:lnSpc>
              <a:buClrTx/>
              <a:buSzTx/>
              <a:buFontTx/>
              <a:buNone/>
              <a:tabLst/>
              <a:defRPr/>
            </a:pPr>
            <a:r>
              <a:rPr lang="en-US" b="1" strike="noStrike" spc="-1" dirty="0"/>
              <a:t>VARIANT:</a:t>
            </a:r>
            <a:r>
              <a:rPr lang="en-US" strike="noStrike" spc="-1" dirty="0"/>
              <a:t> GERMAN / TALK</a:t>
            </a:r>
          </a:p>
          <a:p>
            <a:pPr marL="0" marR="0" lvl="0" indent="0" defTabSz="914400" rtl="0" eaLnBrk="0" fontAlgn="base" latinLnBrk="0" hangingPunct="0">
              <a:lnSpc>
                <a:spcPct val="100000"/>
              </a:lnSpc>
              <a:buClrTx/>
              <a:buSzTx/>
              <a:buFontTx/>
              <a:buNone/>
              <a:tabLst/>
              <a:defRPr/>
            </a:pPr>
            <a:r>
              <a:rPr lang="en-US" b="1" strike="noStrike" spc="-1" dirty="0"/>
              <a:t>CREDITS:</a:t>
            </a:r>
            <a:r>
              <a:rPr lang="en-US" strike="noStrike" spc="-1" dirty="0"/>
              <a:t> © Sterner, Stadler, CC BY-SA 4.0; </a:t>
            </a:r>
            <a:r>
              <a:rPr lang="en-US" strike="noStrike" spc="-1" dirty="0" err="1"/>
              <a:t>Bilder</a:t>
            </a:r>
            <a:r>
              <a:rPr lang="en-US" strike="noStrike" spc="-1" dirty="0"/>
              <a:t>: </a:t>
            </a:r>
            <a:r>
              <a:rPr lang="en-US" strike="noStrike" spc="-1" dirty="0" err="1"/>
              <a:t>Pumpspeicher</a:t>
            </a:r>
            <a:r>
              <a:rPr lang="en-US" strike="noStrike" spc="-1" dirty="0"/>
              <a:t> Dr. G. Schmitz CC BY-SA 3.0; </a:t>
            </a:r>
            <a:r>
              <a:rPr lang="en-US" strike="noStrike" spc="-1" dirty="0" err="1"/>
              <a:t>Kohlehalde</a:t>
            </a:r>
            <a:r>
              <a:rPr lang="en-US" strike="noStrike" spc="-1" dirty="0"/>
              <a:t> Martina Nolte CC BY-SA 3.0; </a:t>
            </a:r>
            <a:r>
              <a:rPr lang="en-US" strike="noStrike" spc="-1" dirty="0" err="1"/>
              <a:t>Wärmespeicher</a:t>
            </a:r>
            <a:r>
              <a:rPr lang="en-US" strike="noStrike" spc="-1" dirty="0"/>
              <a:t>: © </a:t>
            </a:r>
            <a:r>
              <a:rPr lang="en-US" strike="noStrike" spc="-1" dirty="0" err="1"/>
              <a:t>Aisano</a:t>
            </a:r>
            <a:r>
              <a:rPr lang="en-US" strike="noStrike" spc="-1" dirty="0"/>
              <a:t> CC BY-SA 3.0, </a:t>
            </a:r>
            <a:r>
              <a:rPr lang="en-US" strike="noStrike" spc="-1" dirty="0" err="1"/>
              <a:t>Gaskavernenspeicher</a:t>
            </a:r>
            <a:r>
              <a:rPr lang="en-US" strike="noStrike" spc="-1" dirty="0"/>
              <a:t> below copyright threshold, Batterie ChrisRose1803, CC BY-SA 4.0 + free pictures</a:t>
            </a:r>
          </a:p>
          <a:p>
            <a:pPr marL="0" marR="0" lvl="0" indent="0" defTabSz="914400" rtl="0" eaLnBrk="0" fontAlgn="base" latinLnBrk="0" hangingPunct="0">
              <a:lnSpc>
                <a:spcPct val="100000"/>
              </a:lnSpc>
              <a:buClrTx/>
              <a:buSzTx/>
              <a:buFontTx/>
              <a:buNone/>
              <a:tabLst/>
              <a:defRPr/>
            </a:pPr>
            <a:r>
              <a:rPr lang="en-US" b="1" strike="noStrike" spc="-1" dirty="0"/>
              <a:t>SOURCES:</a:t>
            </a:r>
            <a:r>
              <a:rPr lang="en-US" strike="noStrike" spc="-1" dirty="0"/>
              <a:t> </a:t>
            </a:r>
            <a:br>
              <a:rPr lang="en-US" strike="noStrike" spc="-1" dirty="0"/>
            </a:br>
            <a:r>
              <a:rPr lang="en-US" strike="noStrike" spc="-1" dirty="0" err="1"/>
              <a:t>Pumpspeicher</a:t>
            </a:r>
            <a:r>
              <a:rPr lang="en-US" strike="noStrike" spc="-1" dirty="0"/>
              <a:t> https://</a:t>
            </a:r>
            <a:r>
              <a:rPr lang="en-US" strike="noStrike" spc="-1" dirty="0" err="1"/>
              <a:t>commons.wikimedia.org</a:t>
            </a:r>
            <a:r>
              <a:rPr lang="en-US" strike="noStrike" spc="-1" dirty="0"/>
              <a:t>/wiki/File:Pumped-storage_power_station_20080510.jpg / © Dr. </a:t>
            </a:r>
            <a:r>
              <a:rPr lang="en-US" strike="noStrike" spc="-1" dirty="0" err="1"/>
              <a:t>G.Schmitz</a:t>
            </a:r>
            <a:r>
              <a:rPr lang="en-US" strike="noStrike" spc="-1" dirty="0"/>
              <a:t> CC BY-SA 3.0</a:t>
            </a:r>
          </a:p>
          <a:p>
            <a:pPr marL="0" marR="0" lvl="0" indent="0" defTabSz="914400" rtl="0" eaLnBrk="0" fontAlgn="base" latinLnBrk="0" hangingPunct="0">
              <a:lnSpc>
                <a:spcPct val="100000"/>
              </a:lnSpc>
              <a:buClrTx/>
              <a:buSzTx/>
              <a:buFontTx/>
              <a:buNone/>
              <a:tabLst/>
              <a:defRPr/>
            </a:pPr>
            <a:r>
              <a:rPr lang="en-US" strike="noStrike" spc="-1" dirty="0" err="1"/>
              <a:t>Kohlehalde</a:t>
            </a:r>
            <a:r>
              <a:rPr lang="en-US" strike="noStrike" spc="-1" dirty="0"/>
              <a:t> https://</a:t>
            </a:r>
            <a:r>
              <a:rPr lang="en-US" strike="noStrike" spc="-1" dirty="0" err="1"/>
              <a:t>commons.wikimedia.org</a:t>
            </a:r>
            <a:r>
              <a:rPr lang="en-US" strike="noStrike" spc="-1" dirty="0"/>
              <a:t>/wiki/File:Hansaport_DSCF8432.JPG / © Martina Nolte CC BY-SA 3.0</a:t>
            </a:r>
          </a:p>
          <a:p>
            <a:pPr marL="0" marR="0" lvl="0" indent="0" defTabSz="914400" rtl="0" eaLnBrk="0" fontAlgn="base" latinLnBrk="0" hangingPunct="0">
              <a:lnSpc>
                <a:spcPct val="100000"/>
              </a:lnSpc>
              <a:buClrTx/>
              <a:buSzTx/>
              <a:buFontTx/>
              <a:buNone/>
              <a:tabLst/>
              <a:defRPr/>
            </a:pPr>
            <a:r>
              <a:rPr lang="en-US" strike="noStrike" spc="-1" dirty="0" err="1"/>
              <a:t>Wärmespeicher</a:t>
            </a:r>
            <a:r>
              <a:rPr lang="en-US" strike="noStrike" spc="-1" dirty="0"/>
              <a:t> https://</a:t>
            </a:r>
            <a:r>
              <a:rPr lang="en-US" strike="noStrike" spc="-1" dirty="0" err="1"/>
              <a:t>commons.wikimedia.org</a:t>
            </a:r>
            <a:r>
              <a:rPr lang="en-US" strike="noStrike" spc="-1" dirty="0"/>
              <a:t>/wiki/File:Heizkraftwerk_Salzburg_Nord,_Wärmespeicher,_4.jpeg / © </a:t>
            </a:r>
            <a:r>
              <a:rPr lang="en-US" strike="noStrike" spc="-1" dirty="0" err="1"/>
              <a:t>Aisano</a:t>
            </a:r>
            <a:r>
              <a:rPr lang="en-US" strike="noStrike" spc="-1" dirty="0"/>
              <a:t> CC BY-SA 3.0</a:t>
            </a:r>
          </a:p>
          <a:p>
            <a:pPr marL="0" marR="0" lvl="0" indent="0" defTabSz="914400" rtl="0" eaLnBrk="0" fontAlgn="base" latinLnBrk="0" hangingPunct="0">
              <a:lnSpc>
                <a:spcPct val="100000"/>
              </a:lnSpc>
              <a:buClrTx/>
              <a:buSzTx/>
              <a:buFontTx/>
              <a:buNone/>
              <a:tabLst/>
              <a:defRPr/>
            </a:pPr>
            <a:r>
              <a:rPr lang="en-US" strike="noStrike" spc="-1" dirty="0" err="1"/>
              <a:t>Thinkoutsidebox</a:t>
            </a:r>
            <a:r>
              <a:rPr lang="en-US" strike="noStrike" spc="-1" dirty="0"/>
              <a:t>: https://</a:t>
            </a:r>
            <a:r>
              <a:rPr lang="en-US" strike="noStrike" spc="-1" dirty="0" err="1"/>
              <a:t>commons.wikimedia.org</a:t>
            </a:r>
            <a:r>
              <a:rPr lang="en-US" strike="noStrike" spc="-1" dirty="0"/>
              <a:t>/wiki/</a:t>
            </a:r>
            <a:r>
              <a:rPr lang="en-US" strike="noStrike" spc="-1" dirty="0" err="1"/>
              <a:t>File:Think_Outside_Of_The_Box.jpg</a:t>
            </a:r>
            <a:r>
              <a:rPr lang="en-US" strike="noStrike" spc="-1" dirty="0"/>
              <a:t> / Karolina Grabowska CC0</a:t>
            </a:r>
          </a:p>
          <a:p>
            <a:pPr marL="0" marR="0" lvl="0" indent="0" defTabSz="914400" rtl="0" eaLnBrk="0" fontAlgn="base" latinLnBrk="0" hangingPunct="0">
              <a:lnSpc>
                <a:spcPct val="100000"/>
              </a:lnSpc>
              <a:buClrTx/>
              <a:buSzTx/>
              <a:buFontTx/>
              <a:buNone/>
              <a:tabLst/>
              <a:defRPr/>
            </a:pPr>
            <a:r>
              <a:rPr lang="en-US" strike="noStrike" spc="-1" dirty="0"/>
              <a:t>Batterie https://</a:t>
            </a:r>
            <a:r>
              <a:rPr lang="en-US" strike="noStrike" spc="-1" dirty="0" err="1"/>
              <a:t>commons.wikimedia.org</a:t>
            </a:r>
            <a:r>
              <a:rPr lang="en-US" strike="noStrike" spc="-1" dirty="0"/>
              <a:t>/wiki/File:Batterieskala_4.png / ChrisRose1803, CC BY-SA 4.0</a:t>
            </a:r>
          </a:p>
          <a:p>
            <a:pPr marL="0" marR="0" lvl="0" indent="0" defTabSz="914400" rtl="0" eaLnBrk="0" fontAlgn="base" latinLnBrk="0" hangingPunct="0">
              <a:lnSpc>
                <a:spcPct val="100000"/>
              </a:lnSpc>
              <a:buClrTx/>
              <a:buSzTx/>
              <a:buFontTx/>
              <a:buNone/>
              <a:tabLst/>
              <a:defRPr/>
            </a:pPr>
            <a:r>
              <a:rPr lang="en-US" strike="noStrike" spc="-1" dirty="0" err="1"/>
              <a:t>Piktogram</a:t>
            </a:r>
            <a:r>
              <a:rPr lang="en-US" strike="noStrike" spc="-1" dirty="0"/>
              <a:t> </a:t>
            </a:r>
            <a:r>
              <a:rPr lang="en-US" strike="noStrike" spc="-1" dirty="0" err="1"/>
              <a:t>steckdose+stecker</a:t>
            </a:r>
            <a:r>
              <a:rPr lang="en-US" strike="noStrike" spc="-1" dirty="0"/>
              <a:t>: https://</a:t>
            </a:r>
            <a:r>
              <a:rPr lang="en-US" strike="noStrike" spc="-1" dirty="0" err="1"/>
              <a:t>de.freepik.com</a:t>
            </a:r>
            <a:r>
              <a:rPr lang="en-US" strike="noStrike" spc="-1" dirty="0"/>
              <a:t>/</a:t>
            </a:r>
            <a:r>
              <a:rPr lang="en-US" strike="noStrike" spc="-1" dirty="0" err="1"/>
              <a:t>vektoren</a:t>
            </a:r>
            <a:r>
              <a:rPr lang="en-US" strike="noStrike" spc="-1" dirty="0"/>
              <a:t>/</a:t>
            </a:r>
            <a:r>
              <a:rPr lang="en-US" strike="noStrike" spc="-1" dirty="0" err="1"/>
              <a:t>technologie</a:t>
            </a:r>
            <a:r>
              <a:rPr lang="en-US" strike="noStrike" spc="-1" dirty="0"/>
              <a:t> / </a:t>
            </a:r>
            <a:r>
              <a:rPr lang="en-US" strike="noStrike" spc="-1" dirty="0" err="1"/>
              <a:t>Technologie</a:t>
            </a:r>
            <a:r>
              <a:rPr lang="en-US" strike="noStrike" spc="-1" dirty="0"/>
              <a:t> </a:t>
            </a:r>
            <a:r>
              <a:rPr lang="en-US" strike="noStrike" spc="-1" dirty="0" err="1"/>
              <a:t>Vektor</a:t>
            </a:r>
            <a:r>
              <a:rPr lang="en-US" strike="noStrike" spc="-1" dirty="0"/>
              <a:t> </a:t>
            </a:r>
            <a:r>
              <a:rPr lang="en-US" strike="noStrike" spc="-1" dirty="0" err="1"/>
              <a:t>erstellt</a:t>
            </a:r>
            <a:r>
              <a:rPr lang="en-US" strike="noStrike" spc="-1" dirty="0"/>
              <a:t> von </a:t>
            </a:r>
            <a:r>
              <a:rPr lang="en-US" strike="noStrike" spc="-1" dirty="0" err="1"/>
              <a:t>macrovector</a:t>
            </a:r>
            <a:r>
              <a:rPr lang="en-US" strike="noStrike" spc="-1" dirty="0"/>
              <a:t> – </a:t>
            </a:r>
            <a:r>
              <a:rPr lang="en-US" strike="noStrike" spc="-1" dirty="0" err="1"/>
              <a:t>de.freepik.com</a:t>
            </a:r>
            <a:r>
              <a:rPr lang="en-US" strike="noStrike" spc="-1" dirty="0"/>
              <a:t> https://</a:t>
            </a:r>
            <a:r>
              <a:rPr lang="en-US" strike="noStrike" spc="-1" dirty="0" err="1"/>
              <a:t>de.freepik.com</a:t>
            </a:r>
            <a:r>
              <a:rPr lang="en-US" strike="noStrike" spc="-1" dirty="0"/>
              <a:t>/</a:t>
            </a:r>
            <a:r>
              <a:rPr lang="en-US" strike="noStrike" spc="-1" dirty="0" err="1"/>
              <a:t>vektoren-kostenlos</a:t>
            </a:r>
            <a:r>
              <a:rPr lang="en-US" strike="noStrike" spc="-1" dirty="0"/>
              <a:t>/elektrische-und-energiewirtschaftsikonen-flacher-satz-transformator-und-steckdose-stecker-und-kapazitaet-energiesymbol_10600842.htm </a:t>
            </a:r>
          </a:p>
          <a:p>
            <a:pPr marL="0" marR="0" lvl="0" indent="0" defTabSz="914400" rtl="0" eaLnBrk="0" fontAlgn="base" latinLnBrk="0" hangingPunct="0">
              <a:lnSpc>
                <a:spcPct val="100000"/>
              </a:lnSpc>
              <a:buClrTx/>
              <a:buSzTx/>
              <a:buFontTx/>
              <a:buNone/>
              <a:tabLst/>
              <a:defRPr/>
            </a:pPr>
            <a:r>
              <a:rPr lang="en-US" b="1" strike="noStrike" spc="-1" dirty="0"/>
              <a:t>DESCRIPTION:</a:t>
            </a:r>
            <a:r>
              <a:rPr lang="en-US" strike="noStrike" spc="-1" dirty="0"/>
              <a:t> </a:t>
            </a:r>
          </a:p>
          <a:p>
            <a:pPr marL="0" marR="0" lvl="0" indent="0" defTabSz="914400" rtl="0" eaLnBrk="0" fontAlgn="base" latinLnBrk="0" hangingPunct="0">
              <a:lnSpc>
                <a:spcPct val="100000"/>
              </a:lnSpc>
              <a:buClrTx/>
              <a:buSzTx/>
              <a:buFontTx/>
              <a:buNone/>
              <a:tabLst/>
              <a:defRPr/>
            </a:pPr>
            <a:r>
              <a:rPr lang="en-US" b="1" strike="noStrike" spc="-1" dirty="0"/>
              <a:t>NOTES:</a:t>
            </a:r>
            <a:r>
              <a:rPr lang="en-US" strike="noStrike" spc="-1" dirty="0"/>
              <a:t> Die </a:t>
            </a:r>
            <a:r>
              <a:rPr lang="en-US" strike="noStrike" spc="-1" dirty="0" err="1"/>
              <a:t>Kohlehalden</a:t>
            </a:r>
            <a:r>
              <a:rPr lang="en-US" strike="noStrike" spc="-1" dirty="0"/>
              <a:t> </a:t>
            </a:r>
            <a:r>
              <a:rPr lang="en-US" strike="noStrike" spc="-1" dirty="0" err="1"/>
              <a:t>sind</a:t>
            </a:r>
            <a:r>
              <a:rPr lang="en-US" strike="noStrike" spc="-1" dirty="0"/>
              <a:t> </a:t>
            </a:r>
            <a:r>
              <a:rPr lang="en-US" strike="noStrike" spc="-1" dirty="0" err="1"/>
              <a:t>hier</a:t>
            </a:r>
            <a:r>
              <a:rPr lang="en-US" strike="noStrike" spc="-1" dirty="0"/>
              <a:t> </a:t>
            </a:r>
            <a:r>
              <a:rPr lang="en-US" strike="noStrike" spc="-1" dirty="0" err="1"/>
              <a:t>als</a:t>
            </a:r>
            <a:r>
              <a:rPr lang="en-US" strike="noStrike" spc="-1" dirty="0"/>
              <a:t> </a:t>
            </a:r>
            <a:r>
              <a:rPr lang="en-US" strike="noStrike" spc="-1" dirty="0" err="1"/>
              <a:t>Beispiel</a:t>
            </a:r>
            <a:r>
              <a:rPr lang="en-US" strike="noStrike" spc="-1" dirty="0"/>
              <a:t> für </a:t>
            </a:r>
            <a:r>
              <a:rPr lang="en-US" strike="noStrike" spc="-1" dirty="0" err="1"/>
              <a:t>ein</a:t>
            </a:r>
            <a:r>
              <a:rPr lang="en-US" strike="noStrike" spc="-1" dirty="0"/>
              <a:t> </a:t>
            </a:r>
            <a:r>
              <a:rPr lang="en-US" strike="noStrike" spc="-1" dirty="0" err="1"/>
              <a:t>festes</a:t>
            </a:r>
            <a:r>
              <a:rPr lang="en-US" strike="noStrike" spc="-1" dirty="0"/>
              <a:t> </a:t>
            </a:r>
            <a:r>
              <a:rPr lang="en-US" strike="noStrike" spc="-1" dirty="0" err="1"/>
              <a:t>Speichermedium</a:t>
            </a:r>
            <a:r>
              <a:rPr lang="en-US" strike="noStrike" spc="-1" dirty="0"/>
              <a:t> </a:t>
            </a:r>
            <a:r>
              <a:rPr lang="en-US" strike="noStrike" spc="-1" dirty="0" err="1"/>
              <a:t>gezeigt</a:t>
            </a:r>
            <a:r>
              <a:rPr lang="en-US" strike="noStrike" spc="-1" dirty="0"/>
              <a:t>. Der </a:t>
            </a:r>
            <a:r>
              <a:rPr lang="en-US" strike="noStrike" spc="-1" dirty="0" err="1"/>
              <a:t>Energieinhalt</a:t>
            </a:r>
            <a:r>
              <a:rPr lang="en-US" strike="noStrike" spc="-1" dirty="0"/>
              <a:t> der </a:t>
            </a:r>
            <a:r>
              <a:rPr lang="en-US" strike="noStrike" spc="-1" dirty="0" err="1"/>
              <a:t>kohle</a:t>
            </a:r>
            <a:r>
              <a:rPr lang="en-US" strike="noStrike" spc="-1" dirty="0"/>
              <a:t> </a:t>
            </a:r>
            <a:r>
              <a:rPr lang="en-US" strike="noStrike" spc="-1" dirty="0" err="1"/>
              <a:t>wird</a:t>
            </a:r>
            <a:r>
              <a:rPr lang="en-US" strike="noStrike" spc="-1" dirty="0"/>
              <a:t> </a:t>
            </a:r>
            <a:r>
              <a:rPr lang="en-US" strike="noStrike" spc="-1" dirty="0" err="1"/>
              <a:t>dann</a:t>
            </a:r>
            <a:r>
              <a:rPr lang="en-US" strike="noStrike" spc="-1" dirty="0"/>
              <a:t> </a:t>
            </a:r>
            <a:r>
              <a:rPr lang="en-US" strike="noStrike" spc="-1" dirty="0" err="1"/>
              <a:t>genutzt</a:t>
            </a:r>
            <a:r>
              <a:rPr lang="en-US" strike="noStrike" spc="-1" dirty="0"/>
              <a:t> </a:t>
            </a:r>
            <a:r>
              <a:rPr lang="en-US" strike="noStrike" spc="-1" dirty="0" err="1"/>
              <a:t>wenn</a:t>
            </a:r>
            <a:r>
              <a:rPr lang="en-US" strike="noStrike" spc="-1" dirty="0"/>
              <a:t> </a:t>
            </a:r>
            <a:r>
              <a:rPr lang="en-US" strike="noStrike" spc="-1" dirty="0" err="1"/>
              <a:t>sie</a:t>
            </a:r>
            <a:r>
              <a:rPr lang="en-US" strike="noStrike" spc="-1" dirty="0"/>
              <a:t> </a:t>
            </a:r>
            <a:r>
              <a:rPr lang="en-US" strike="noStrike" spc="-1" dirty="0" err="1"/>
              <a:t>verbrannt</a:t>
            </a:r>
            <a:r>
              <a:rPr lang="en-US" strike="noStrike" spc="-1" dirty="0"/>
              <a:t> </a:t>
            </a:r>
            <a:r>
              <a:rPr lang="en-US" strike="noStrike" spc="-1" dirty="0" err="1"/>
              <a:t>wird</a:t>
            </a:r>
            <a:r>
              <a:rPr lang="en-US" strike="noStrike" spc="-1" dirty="0"/>
              <a:t>.</a:t>
            </a:r>
          </a:p>
          <a:p>
            <a:pPr marL="0" marR="0" lvl="0" indent="0" defTabSz="914400" rtl="0" eaLnBrk="0" fontAlgn="base" latinLnBrk="0" hangingPunct="0">
              <a:lnSpc>
                <a:spcPct val="100000"/>
              </a:lnSpc>
              <a:buClrTx/>
              <a:buSzTx/>
              <a:buFontTx/>
              <a:buNone/>
              <a:tabLst/>
              <a:defRPr/>
            </a:pPr>
            <a:r>
              <a:rPr lang="en-US" b="1" strike="noStrike" spc="-1" dirty="0"/>
              <a:t>REVIEWED_BY:</a:t>
            </a:r>
            <a:endParaRPr lang="de-DE" b="1" i="0" u="none" strike="noStrike" kern="1200" dirty="0">
              <a:effectLst/>
            </a:endParaRP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40</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1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rtl="0" eaLnBrk="0" fontAlgn="base" latinLnBrk="0" hangingPunct="0">
              <a:lnSpc>
                <a:spcPct val="100000"/>
              </a:lnSpc>
              <a:buClrTx/>
              <a:buSzTx/>
              <a:buFontTx/>
              <a:buNone/>
              <a:tabLst/>
              <a:defRPr/>
            </a:pPr>
            <a:r>
              <a:rPr lang="de-DE" b="1" strike="noStrike" spc="-1" dirty="0"/>
              <a:t>SPEAKER_NOTES:</a:t>
            </a:r>
          </a:p>
          <a:p>
            <a:pPr marL="0" marR="0" lvl="0" indent="0" defTabSz="914400" rtl="0" eaLnBrk="0" fontAlgn="base" latinLnBrk="0" hangingPunct="0">
              <a:lnSpc>
                <a:spcPct val="100000"/>
              </a:lnSpc>
              <a:buClrTx/>
              <a:buSzTx/>
              <a:buFontTx/>
              <a:buNone/>
              <a:tabLst/>
              <a:defRPr/>
            </a:pPr>
            <a:r>
              <a:rPr lang="de-DE" b="1" strike="noStrike" spc="-1" dirty="0"/>
              <a:t>VARIANT:</a:t>
            </a:r>
            <a:r>
              <a:rPr lang="de-DE" strike="noStrike" spc="-1" dirty="0"/>
              <a:t> GERMAN / TALK</a:t>
            </a:r>
          </a:p>
          <a:p>
            <a:pPr marL="0" marR="0" lvl="0" indent="0" defTabSz="914400" rtl="0" eaLnBrk="0" fontAlgn="base" latinLnBrk="0" hangingPunct="0">
              <a:lnSpc>
                <a:spcPct val="100000"/>
              </a:lnSpc>
              <a:buClrTx/>
              <a:buSzTx/>
              <a:buFontTx/>
              <a:buNone/>
              <a:tabLst/>
              <a:defRPr/>
            </a:pPr>
            <a:r>
              <a:rPr lang="de-DE" b="1" strike="noStrike" spc="-1" dirty="0"/>
              <a:t>CREDITS:</a:t>
            </a:r>
            <a:r>
              <a:rPr lang="de-DE" strike="noStrike" spc="-1" dirty="0"/>
              <a:t> © Catherine Eckenbach nach: Michael Sterner, Stadler, CC BY-SA 4.0; </a:t>
            </a:r>
          </a:p>
          <a:p>
            <a:pPr marL="0" marR="0" lvl="0" indent="0" defTabSz="914400" rtl="0" eaLnBrk="0" fontAlgn="base" latinLnBrk="0" hangingPunct="0">
              <a:lnSpc>
                <a:spcPct val="100000"/>
              </a:lnSpc>
              <a:buClrTx/>
              <a:buSzTx/>
              <a:buFontTx/>
              <a:buNone/>
              <a:tabLst/>
              <a:defRPr/>
            </a:pPr>
            <a:r>
              <a:rPr lang="de-DE" b="1" strike="noStrike" spc="-1" dirty="0"/>
              <a:t>SOURCES:</a:t>
            </a:r>
            <a:r>
              <a:rPr lang="de-DE" strike="noStrike" spc="-1" dirty="0"/>
              <a:t> Michael Sterner, Ingo Stadler, (Hrsg.): Energiespeicher – Bedarf, Technologien, Integration ; Springer 2017; DOI 10.1007/978-3-662-48893-5; </a:t>
            </a:r>
          </a:p>
          <a:p>
            <a:pPr marL="0" marR="0" lvl="0" indent="0" defTabSz="914400" rtl="0" eaLnBrk="0" fontAlgn="base" latinLnBrk="0" hangingPunct="0">
              <a:lnSpc>
                <a:spcPct val="100000"/>
              </a:lnSpc>
              <a:buClrTx/>
              <a:buSzTx/>
              <a:buFontTx/>
              <a:buNone/>
              <a:tabLst/>
              <a:defRPr/>
            </a:pPr>
            <a:r>
              <a:rPr lang="de-DE" strike="noStrike" spc="-1" dirty="0"/>
              <a:t>S. 27 – </a:t>
            </a:r>
          </a:p>
          <a:p>
            <a:pPr marL="0" marR="0" lvl="0" indent="0" defTabSz="914400" rtl="0" eaLnBrk="0" fontAlgn="base" latinLnBrk="0" hangingPunct="0">
              <a:lnSpc>
                <a:spcPct val="100000"/>
              </a:lnSpc>
              <a:buClrTx/>
              <a:buSzTx/>
              <a:buFontTx/>
              <a:buNone/>
              <a:tabLst/>
              <a:defRPr/>
            </a:pPr>
            <a:r>
              <a:rPr lang="de-DE" b="1" strike="noStrike" spc="-1" dirty="0"/>
              <a:t>DESCRIPTION:</a:t>
            </a:r>
            <a:r>
              <a:rPr lang="de-DE" strike="noStrike" spc="-1" dirty="0"/>
              <a:t> Definition eines Energiespeichers als Dreiklang aus Einspeicherung (Laden), Speicherung und Ausspeicherung (Entladen) samt wichtigsten physikalischen Größen. Anlagentechnisch bilden diese drei Komponenten ein System, weshalb ein Energiespeicher auch als „Energiespeichersystem“ bezeichnet wird. Umgangssprachlich werden Energiespeicher als „Speicher“ bezeichnet.</a:t>
            </a:r>
          </a:p>
          <a:p>
            <a:pPr marL="0" marR="0" lvl="0" indent="0" defTabSz="914400" rtl="0" eaLnBrk="0" fontAlgn="base" latinLnBrk="0" hangingPunct="0">
              <a:lnSpc>
                <a:spcPct val="100000"/>
              </a:lnSpc>
              <a:buClrTx/>
              <a:buSzTx/>
              <a:buFontTx/>
              <a:buNone/>
              <a:tabLst/>
              <a:defRPr/>
            </a:pPr>
            <a:r>
              <a:rPr lang="de-DE" b="1" strike="noStrike" spc="-1" dirty="0"/>
              <a:t>REVIEWED_BY:</a:t>
            </a:r>
            <a:endParaRPr lang="de-DE" b="1" dirty="0"/>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291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rtl="0" eaLnBrk="0" fontAlgn="base" latinLnBrk="0" hangingPunct="0">
              <a:lnSpc>
                <a:spcPct val="100000"/>
              </a:lnSpc>
              <a:buClrTx/>
              <a:buSzTx/>
              <a:buFontTx/>
              <a:buNone/>
              <a:tabLst/>
              <a:defRPr/>
            </a:pPr>
            <a:r>
              <a:rPr lang="en-US" b="1" strike="noStrike" spc="-1" dirty="0"/>
              <a:t>SPEAKER_NOTES:</a:t>
            </a:r>
          </a:p>
          <a:p>
            <a:pPr marL="0" marR="0" lvl="0" indent="0" defTabSz="914400" rtl="0" eaLnBrk="0" fontAlgn="base" latinLnBrk="0" hangingPunct="0">
              <a:lnSpc>
                <a:spcPct val="100000"/>
              </a:lnSpc>
              <a:buClrTx/>
              <a:buSzTx/>
              <a:buFontTx/>
              <a:buNone/>
              <a:tabLst/>
              <a:defRPr/>
            </a:pPr>
            <a:r>
              <a:rPr lang="en-US" b="1" strike="noStrike" spc="-1" dirty="0"/>
              <a:t>VARIANT:</a:t>
            </a:r>
            <a:r>
              <a:rPr lang="en-US" strike="noStrike" spc="-1" dirty="0"/>
              <a:t> GERMAN / TALK</a:t>
            </a:r>
          </a:p>
          <a:p>
            <a:pPr marL="0" marR="0" lvl="0" indent="0" defTabSz="914400" rtl="0" eaLnBrk="0" fontAlgn="base" latinLnBrk="0" hangingPunct="0">
              <a:lnSpc>
                <a:spcPct val="100000"/>
              </a:lnSpc>
              <a:buClrTx/>
              <a:buSzTx/>
              <a:buFontTx/>
              <a:buNone/>
              <a:tabLst/>
              <a:defRPr/>
            </a:pPr>
            <a:r>
              <a:rPr lang="en-US" b="1" strike="noStrike" spc="-1" dirty="0"/>
              <a:t>CREDITS:</a:t>
            </a:r>
            <a:r>
              <a:rPr lang="en-US" strike="noStrike" spc="-1" dirty="0"/>
              <a:t> © Christine </a:t>
            </a:r>
            <a:r>
              <a:rPr lang="en-US" strike="noStrike" spc="-1" dirty="0" err="1"/>
              <a:t>Rüth</a:t>
            </a:r>
            <a:r>
              <a:rPr lang="en-US" strike="noStrike" spc="-1" dirty="0"/>
              <a:t>, Catherine </a:t>
            </a:r>
            <a:r>
              <a:rPr lang="en-US" strike="noStrike" spc="-1" dirty="0" err="1"/>
              <a:t>Eckenbach</a:t>
            </a:r>
            <a:r>
              <a:rPr lang="en-US" strike="noStrike" spc="-1" dirty="0"/>
              <a:t> , CC BY-SA 4.0 </a:t>
            </a:r>
            <a:r>
              <a:rPr lang="en-US" strike="noStrike" spc="-1" dirty="0" err="1"/>
              <a:t>nach</a:t>
            </a:r>
            <a:r>
              <a:rPr lang="en-US" strike="noStrike" spc="-1" dirty="0"/>
              <a:t>: Michael Sterner, Stadler (2014); </a:t>
            </a:r>
            <a:r>
              <a:rPr lang="en-US" strike="noStrike" spc="-1" dirty="0" err="1"/>
              <a:t>Grafik</a:t>
            </a:r>
            <a:r>
              <a:rPr lang="en-US" strike="noStrike" spc="-1" dirty="0"/>
              <a:t>: Michael Sterner CC BY-NC-ND</a:t>
            </a:r>
          </a:p>
          <a:p>
            <a:pPr marL="0" marR="0" lvl="0" indent="0" defTabSz="914400" rtl="0" eaLnBrk="0" fontAlgn="base" latinLnBrk="0" hangingPunct="0">
              <a:lnSpc>
                <a:spcPct val="100000"/>
              </a:lnSpc>
              <a:buClrTx/>
              <a:buSzTx/>
              <a:buFontTx/>
              <a:buNone/>
              <a:tabLst/>
              <a:defRPr/>
            </a:pPr>
            <a:r>
              <a:rPr lang="en-US" b="1" strike="noStrike" spc="-1" dirty="0"/>
              <a:t>SOURCES:</a:t>
            </a:r>
            <a:r>
              <a:rPr lang="en-US" strike="noStrike" spc="-1" dirty="0"/>
              <a:t> Sterner, Stadler, 2014</a:t>
            </a:r>
          </a:p>
          <a:p>
            <a:pPr marL="0" marR="0" lvl="0" indent="0" defTabSz="914400" rtl="0" eaLnBrk="0" fontAlgn="base" latinLnBrk="0" hangingPunct="0">
              <a:lnSpc>
                <a:spcPct val="100000"/>
              </a:lnSpc>
              <a:buClrTx/>
              <a:buSzTx/>
              <a:buFontTx/>
              <a:buNone/>
              <a:tabLst/>
              <a:defRPr/>
            </a:pPr>
            <a:r>
              <a:rPr lang="en-US" b="1" strike="noStrike" spc="-1" dirty="0"/>
              <a:t>REVIEWED_BY:</a:t>
            </a:r>
          </a:p>
          <a:p>
            <a:pPr marL="0" marR="0" lvl="0" indent="0" defTabSz="914400" rtl="0" eaLnBrk="0" fontAlgn="base" latinLnBrk="0" hangingPunct="0">
              <a:lnSpc>
                <a:spcPct val="100000"/>
              </a:lnSpc>
              <a:buClrTx/>
              <a:buSzTx/>
              <a:buFontTx/>
              <a:buNone/>
              <a:tabLst/>
              <a:defRPr/>
            </a:pPr>
            <a:r>
              <a:rPr lang="en-US" b="1" strike="noStrike" spc="-1" dirty="0"/>
              <a:t>TODO:</a:t>
            </a:r>
            <a:r>
              <a:rPr lang="en-US" strike="noStrike" spc="-1" dirty="0"/>
              <a:t> CREDITS in Notes and Slide DIFFER</a:t>
            </a:r>
            <a:endParaRPr lang="de-DE" i="0" u="none" strike="noStrike" kern="1200" dirty="0">
              <a:effectLst/>
            </a:endParaRP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0373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43</a:t>
            </a:fld>
            <a:endParaRPr/>
          </a:p>
        </p:txBody>
      </p:sp>
    </p:spTree>
    <p:extLst>
      <p:ext uri="{BB962C8B-B14F-4D97-AF65-F5344CB8AC3E}">
        <p14:creationId xmlns:p14="http://schemas.microsoft.com/office/powerpoint/2010/main" val="994047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strike="noStrike" spc="-1" dirty="0"/>
              <a:t>CREDITS:</a:t>
            </a:r>
            <a:r>
              <a:rPr lang="en-US" strike="noStrike" spc="-1" dirty="0"/>
              <a:t> © Catherine </a:t>
            </a:r>
            <a:r>
              <a:rPr lang="en-US" strike="noStrike" spc="-1" dirty="0" err="1"/>
              <a:t>Eckenbach</a:t>
            </a:r>
            <a:r>
              <a:rPr lang="en-US" strike="noStrike" spc="-1" dirty="0"/>
              <a:t>, Christine </a:t>
            </a:r>
            <a:r>
              <a:rPr lang="en-US" strike="noStrike" spc="-1" dirty="0" err="1"/>
              <a:t>Rüth</a:t>
            </a:r>
            <a:r>
              <a:rPr lang="en-US" strike="noStrike" spc="-1" dirty="0"/>
              <a:t> -, CC BY-SA 4.0; </a:t>
            </a:r>
            <a:r>
              <a:rPr lang="en-US" strike="noStrike" spc="-1" dirty="0" err="1"/>
              <a:t>Daten</a:t>
            </a:r>
            <a:r>
              <a:rPr lang="en-US" strike="noStrike" spc="-1" dirty="0"/>
              <a:t>: </a:t>
            </a:r>
            <a:r>
              <a:rPr lang="en-US" strike="noStrike" spc="-1" dirty="0" err="1"/>
              <a:t>BMWi</a:t>
            </a:r>
            <a:r>
              <a:rPr lang="en-US" strike="noStrike" spc="-1" dirty="0"/>
              <a:t>; </a:t>
            </a:r>
            <a:r>
              <a:rPr lang="en-US" strike="noStrike" spc="-1" dirty="0" err="1"/>
              <a:t>Destatis</a:t>
            </a:r>
            <a:r>
              <a:rPr lang="en-US" strike="noStrike" spc="-1" dirty="0"/>
              <a:t>, </a:t>
            </a:r>
            <a:r>
              <a:rPr lang="en-US" strike="noStrike" spc="-1" dirty="0" err="1"/>
              <a:t>eigene</a:t>
            </a:r>
            <a:r>
              <a:rPr lang="en-US" strike="noStrike" spc="-1" dirty="0"/>
              <a:t> </a:t>
            </a:r>
            <a:r>
              <a:rPr lang="en-US" strike="noStrike" spc="-1" dirty="0" err="1"/>
              <a:t>Berechnungen</a:t>
            </a:r>
            <a:r>
              <a:rPr lang="en-US" strike="noStrike" spc="-1" dirty="0"/>
              <a:t> | Sale vector created by </a:t>
            </a:r>
            <a:r>
              <a:rPr lang="en-US" strike="noStrike" spc="-1" dirty="0" err="1"/>
              <a:t>pch.vector</a:t>
            </a:r>
            <a:r>
              <a:rPr lang="en-US" strike="noStrike" spc="-1" dirty="0"/>
              <a:t>, Car vector created by </a:t>
            </a:r>
            <a:r>
              <a:rPr lang="en-US" strike="noStrike" spc="-1" dirty="0" err="1"/>
              <a:t>freepik</a:t>
            </a:r>
            <a:r>
              <a:rPr lang="en-US" strike="noStrike" spc="-1" dirty="0"/>
              <a:t> – </a:t>
            </a:r>
            <a:r>
              <a:rPr lang="en-US" strike="noStrike" spc="-1" dirty="0" err="1"/>
              <a:t>Freepik</a:t>
            </a:r>
            <a:r>
              <a:rPr lang="en-US" strike="noStrike" spc="-1" dirty="0"/>
              <a:t> License</a:t>
            </a:r>
          </a:p>
          <a:p>
            <a:r>
              <a:rPr lang="en-US" b="1" strike="noStrike" spc="-1" dirty="0"/>
              <a:t>SOURCES:</a:t>
            </a:r>
            <a:r>
              <a:rPr lang="en-US" strike="noStrike" spc="-1" dirty="0"/>
              <a:t> Haus: Sale vector created by </a:t>
            </a:r>
            <a:r>
              <a:rPr lang="en-US" strike="noStrike" spc="-1" dirty="0" err="1"/>
              <a:t>pch.vector</a:t>
            </a:r>
            <a:endParaRPr lang="en-US" strike="noStrike" spc="-1" dirty="0"/>
          </a:p>
          <a:p>
            <a:r>
              <a:rPr lang="en-US" strike="noStrike" spc="-1" dirty="0"/>
              <a:t>Auto: Car vector created by </a:t>
            </a:r>
            <a:r>
              <a:rPr lang="en-US" strike="noStrike" spc="-1" dirty="0" err="1"/>
              <a:t>freepik</a:t>
            </a:r>
            <a:r>
              <a:rPr lang="en-US" strike="noStrike" spc="-1" dirty="0"/>
              <a:t> </a:t>
            </a:r>
            <a:br>
              <a:rPr lang="en-US" strike="noStrike" spc="-1" dirty="0"/>
            </a:br>
            <a:r>
              <a:rPr lang="en-US" strike="noStrike" spc="-1" dirty="0" err="1"/>
              <a:t>beide</a:t>
            </a:r>
            <a:r>
              <a:rPr lang="en-US" strike="noStrike" spc="-1" dirty="0"/>
              <a:t> </a:t>
            </a:r>
            <a:r>
              <a:rPr lang="en-US" strike="noStrike" spc="-1" dirty="0" err="1"/>
              <a:t>verfügbar</a:t>
            </a:r>
            <a:r>
              <a:rPr lang="en-US" strike="noStrike" spc="-1" dirty="0"/>
              <a:t> </a:t>
            </a:r>
            <a:r>
              <a:rPr lang="en-US" strike="noStrike" spc="-1" dirty="0" err="1"/>
              <a:t>unter</a:t>
            </a:r>
            <a:r>
              <a:rPr lang="en-US" strike="noStrike" spc="-1" dirty="0"/>
              <a:t>: </a:t>
            </a:r>
            <a:r>
              <a:rPr lang="en-US" strike="noStrike" spc="-1" dirty="0" err="1"/>
              <a:t>www.freepik.com</a:t>
            </a:r>
            <a:endParaRPr lang="en-US" strike="noStrike" spc="-1" dirty="0"/>
          </a:p>
          <a:p>
            <a:r>
              <a:rPr lang="en-US" strike="noStrike" spc="-1" dirty="0"/>
              <a:t>Quelle: BMWI;  </a:t>
            </a:r>
            <a:r>
              <a:rPr lang="en-US" strike="noStrike" spc="-1" dirty="0" err="1"/>
              <a:t>Energieeffizienz</a:t>
            </a:r>
            <a:r>
              <a:rPr lang="en-US" strike="noStrike" spc="-1" dirty="0"/>
              <a:t> in </a:t>
            </a:r>
            <a:r>
              <a:rPr lang="en-US" strike="noStrike" spc="-1" dirty="0" err="1"/>
              <a:t>Zahlen</a:t>
            </a:r>
            <a:r>
              <a:rPr lang="en-US" strike="noStrike" spc="-1" dirty="0"/>
              <a:t>, </a:t>
            </a:r>
            <a:r>
              <a:rPr lang="en-US" strike="noStrike" spc="-1" dirty="0" err="1"/>
              <a:t>Entwicklungen</a:t>
            </a:r>
            <a:r>
              <a:rPr lang="en-US" strike="noStrike" spc="-1" dirty="0"/>
              <a:t> und Trends in Deutschland 2020, S. 42 </a:t>
            </a:r>
          </a:p>
          <a:p>
            <a:r>
              <a:rPr lang="en-US" strike="noStrike" spc="-1" dirty="0"/>
              <a:t>https://</a:t>
            </a:r>
            <a:r>
              <a:rPr lang="en-US" strike="noStrike" spc="-1" dirty="0" err="1"/>
              <a:t>www.bmwi.de</a:t>
            </a:r>
            <a:r>
              <a:rPr lang="en-US" strike="noStrike" spc="-1" dirty="0"/>
              <a:t>/</a:t>
            </a:r>
            <a:r>
              <a:rPr lang="en-US" strike="noStrike" spc="-1" dirty="0" err="1"/>
              <a:t>Redaktion</a:t>
            </a:r>
            <a:r>
              <a:rPr lang="en-US" strike="noStrike" spc="-1" dirty="0"/>
              <a:t>/DE/</a:t>
            </a:r>
            <a:r>
              <a:rPr lang="en-US" strike="noStrike" spc="-1" dirty="0" err="1"/>
              <a:t>Publikationen</a:t>
            </a:r>
            <a:r>
              <a:rPr lang="en-US" strike="noStrike" spc="-1" dirty="0"/>
              <a:t>/</a:t>
            </a:r>
            <a:r>
              <a:rPr lang="en-US" strike="noStrike" spc="-1" dirty="0" err="1"/>
              <a:t>Energie</a:t>
            </a:r>
            <a:r>
              <a:rPr lang="en-US" strike="noStrike" spc="-1" dirty="0"/>
              <a:t>/energieeffizienz-in-zahlen-2020.pdf?__blob=</a:t>
            </a:r>
            <a:r>
              <a:rPr lang="en-US" strike="noStrike" spc="-1" dirty="0" err="1"/>
              <a:t>publicationFile&amp;v</a:t>
            </a:r>
            <a:r>
              <a:rPr lang="en-US" strike="noStrike" spc="-1" dirty="0"/>
              <a:t>=20</a:t>
            </a:r>
          </a:p>
          <a:p>
            <a:r>
              <a:rPr lang="en-US" strike="noStrike" spc="-1" dirty="0" err="1"/>
              <a:t>Statistisches</a:t>
            </a:r>
            <a:r>
              <a:rPr lang="en-US" strike="noStrike" spc="-1" dirty="0"/>
              <a:t> </a:t>
            </a:r>
            <a:r>
              <a:rPr lang="en-US" strike="noStrike" spc="-1" dirty="0" err="1"/>
              <a:t>Bundesamt</a:t>
            </a:r>
            <a:r>
              <a:rPr lang="en-US" strike="noStrike" spc="-1" dirty="0"/>
              <a:t>, 2021 Umwelt </a:t>
            </a:r>
            <a:r>
              <a:rPr lang="en-US" strike="noStrike" spc="-1" dirty="0" err="1"/>
              <a:t>konomische</a:t>
            </a:r>
            <a:r>
              <a:rPr lang="en-US" strike="noStrike" spc="-1" dirty="0"/>
              <a:t> </a:t>
            </a:r>
            <a:r>
              <a:rPr lang="en-US" strike="noStrike" spc="-1" dirty="0" err="1"/>
              <a:t>Gesamtrechnungen</a:t>
            </a:r>
            <a:r>
              <a:rPr lang="en-US" strike="noStrike" spc="-1" dirty="0"/>
              <a:t>; Private </a:t>
            </a:r>
            <a:r>
              <a:rPr lang="en-US" strike="noStrike" spc="-1" dirty="0" err="1"/>
              <a:t>Haushalte</a:t>
            </a:r>
            <a:r>
              <a:rPr lang="en-US" strike="noStrike" spc="-1" dirty="0"/>
              <a:t> und Umwelt; S. 9 </a:t>
            </a:r>
          </a:p>
          <a:p>
            <a:r>
              <a:rPr lang="en-US" strike="noStrike" spc="-1" dirty="0"/>
              <a:t>https://</a:t>
            </a:r>
            <a:r>
              <a:rPr lang="en-US" strike="noStrike" spc="-1" dirty="0" err="1"/>
              <a:t>www.destatis.de</a:t>
            </a:r>
            <a:r>
              <a:rPr lang="en-US" strike="noStrike" spc="-1" dirty="0"/>
              <a:t>/DE/</a:t>
            </a:r>
            <a:r>
              <a:rPr lang="en-US" strike="noStrike" spc="-1" dirty="0" err="1"/>
              <a:t>Themen</a:t>
            </a:r>
            <a:r>
              <a:rPr lang="en-US" strike="noStrike" spc="-1" dirty="0"/>
              <a:t>/Gesellschaft-Umwelt/Umwelt/UGR/private-</a:t>
            </a:r>
            <a:r>
              <a:rPr lang="en-US" strike="noStrike" spc="-1" dirty="0" err="1"/>
              <a:t>haushalte</a:t>
            </a:r>
            <a:r>
              <a:rPr lang="en-US" strike="noStrike" spc="-1" dirty="0"/>
              <a:t>/</a:t>
            </a:r>
            <a:r>
              <a:rPr lang="en-US" strike="noStrike" spc="-1" dirty="0" err="1"/>
              <a:t>Publikationen</a:t>
            </a:r>
            <a:r>
              <a:rPr lang="en-US" strike="noStrike" spc="-1" dirty="0"/>
              <a:t>/Downloads/haushalte-umwelt-pdf-5851319.pdf?__blob=</a:t>
            </a:r>
            <a:r>
              <a:rPr lang="en-US" strike="noStrike" spc="-1" dirty="0" err="1"/>
              <a:t>publicationFile</a:t>
            </a:r>
            <a:r>
              <a:rPr lang="en-US" strike="noStrike" spc="-1" dirty="0"/>
              <a:t> </a:t>
            </a:r>
          </a:p>
          <a:p>
            <a:r>
              <a:rPr lang="en-US" strike="noStrike" spc="-1" dirty="0" err="1"/>
              <a:t>Kälteanwendungen</a:t>
            </a:r>
            <a:r>
              <a:rPr lang="en-US" strike="noStrike" spc="-1" dirty="0"/>
              <a:t>: </a:t>
            </a:r>
            <a:r>
              <a:rPr lang="en-US" strike="noStrike" spc="-1" dirty="0" err="1"/>
              <a:t>Klimaanlage</a:t>
            </a:r>
            <a:r>
              <a:rPr lang="en-US" strike="noStrike" spc="-1" dirty="0"/>
              <a:t>, </a:t>
            </a:r>
            <a:r>
              <a:rPr lang="en-US" strike="noStrike" spc="-1" dirty="0" err="1"/>
              <a:t>Kühlschrank</a:t>
            </a:r>
            <a:r>
              <a:rPr lang="en-US" strike="noStrike" spc="-1" dirty="0"/>
              <a:t>, </a:t>
            </a:r>
            <a:r>
              <a:rPr lang="en-US" strike="noStrike" spc="-1" dirty="0" err="1"/>
              <a:t>etc</a:t>
            </a:r>
            <a:endParaRPr lang="en-US" strike="noStrike" spc="-1" dirty="0"/>
          </a:p>
          <a:p>
            <a:r>
              <a:rPr lang="en-US" b="1" strike="noStrike" spc="-1" dirty="0"/>
              <a:t>REVIEWED_BY:</a:t>
            </a:r>
          </a:p>
          <a:p>
            <a:r>
              <a:rPr lang="en-US" b="1" strike="noStrike" spc="-1" dirty="0"/>
              <a:t>TODO:</a:t>
            </a:r>
            <a:r>
              <a:rPr lang="en-US" strike="noStrike" spc="-1" dirty="0"/>
              <a:t> CREDITS in Notes and Slide DIFFER</a:t>
            </a:r>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206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64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2" name="Google Shape;1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dirty="0"/>
              <a:t>Die Schüler*innen können Vermutungen anstellen, was mit einer Kilowattstunde geleistet werden kann. Die Auflösung befindet sich auf der nächsten Folie. Es ist zudem ein Arbeitsblatt vorhanden mit der diese Aufgabe auch bearbeitet werden kann</a:t>
            </a:r>
            <a:br>
              <a:rPr lang="de-DE" dirty="0"/>
            </a:br>
            <a:endParaRPr dirty="0"/>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8" name="Google Shape;19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schools4future.de/"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info@schools4future.de"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schools4future.de/"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 page">
  <p:cSld name="Start page">
    <p:spTree>
      <p:nvGrpSpPr>
        <p:cNvPr id="1" name="Shape 13"/>
        <p:cNvGrpSpPr/>
        <p:nvPr/>
      </p:nvGrpSpPr>
      <p:grpSpPr>
        <a:xfrm>
          <a:off x="0" y="0"/>
          <a:ext cx="0" cy="0"/>
          <a:chOff x="0" y="0"/>
          <a:chExt cx="0" cy="0"/>
        </a:xfrm>
      </p:grpSpPr>
      <p:pic>
        <p:nvPicPr>
          <p:cNvPr id="14" name="Google Shape;14;p66"/>
          <p:cNvPicPr preferRelativeResize="0"/>
          <p:nvPr/>
        </p:nvPicPr>
        <p:blipFill>
          <a:blip r:embed="rId2"/>
          <a:srcRect/>
          <a:stretch/>
        </p:blipFill>
        <p:spPr>
          <a:xfrm>
            <a:off x="5376040" y="3358968"/>
            <a:ext cx="1258676" cy="1295696"/>
          </a:xfrm>
          <a:prstGeom prst="rect">
            <a:avLst/>
          </a:prstGeom>
          <a:noFill/>
          <a:ln>
            <a:noFill/>
          </a:ln>
        </p:spPr>
      </p:pic>
      <p:sp>
        <p:nvSpPr>
          <p:cNvPr id="15" name="Google Shape;15;p66"/>
          <p:cNvSpPr txBox="1">
            <a:spLocks noGrp="1"/>
          </p:cNvSpPr>
          <p:nvPr>
            <p:ph type="ctrTitle"/>
          </p:nvPr>
        </p:nvSpPr>
        <p:spPr>
          <a:xfrm>
            <a:off x="234510" y="558209"/>
            <a:ext cx="3675338" cy="138094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 name="Google Shape;16;p66"/>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sp>
        <p:nvSpPr>
          <p:cNvPr id="17" name="Google Shape;17;p66"/>
          <p:cNvSpPr txBox="1">
            <a:spLocks noGrp="1"/>
          </p:cNvSpPr>
          <p:nvPr>
            <p:ph type="body" idx="1"/>
          </p:nvPr>
        </p:nvSpPr>
        <p:spPr>
          <a:xfrm>
            <a:off x="234510" y="3343223"/>
            <a:ext cx="3194489" cy="130712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66"/>
          <p:cNvSpPr txBox="1">
            <a:spLocks noGrp="1"/>
          </p:cNvSpPr>
          <p:nvPr>
            <p:ph type="subTitle" idx="2"/>
          </p:nvPr>
        </p:nvSpPr>
        <p:spPr>
          <a:xfrm>
            <a:off x="234510" y="2317531"/>
            <a:ext cx="3194489" cy="91711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b="1"/>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9" name="Google Shape;19;p66"/>
          <p:cNvPicPr preferRelativeResize="0"/>
          <p:nvPr/>
        </p:nvPicPr>
        <p:blipFill rotWithShape="1">
          <a:blip r:embed="rId3">
            <a:alphaModFix/>
          </a:blip>
          <a:srcRect/>
          <a:stretch/>
        </p:blipFill>
        <p:spPr>
          <a:xfrm>
            <a:off x="4183116" y="771471"/>
            <a:ext cx="2086303" cy="2086303"/>
          </a:xfrm>
          <a:prstGeom prst="rect">
            <a:avLst/>
          </a:prstGeom>
          <a:noFill/>
          <a:ln>
            <a:noFill/>
          </a:ln>
        </p:spPr>
      </p:pic>
      <p:sp>
        <p:nvSpPr>
          <p:cNvPr id="20" name="Google Shape;20;p66"/>
          <p:cNvSpPr/>
          <p:nvPr/>
        </p:nvSpPr>
        <p:spPr>
          <a:xfrm>
            <a:off x="3623444" y="3347538"/>
            <a:ext cx="3011274" cy="1307126"/>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pic>
        <p:nvPicPr>
          <p:cNvPr id="21" name="Google Shape;21;p66"/>
          <p:cNvPicPr preferRelativeResize="0"/>
          <p:nvPr/>
        </p:nvPicPr>
        <p:blipFill rotWithShape="1">
          <a:blip r:embed="rId4">
            <a:alphaModFix/>
          </a:blip>
          <a:srcRect/>
          <a:stretch/>
        </p:blipFill>
        <p:spPr>
          <a:xfrm>
            <a:off x="4106753" y="4128402"/>
            <a:ext cx="668935" cy="384910"/>
          </a:xfrm>
          <a:prstGeom prst="rect">
            <a:avLst/>
          </a:prstGeom>
          <a:noFill/>
          <a:ln>
            <a:noFill/>
          </a:ln>
        </p:spPr>
      </p:pic>
      <p:pic>
        <p:nvPicPr>
          <p:cNvPr id="22" name="Google Shape;22;p66"/>
          <p:cNvPicPr preferRelativeResize="0"/>
          <p:nvPr/>
        </p:nvPicPr>
        <p:blipFill rotWithShape="1">
          <a:blip r:embed="rId5">
            <a:alphaModFix/>
          </a:blip>
          <a:srcRect/>
          <a:stretch/>
        </p:blipFill>
        <p:spPr>
          <a:xfrm>
            <a:off x="3843741" y="3741393"/>
            <a:ext cx="1194959" cy="271228"/>
          </a:xfrm>
          <a:prstGeom prst="rect">
            <a:avLst/>
          </a:prstGeom>
          <a:noFill/>
          <a:ln>
            <a:noFill/>
          </a:ln>
        </p:spPr>
      </p:pic>
      <p:sp>
        <p:nvSpPr>
          <p:cNvPr id="23" name="Google Shape;23;p66"/>
          <p:cNvSpPr/>
          <p:nvPr/>
        </p:nvSpPr>
        <p:spPr>
          <a:xfrm>
            <a:off x="3979395" y="3456363"/>
            <a:ext cx="92365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i="0" u="none" strike="noStrike" cap="none">
                <a:solidFill>
                  <a:schemeClr val="dk1"/>
                </a:solidFill>
                <a:latin typeface="Times New Roman"/>
                <a:ea typeface="Times New Roman"/>
                <a:cs typeface="Times New Roman"/>
                <a:sym typeface="Times New Roman"/>
              </a:rPr>
              <a:t>Durchgeführt durch:</a:t>
            </a:r>
            <a:endParaRPr sz="700" b="0">
              <a:solidFill>
                <a:schemeClr val="dk1"/>
              </a:solidFill>
              <a:latin typeface="Times New Roman"/>
              <a:ea typeface="Times New Roman"/>
              <a:cs typeface="Times New Roman"/>
              <a:sym typeface="Times New Roman"/>
            </a:endParaRPr>
          </a:p>
        </p:txBody>
      </p:sp>
      <p:sp>
        <p:nvSpPr>
          <p:cNvPr id="24" name="Google Shape;24;p66"/>
          <p:cNvSpPr/>
          <p:nvPr/>
        </p:nvSpPr>
        <p:spPr>
          <a:xfrm>
            <a:off x="3779968" y="2833562"/>
            <a:ext cx="2843522" cy="351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900">
                <a:solidFill>
                  <a:schemeClr val="dk1"/>
                </a:solidFill>
                <a:latin typeface="Calibri"/>
                <a:ea typeface="Calibri"/>
                <a:cs typeface="Calibri"/>
                <a:sym typeface="Calibri"/>
              </a:rPr>
              <a:t>Projektseite: </a:t>
            </a:r>
            <a:r>
              <a:rPr lang="de-DE" sz="9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www.schools4future.de</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anzbildfolie">
  <p:cSld name="Ganzbildfolie">
    <p:spTree>
      <p:nvGrpSpPr>
        <p:cNvPr id="1" name="Shape 100"/>
        <p:cNvGrpSpPr/>
        <p:nvPr/>
      </p:nvGrpSpPr>
      <p:grpSpPr>
        <a:xfrm>
          <a:off x="0" y="0"/>
          <a:ext cx="0" cy="0"/>
          <a:chOff x="0" y="0"/>
          <a:chExt cx="0" cy="0"/>
        </a:xfrm>
      </p:grpSpPr>
      <p:sp>
        <p:nvSpPr>
          <p:cNvPr id="101" name="Google Shape;101;p76"/>
          <p:cNvSpPr txBox="1">
            <a:spLocks noGrp="1"/>
          </p:cNvSpPr>
          <p:nvPr>
            <p:ph type="title"/>
          </p:nvPr>
        </p:nvSpPr>
        <p:spPr>
          <a:xfrm>
            <a:off x="235248" y="279335"/>
            <a:ext cx="6395912" cy="592394"/>
          </a:xfrm>
          <a:prstGeom prst="rect">
            <a:avLst/>
          </a:prstGeom>
          <a:solidFill>
            <a:schemeClr val="dk1">
              <a:alpha val="40000"/>
            </a:schemeClr>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76"/>
          <p:cNvSpPr txBox="1">
            <a:spLocks noGrp="1"/>
          </p:cNvSpPr>
          <p:nvPr>
            <p:ph type="body" idx="1"/>
          </p:nvPr>
        </p:nvSpPr>
        <p:spPr>
          <a:xfrm>
            <a:off x="4939862" y="4987158"/>
            <a:ext cx="1918138" cy="156341"/>
          </a:xfrm>
          <a:prstGeom prst="rect">
            <a:avLst/>
          </a:prstGeom>
          <a:solidFill>
            <a:srgbClr val="000000">
              <a:alpha val="49803"/>
            </a:srgbClr>
          </a:solidFill>
          <a:ln>
            <a:noFill/>
          </a:ln>
        </p:spPr>
        <p:txBody>
          <a:bodyPr spcFirstLastPara="1" wrap="square" lIns="91425" tIns="45700" rIns="91425" bIns="45700" anchor="t" anchorCtr="0">
            <a:noAutofit/>
          </a:bodyPr>
          <a:lstStyle>
            <a:lvl1pPr marL="457200" lvl="0" indent="-228600" algn="r">
              <a:lnSpc>
                <a:spcPct val="90000"/>
              </a:lnSpc>
              <a:spcBef>
                <a:spcPts val="751"/>
              </a:spcBef>
              <a:spcAft>
                <a:spcPts val="0"/>
              </a:spcAft>
              <a:buSzPts val="600"/>
              <a:buNone/>
              <a:defRPr sz="600" b="1">
                <a:solidFill>
                  <a:schemeClr val="lt1"/>
                </a:solidFill>
              </a:defRPr>
            </a:lvl1pPr>
            <a:lvl2pPr marL="914400" lvl="1" indent="-228600" algn="l">
              <a:lnSpc>
                <a:spcPct val="90000"/>
              </a:lnSpc>
              <a:spcBef>
                <a:spcPts val="375"/>
              </a:spcBef>
              <a:spcAft>
                <a:spcPts val="0"/>
              </a:spcAft>
              <a:buSzPts val="1600"/>
              <a:buNone/>
              <a:defRPr/>
            </a:lvl2pPr>
            <a:lvl3pPr marL="1371600" lvl="2" indent="-228600" algn="l">
              <a:lnSpc>
                <a:spcPct val="90000"/>
              </a:lnSpc>
              <a:spcBef>
                <a:spcPts val="375"/>
              </a:spcBef>
              <a:spcAft>
                <a:spcPts val="0"/>
              </a:spcAft>
              <a:buSzPts val="1400"/>
              <a:buNone/>
              <a:defRPr/>
            </a:lvl3pPr>
            <a:lvl4pPr marL="1828800" lvl="3" indent="-228600" algn="l">
              <a:lnSpc>
                <a:spcPct val="90000"/>
              </a:lnSpc>
              <a:spcBef>
                <a:spcPts val="375"/>
              </a:spcBef>
              <a:spcAft>
                <a:spcPts val="0"/>
              </a:spcAft>
              <a:buClr>
                <a:schemeClr val="dk1"/>
              </a:buClr>
              <a:buSzPts val="1351"/>
              <a:buNone/>
              <a:defRPr/>
            </a:lvl4pPr>
            <a:lvl5pPr marL="2286000" lvl="4" indent="-228600" algn="l">
              <a:lnSpc>
                <a:spcPct val="90000"/>
              </a:lnSpc>
              <a:spcBef>
                <a:spcPts val="375"/>
              </a:spcBef>
              <a:spcAft>
                <a:spcPts val="0"/>
              </a:spcAft>
              <a:buClr>
                <a:schemeClr val="dk1"/>
              </a:buClr>
              <a:buSzPts val="1351"/>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D">
  <p:cSld name="Standard-D">
    <p:spTree>
      <p:nvGrpSpPr>
        <p:cNvPr id="1" name="Shape 103"/>
        <p:cNvGrpSpPr/>
        <p:nvPr/>
      </p:nvGrpSpPr>
      <p:grpSpPr>
        <a:xfrm>
          <a:off x="0" y="0"/>
          <a:ext cx="0" cy="0"/>
          <a:chOff x="0" y="0"/>
          <a:chExt cx="0" cy="0"/>
        </a:xfrm>
      </p:grpSpPr>
      <p:sp>
        <p:nvSpPr>
          <p:cNvPr id="104" name="Google Shape;104;p77"/>
          <p:cNvSpPr txBox="1">
            <a:spLocks noGrp="1"/>
          </p:cNvSpPr>
          <p:nvPr>
            <p:ph type="title"/>
          </p:nvPr>
        </p:nvSpPr>
        <p:spPr>
          <a:xfrm>
            <a:off x="0" y="228436"/>
            <a:ext cx="6858000" cy="332399"/>
          </a:xfrm>
          <a:prstGeom prst="rect">
            <a:avLst/>
          </a:prstGeom>
          <a:noFill/>
          <a:ln>
            <a:noFill/>
          </a:ln>
        </p:spPr>
        <p:txBody>
          <a:bodyPr spcFirstLastPara="1" wrap="square" lIns="36000" tIns="0" rIns="36000" bIns="0" anchor="t" anchorCtr="0">
            <a:sp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7"/>
          <p:cNvSpPr txBox="1">
            <a:spLocks noGrp="1"/>
          </p:cNvSpPr>
          <p:nvPr>
            <p:ph type="body" idx="1"/>
          </p:nvPr>
        </p:nvSpPr>
        <p:spPr>
          <a:xfrm>
            <a:off x="1349596" y="5087389"/>
            <a:ext cx="5506427" cy="41550"/>
          </a:xfrm>
          <a:prstGeom prst="rect">
            <a:avLst/>
          </a:prstGeom>
          <a:noFill/>
          <a:ln>
            <a:noFill/>
          </a:ln>
        </p:spPr>
        <p:txBody>
          <a:bodyPr spcFirstLastPara="1" wrap="square" lIns="0" tIns="0" rIns="0" bIns="0" anchor="t" anchorCtr="0">
            <a:spAutoFit/>
          </a:bodyPr>
          <a:lstStyle>
            <a:lvl1pPr marL="457200" lvl="0" indent="-247650" algn="r">
              <a:lnSpc>
                <a:spcPct val="90000"/>
              </a:lnSpc>
              <a:spcBef>
                <a:spcPts val="751"/>
              </a:spcBef>
              <a:spcAft>
                <a:spcPts val="0"/>
              </a:spcAft>
              <a:buSzPts val="300"/>
              <a:buChar char="o"/>
              <a:defRPr sz="300">
                <a:solidFill>
                  <a:srgbClr val="BFBFB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6" name="Google Shape;106;p77"/>
          <p:cNvSpPr txBox="1">
            <a:spLocks noGrp="1"/>
          </p:cNvSpPr>
          <p:nvPr>
            <p:ph type="body" idx="2"/>
          </p:nvPr>
        </p:nvSpPr>
        <p:spPr>
          <a:xfrm rot="-5400000">
            <a:off x="4409429" y="2550975"/>
            <a:ext cx="4849743" cy="41550"/>
          </a:xfrm>
          <a:prstGeom prst="rect">
            <a:avLst/>
          </a:prstGeom>
          <a:noFill/>
          <a:ln>
            <a:noFill/>
          </a:ln>
        </p:spPr>
        <p:txBody>
          <a:bodyPr spcFirstLastPara="1" wrap="square" lIns="0" tIns="0" rIns="0" bIns="0" anchor="t" anchorCtr="0">
            <a:spAutoFit/>
          </a:bodyPr>
          <a:lstStyle>
            <a:lvl1pPr marL="457200" lvl="0" indent="-247650" algn="l">
              <a:lnSpc>
                <a:spcPct val="90000"/>
              </a:lnSpc>
              <a:spcBef>
                <a:spcPts val="751"/>
              </a:spcBef>
              <a:spcAft>
                <a:spcPts val="0"/>
              </a:spcAft>
              <a:buSzPts val="300"/>
              <a:buChar char="o"/>
              <a:defRPr sz="300">
                <a:solidFill>
                  <a:srgbClr val="BFBFBF"/>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77"/>
          <p:cNvSpPr txBox="1">
            <a:spLocks noGrp="1"/>
          </p:cNvSpPr>
          <p:nvPr>
            <p:ph type="body" idx="3"/>
          </p:nvPr>
        </p:nvSpPr>
        <p:spPr>
          <a:xfrm>
            <a:off x="278606" y="942975"/>
            <a:ext cx="6482954" cy="19468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SzPts val="1800"/>
              <a:buChar char="o"/>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77"/>
          <p:cNvSpPr txBox="1">
            <a:spLocks noGrp="1"/>
          </p:cNvSpPr>
          <p:nvPr>
            <p:ph type="body" idx="4"/>
          </p:nvPr>
        </p:nvSpPr>
        <p:spPr>
          <a:xfrm>
            <a:off x="-458443" y="1"/>
            <a:ext cx="452702" cy="1661993"/>
          </a:xfrm>
          <a:prstGeom prst="rect">
            <a:avLst/>
          </a:prstGeom>
          <a:noFill/>
          <a:ln>
            <a:noFill/>
          </a:ln>
        </p:spPr>
        <p:txBody>
          <a:bodyPr spcFirstLastPara="1" wrap="square" lIns="0" tIns="0" rIns="0" bIns="0" anchor="t" anchorCtr="0">
            <a:normAutofit/>
          </a:bodyPr>
          <a:lstStyle>
            <a:lvl1pPr marL="457200" lvl="0" indent="-323850" algn="l">
              <a:lnSpc>
                <a:spcPct val="90000"/>
              </a:lnSpc>
              <a:spcBef>
                <a:spcPts val="751"/>
              </a:spcBef>
              <a:spcAft>
                <a:spcPts val="0"/>
              </a:spcAft>
              <a:buSzPts val="1500"/>
              <a:buChar char="o"/>
              <a:defRPr sz="1500" b="0">
                <a:solidFill>
                  <a:srgbClr val="FF0000"/>
                </a:solidFill>
              </a:defRPr>
            </a:lvl1pPr>
            <a:lvl2pPr marL="914400" lvl="1" indent="-333375" algn="l">
              <a:lnSpc>
                <a:spcPct val="90000"/>
              </a:lnSpc>
              <a:spcBef>
                <a:spcPts val="375"/>
              </a:spcBef>
              <a:spcAft>
                <a:spcPts val="0"/>
              </a:spcAft>
              <a:buSzPts val="1650"/>
              <a:buChar char="•"/>
              <a:defRPr sz="1650" b="1">
                <a:solidFill>
                  <a:srgbClr val="FF0000"/>
                </a:solidFill>
              </a:defRPr>
            </a:lvl2pPr>
            <a:lvl3pPr marL="1371600" lvl="2" indent="-333375" algn="l">
              <a:lnSpc>
                <a:spcPct val="90000"/>
              </a:lnSpc>
              <a:spcBef>
                <a:spcPts val="375"/>
              </a:spcBef>
              <a:spcAft>
                <a:spcPts val="0"/>
              </a:spcAft>
              <a:buSzPts val="1650"/>
              <a:buChar char="▪"/>
              <a:defRPr sz="1650" b="1">
                <a:solidFill>
                  <a:srgbClr val="FF0000"/>
                </a:solidFill>
              </a:defRPr>
            </a:lvl3pPr>
            <a:lvl4pPr marL="1828800" lvl="3" indent="-333375" algn="l">
              <a:lnSpc>
                <a:spcPct val="90000"/>
              </a:lnSpc>
              <a:spcBef>
                <a:spcPts val="375"/>
              </a:spcBef>
              <a:spcAft>
                <a:spcPts val="0"/>
              </a:spcAft>
              <a:buClr>
                <a:srgbClr val="FF0000"/>
              </a:buClr>
              <a:buSzPts val="1650"/>
              <a:buChar char="•"/>
              <a:defRPr sz="1650" b="1">
                <a:solidFill>
                  <a:srgbClr val="FF0000"/>
                </a:solidFill>
              </a:defRPr>
            </a:lvl4pPr>
            <a:lvl5pPr marL="2286000" lvl="4" indent="-333375" algn="l">
              <a:lnSpc>
                <a:spcPct val="90000"/>
              </a:lnSpc>
              <a:spcBef>
                <a:spcPts val="375"/>
              </a:spcBef>
              <a:spcAft>
                <a:spcPts val="0"/>
              </a:spcAft>
              <a:buClr>
                <a:srgbClr val="FF0000"/>
              </a:buClr>
              <a:buSzPts val="1650"/>
              <a:buChar char="•"/>
              <a:defRPr sz="1650" b="1">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Layout 1">
  <p:cSld name="1_Layout 1">
    <p:spTree>
      <p:nvGrpSpPr>
        <p:cNvPr id="1" name="Shape 25"/>
        <p:cNvGrpSpPr/>
        <p:nvPr/>
      </p:nvGrpSpPr>
      <p:grpSpPr>
        <a:xfrm>
          <a:off x="0" y="0"/>
          <a:ext cx="0" cy="0"/>
          <a:chOff x="0" y="0"/>
          <a:chExt cx="0" cy="0"/>
        </a:xfrm>
      </p:grpSpPr>
      <p:cxnSp>
        <p:nvCxnSpPr>
          <p:cNvPr id="26" name="Google Shape;26;p67"/>
          <p:cNvCxnSpPr/>
          <p:nvPr/>
        </p:nvCxnSpPr>
        <p:spPr>
          <a:xfrm>
            <a:off x="235247" y="4694275"/>
            <a:ext cx="6399471" cy="0"/>
          </a:xfrm>
          <a:prstGeom prst="straightConnector1">
            <a:avLst/>
          </a:prstGeom>
          <a:noFill/>
          <a:ln w="28575" cap="flat" cmpd="sng">
            <a:solidFill>
              <a:srgbClr val="0093CB"/>
            </a:solidFill>
            <a:prstDash val="solid"/>
            <a:miter lim="800000"/>
            <a:headEnd type="none" w="sm" len="sm"/>
            <a:tailEnd type="none" w="sm" len="sm"/>
          </a:ln>
        </p:spPr>
      </p:cxnSp>
      <p:sp>
        <p:nvSpPr>
          <p:cNvPr id="27" name="Google Shape;27;p67"/>
          <p:cNvSpPr txBox="1"/>
          <p:nvPr/>
        </p:nvSpPr>
        <p:spPr>
          <a:xfrm>
            <a:off x="223286" y="4799944"/>
            <a:ext cx="552569"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051">
                <a:solidFill>
                  <a:srgbClr val="7F7F7F"/>
                </a:solidFill>
                <a:latin typeface="Calibri"/>
                <a:ea typeface="Calibri"/>
                <a:cs typeface="Calibri"/>
                <a:sym typeface="Calibri"/>
              </a:rPr>
              <a:t>‹#›</a:t>
            </a:fld>
            <a:endParaRPr sz="1051">
              <a:solidFill>
                <a:srgbClr val="7F7F7F"/>
              </a:solidFill>
              <a:latin typeface="Calibri"/>
              <a:ea typeface="Calibri"/>
              <a:cs typeface="Calibri"/>
              <a:sym typeface="Calibri"/>
            </a:endParaRPr>
          </a:p>
        </p:txBody>
      </p:sp>
      <p:sp>
        <p:nvSpPr>
          <p:cNvPr id="28" name="Google Shape;28;p67"/>
          <p:cNvSpPr txBox="1">
            <a:spLocks noGrp="1"/>
          </p:cNvSpPr>
          <p:nvPr>
            <p:ph type="ftr" idx="11"/>
          </p:nvPr>
        </p:nvSpPr>
        <p:spPr>
          <a:xfrm>
            <a:off x="699656" y="4787193"/>
            <a:ext cx="4077296" cy="273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9" name="Google Shape;29;p67"/>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pic>
        <p:nvPicPr>
          <p:cNvPr id="30" name="Google Shape;30;p67"/>
          <p:cNvPicPr preferRelativeResize="0"/>
          <p:nvPr/>
        </p:nvPicPr>
        <p:blipFill rotWithShape="1">
          <a:blip r:embed="rId2">
            <a:alphaModFix/>
          </a:blip>
          <a:srcRect/>
          <a:stretch/>
        </p:blipFill>
        <p:spPr>
          <a:xfrm>
            <a:off x="4911837" y="4746701"/>
            <a:ext cx="1722881" cy="312272"/>
          </a:xfrm>
          <a:prstGeom prst="rect">
            <a:avLst/>
          </a:prstGeom>
          <a:noFill/>
          <a:ln>
            <a:noFill/>
          </a:ln>
        </p:spPr>
      </p:pic>
      <p:sp>
        <p:nvSpPr>
          <p:cNvPr id="31" name="Google Shape;31;p67"/>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7"/>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
        <p:cNvGrpSpPr/>
        <p:nvPr/>
      </p:nvGrpSpPr>
      <p:grpSpPr>
        <a:xfrm>
          <a:off x="0" y="0"/>
          <a:ext cx="0" cy="0"/>
          <a:chOff x="0" y="0"/>
          <a:chExt cx="0" cy="0"/>
        </a:xfrm>
      </p:grpSpPr>
      <p:cxnSp>
        <p:nvCxnSpPr>
          <p:cNvPr id="34" name="Google Shape;34;p68"/>
          <p:cNvCxnSpPr/>
          <p:nvPr/>
        </p:nvCxnSpPr>
        <p:spPr>
          <a:xfrm>
            <a:off x="235247" y="4694275"/>
            <a:ext cx="6399471" cy="0"/>
          </a:xfrm>
          <a:prstGeom prst="straightConnector1">
            <a:avLst/>
          </a:prstGeom>
          <a:noFill/>
          <a:ln w="28575" cap="flat" cmpd="sng">
            <a:solidFill>
              <a:srgbClr val="0093CB"/>
            </a:solidFill>
            <a:prstDash val="solid"/>
            <a:miter lim="800000"/>
            <a:headEnd type="none" w="sm" len="sm"/>
            <a:tailEnd type="none" w="sm" len="sm"/>
          </a:ln>
        </p:spPr>
      </p:cxnSp>
      <p:sp>
        <p:nvSpPr>
          <p:cNvPr id="35" name="Google Shape;35;p68"/>
          <p:cNvSpPr txBox="1"/>
          <p:nvPr/>
        </p:nvSpPr>
        <p:spPr>
          <a:xfrm>
            <a:off x="223286" y="4799944"/>
            <a:ext cx="552569"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051">
                <a:solidFill>
                  <a:srgbClr val="7F7F7F"/>
                </a:solidFill>
                <a:latin typeface="Calibri"/>
                <a:ea typeface="Calibri"/>
                <a:cs typeface="Calibri"/>
                <a:sym typeface="Calibri"/>
              </a:rPr>
              <a:t>‹#›</a:t>
            </a:fld>
            <a:endParaRPr sz="1051">
              <a:solidFill>
                <a:srgbClr val="7F7F7F"/>
              </a:solidFill>
              <a:latin typeface="Calibri"/>
              <a:ea typeface="Calibri"/>
              <a:cs typeface="Calibri"/>
              <a:sym typeface="Calibri"/>
            </a:endParaRPr>
          </a:p>
        </p:txBody>
      </p:sp>
      <p:sp>
        <p:nvSpPr>
          <p:cNvPr id="36" name="Google Shape;36;p68"/>
          <p:cNvSpPr txBox="1">
            <a:spLocks noGrp="1"/>
          </p:cNvSpPr>
          <p:nvPr>
            <p:ph type="ftr" idx="11"/>
          </p:nvPr>
        </p:nvSpPr>
        <p:spPr>
          <a:xfrm>
            <a:off x="699656" y="4787193"/>
            <a:ext cx="4077296" cy="273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7" name="Google Shape;37;p68"/>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pic>
        <p:nvPicPr>
          <p:cNvPr id="38" name="Google Shape;38;p68"/>
          <p:cNvPicPr preferRelativeResize="0"/>
          <p:nvPr/>
        </p:nvPicPr>
        <p:blipFill rotWithShape="1">
          <a:blip r:embed="rId2">
            <a:alphaModFix/>
          </a:blip>
          <a:srcRect/>
          <a:stretch/>
        </p:blipFill>
        <p:spPr>
          <a:xfrm>
            <a:off x="4911837" y="4746701"/>
            <a:ext cx="1722881" cy="312272"/>
          </a:xfrm>
          <a:prstGeom prst="rect">
            <a:avLst/>
          </a:prstGeom>
          <a:noFill/>
          <a:ln>
            <a:noFill/>
          </a:ln>
        </p:spPr>
      </p:pic>
      <p:sp>
        <p:nvSpPr>
          <p:cNvPr id="39" name="Google Shape;39;p68"/>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Layout 1">
  <p:cSld name="4_Layout 1">
    <p:spTree>
      <p:nvGrpSpPr>
        <p:cNvPr id="1" name="Shape 40"/>
        <p:cNvGrpSpPr/>
        <p:nvPr/>
      </p:nvGrpSpPr>
      <p:grpSpPr>
        <a:xfrm>
          <a:off x="0" y="0"/>
          <a:ext cx="0" cy="0"/>
          <a:chOff x="0" y="0"/>
          <a:chExt cx="0" cy="0"/>
        </a:xfrm>
      </p:grpSpPr>
      <p:cxnSp>
        <p:nvCxnSpPr>
          <p:cNvPr id="41" name="Google Shape;41;p69"/>
          <p:cNvCxnSpPr/>
          <p:nvPr/>
        </p:nvCxnSpPr>
        <p:spPr>
          <a:xfrm>
            <a:off x="235247" y="4694275"/>
            <a:ext cx="6399471" cy="0"/>
          </a:xfrm>
          <a:prstGeom prst="straightConnector1">
            <a:avLst/>
          </a:prstGeom>
          <a:noFill/>
          <a:ln w="28575" cap="flat" cmpd="sng">
            <a:solidFill>
              <a:srgbClr val="0093CB"/>
            </a:solidFill>
            <a:prstDash val="solid"/>
            <a:miter lim="800000"/>
            <a:headEnd type="none" w="sm" len="sm"/>
            <a:tailEnd type="none" w="sm" len="sm"/>
          </a:ln>
        </p:spPr>
      </p:cxnSp>
      <p:sp>
        <p:nvSpPr>
          <p:cNvPr id="42" name="Google Shape;42;p69"/>
          <p:cNvSpPr txBox="1"/>
          <p:nvPr/>
        </p:nvSpPr>
        <p:spPr>
          <a:xfrm>
            <a:off x="223286" y="4799944"/>
            <a:ext cx="552569"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1051"/>
              <a:buFont typeface="Calibri"/>
              <a:buNone/>
            </a:pPr>
            <a:fld id="{00000000-1234-1234-1234-123412341234}" type="slidenum">
              <a:rPr lang="de-DE" sz="1051">
                <a:solidFill>
                  <a:srgbClr val="7F7F7F"/>
                </a:solidFill>
                <a:latin typeface="Calibri"/>
                <a:ea typeface="Calibri"/>
                <a:cs typeface="Calibri"/>
                <a:sym typeface="Calibri"/>
              </a:rPr>
              <a:t>‹#›</a:t>
            </a:fld>
            <a:endParaRPr sz="1051">
              <a:solidFill>
                <a:srgbClr val="7F7F7F"/>
              </a:solidFill>
              <a:latin typeface="Calibri"/>
              <a:ea typeface="Calibri"/>
              <a:cs typeface="Calibri"/>
              <a:sym typeface="Calibri"/>
            </a:endParaRPr>
          </a:p>
        </p:txBody>
      </p:sp>
      <p:sp>
        <p:nvSpPr>
          <p:cNvPr id="43" name="Google Shape;43;p69"/>
          <p:cNvSpPr txBox="1">
            <a:spLocks noGrp="1"/>
          </p:cNvSpPr>
          <p:nvPr>
            <p:ph type="ftr" idx="11"/>
          </p:nvPr>
        </p:nvSpPr>
        <p:spPr>
          <a:xfrm>
            <a:off x="699656" y="4787193"/>
            <a:ext cx="4077296" cy="273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cxnSp>
        <p:nvCxnSpPr>
          <p:cNvPr id="44" name="Google Shape;44;p69"/>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pic>
        <p:nvPicPr>
          <p:cNvPr id="45" name="Google Shape;45;p69"/>
          <p:cNvPicPr preferRelativeResize="0"/>
          <p:nvPr/>
        </p:nvPicPr>
        <p:blipFill rotWithShape="1">
          <a:blip r:embed="rId2">
            <a:alphaModFix/>
          </a:blip>
          <a:srcRect/>
          <a:stretch/>
        </p:blipFill>
        <p:spPr>
          <a:xfrm>
            <a:off x="4911837" y="4746701"/>
            <a:ext cx="1722881" cy="312272"/>
          </a:xfrm>
          <a:prstGeom prst="rect">
            <a:avLst/>
          </a:prstGeom>
          <a:noFill/>
          <a:ln>
            <a:noFill/>
          </a:ln>
        </p:spPr>
      </p:pic>
      <p:sp>
        <p:nvSpPr>
          <p:cNvPr id="46" name="Google Shape;46;p69"/>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69"/>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8"/>
        <p:cNvGrpSpPr/>
        <p:nvPr/>
      </p:nvGrpSpPr>
      <p:grpSpPr>
        <a:xfrm>
          <a:off x="0" y="0"/>
          <a:ext cx="0" cy="0"/>
          <a:chOff x="0" y="0"/>
          <a:chExt cx="0" cy="0"/>
        </a:xfrm>
      </p:grpSpPr>
      <p:cxnSp>
        <p:nvCxnSpPr>
          <p:cNvPr id="49" name="Google Shape;49;p70"/>
          <p:cNvCxnSpPr/>
          <p:nvPr/>
        </p:nvCxnSpPr>
        <p:spPr>
          <a:xfrm>
            <a:off x="235247" y="4694275"/>
            <a:ext cx="6399471" cy="0"/>
          </a:xfrm>
          <a:prstGeom prst="straightConnector1">
            <a:avLst/>
          </a:prstGeom>
          <a:noFill/>
          <a:ln w="28575" cap="flat" cmpd="sng">
            <a:solidFill>
              <a:srgbClr val="0093CB"/>
            </a:solidFill>
            <a:prstDash val="solid"/>
            <a:miter lim="800000"/>
            <a:headEnd type="none" w="sm" len="sm"/>
            <a:tailEnd type="none" w="sm" len="sm"/>
          </a:ln>
        </p:spPr>
      </p:cxnSp>
      <p:sp>
        <p:nvSpPr>
          <p:cNvPr id="50" name="Google Shape;50;p70"/>
          <p:cNvSpPr txBox="1"/>
          <p:nvPr/>
        </p:nvSpPr>
        <p:spPr>
          <a:xfrm>
            <a:off x="223286" y="4799944"/>
            <a:ext cx="552569"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1051"/>
              <a:buFont typeface="Calibri"/>
              <a:buNone/>
            </a:pPr>
            <a:fld id="{00000000-1234-1234-1234-123412341234}" type="slidenum">
              <a:rPr lang="de-DE" sz="1051">
                <a:solidFill>
                  <a:srgbClr val="7F7F7F"/>
                </a:solidFill>
                <a:latin typeface="Calibri"/>
                <a:ea typeface="Calibri"/>
                <a:cs typeface="Calibri"/>
                <a:sym typeface="Calibri"/>
              </a:rPr>
              <a:t>‹#›</a:t>
            </a:fld>
            <a:endParaRPr sz="1051">
              <a:solidFill>
                <a:srgbClr val="7F7F7F"/>
              </a:solidFill>
              <a:latin typeface="Calibri"/>
              <a:ea typeface="Calibri"/>
              <a:cs typeface="Calibri"/>
              <a:sym typeface="Calibri"/>
            </a:endParaRPr>
          </a:p>
        </p:txBody>
      </p:sp>
      <p:sp>
        <p:nvSpPr>
          <p:cNvPr id="51" name="Google Shape;51;p70"/>
          <p:cNvSpPr txBox="1">
            <a:spLocks noGrp="1"/>
          </p:cNvSpPr>
          <p:nvPr>
            <p:ph type="ftr" idx="11"/>
          </p:nvPr>
        </p:nvSpPr>
        <p:spPr>
          <a:xfrm>
            <a:off x="699656" y="4787193"/>
            <a:ext cx="4077296" cy="273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cxnSp>
        <p:nvCxnSpPr>
          <p:cNvPr id="52" name="Google Shape;52;p70"/>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pic>
        <p:nvPicPr>
          <p:cNvPr id="53" name="Google Shape;53;p70"/>
          <p:cNvPicPr preferRelativeResize="0"/>
          <p:nvPr/>
        </p:nvPicPr>
        <p:blipFill rotWithShape="1">
          <a:blip r:embed="rId2">
            <a:alphaModFix/>
          </a:blip>
          <a:srcRect/>
          <a:stretch/>
        </p:blipFill>
        <p:spPr>
          <a:xfrm>
            <a:off x="4911837" y="4746701"/>
            <a:ext cx="1722881" cy="312272"/>
          </a:xfrm>
          <a:prstGeom prst="rect">
            <a:avLst/>
          </a:prstGeom>
          <a:noFill/>
          <a:ln>
            <a:noFill/>
          </a:ln>
        </p:spPr>
      </p:pic>
      <p:sp>
        <p:nvSpPr>
          <p:cNvPr id="54" name="Google Shape;54;p70"/>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nksagung">
  <p:cSld name="Danksagung">
    <p:spTree>
      <p:nvGrpSpPr>
        <p:cNvPr id="1" name="Shape 64"/>
        <p:cNvGrpSpPr/>
        <p:nvPr/>
      </p:nvGrpSpPr>
      <p:grpSpPr>
        <a:xfrm>
          <a:off x="0" y="0"/>
          <a:ext cx="0" cy="0"/>
          <a:chOff x="0" y="0"/>
          <a:chExt cx="0" cy="0"/>
        </a:xfrm>
      </p:grpSpPr>
      <p:pic>
        <p:nvPicPr>
          <p:cNvPr id="65" name="Google Shape;65;p72"/>
          <p:cNvPicPr preferRelativeResize="0"/>
          <p:nvPr/>
        </p:nvPicPr>
        <p:blipFill>
          <a:blip r:embed="rId2"/>
          <a:srcRect/>
          <a:stretch/>
        </p:blipFill>
        <p:spPr>
          <a:xfrm>
            <a:off x="5376040" y="3358968"/>
            <a:ext cx="1258676" cy="1295696"/>
          </a:xfrm>
          <a:prstGeom prst="rect">
            <a:avLst/>
          </a:prstGeom>
          <a:noFill/>
          <a:ln>
            <a:noFill/>
          </a:ln>
        </p:spPr>
      </p:pic>
      <p:sp>
        <p:nvSpPr>
          <p:cNvPr id="66" name="Google Shape;66;p72"/>
          <p:cNvSpPr txBox="1">
            <a:spLocks noGrp="1"/>
          </p:cNvSpPr>
          <p:nvPr>
            <p:ph type="ctrTitle"/>
          </p:nvPr>
        </p:nvSpPr>
        <p:spPr>
          <a:xfrm>
            <a:off x="235246" y="558209"/>
            <a:ext cx="3744149" cy="152640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7" name="Google Shape;67;p72"/>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sp>
        <p:nvSpPr>
          <p:cNvPr id="68" name="Google Shape;68;p72"/>
          <p:cNvSpPr txBox="1">
            <a:spLocks noGrp="1"/>
          </p:cNvSpPr>
          <p:nvPr>
            <p:ph type="subTitle" idx="1"/>
          </p:nvPr>
        </p:nvSpPr>
        <p:spPr>
          <a:xfrm>
            <a:off x="235246" y="2409903"/>
            <a:ext cx="3193753" cy="1132338"/>
          </a:xfrm>
          <a:prstGeom prst="rect">
            <a:avLst/>
          </a:prstGeom>
          <a:noFill/>
          <a:ln>
            <a:noFill/>
          </a:ln>
        </p:spPr>
        <p:txBody>
          <a:bodyPr spcFirstLastPara="1" wrap="square" lIns="91425" tIns="45700" rIns="91425" bIns="45700" anchor="t" anchorCtr="0">
            <a:normAutofit/>
          </a:bodyPr>
          <a:lstStyle>
            <a:lvl1pPr lvl="0" algn="l">
              <a:lnSpc>
                <a:spcPct val="150000"/>
              </a:lnSpc>
              <a:spcBef>
                <a:spcPts val="0"/>
              </a:spcBef>
              <a:spcAft>
                <a:spcPts val="0"/>
              </a:spcAft>
              <a:buSzPts val="1400"/>
              <a:buNone/>
              <a:defRPr sz="1400" b="0"/>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69" name="Google Shape;69;p72"/>
          <p:cNvPicPr preferRelativeResize="0"/>
          <p:nvPr/>
        </p:nvPicPr>
        <p:blipFill rotWithShape="1">
          <a:blip r:embed="rId3">
            <a:alphaModFix/>
          </a:blip>
          <a:srcRect/>
          <a:stretch/>
        </p:blipFill>
        <p:spPr>
          <a:xfrm>
            <a:off x="4198883" y="444081"/>
            <a:ext cx="1765738" cy="1765738"/>
          </a:xfrm>
          <a:prstGeom prst="rect">
            <a:avLst/>
          </a:prstGeom>
          <a:noFill/>
          <a:ln>
            <a:noFill/>
          </a:ln>
        </p:spPr>
      </p:pic>
      <p:sp>
        <p:nvSpPr>
          <p:cNvPr id="70" name="Google Shape;70;p72"/>
          <p:cNvSpPr/>
          <p:nvPr/>
        </p:nvSpPr>
        <p:spPr>
          <a:xfrm>
            <a:off x="3623444" y="3347538"/>
            <a:ext cx="3011274" cy="1307126"/>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pic>
        <p:nvPicPr>
          <p:cNvPr id="71" name="Google Shape;71;p72"/>
          <p:cNvPicPr preferRelativeResize="0"/>
          <p:nvPr/>
        </p:nvPicPr>
        <p:blipFill rotWithShape="1">
          <a:blip r:embed="rId4">
            <a:alphaModFix/>
          </a:blip>
          <a:srcRect/>
          <a:stretch/>
        </p:blipFill>
        <p:spPr>
          <a:xfrm>
            <a:off x="4106753" y="4128402"/>
            <a:ext cx="668935" cy="384910"/>
          </a:xfrm>
          <a:prstGeom prst="rect">
            <a:avLst/>
          </a:prstGeom>
          <a:noFill/>
          <a:ln>
            <a:noFill/>
          </a:ln>
        </p:spPr>
      </p:pic>
      <p:pic>
        <p:nvPicPr>
          <p:cNvPr id="72" name="Google Shape;72;p72"/>
          <p:cNvPicPr preferRelativeResize="0"/>
          <p:nvPr/>
        </p:nvPicPr>
        <p:blipFill rotWithShape="1">
          <a:blip r:embed="rId5">
            <a:alphaModFix/>
          </a:blip>
          <a:srcRect/>
          <a:stretch/>
        </p:blipFill>
        <p:spPr>
          <a:xfrm>
            <a:off x="3843741" y="3741393"/>
            <a:ext cx="1194959" cy="271228"/>
          </a:xfrm>
          <a:prstGeom prst="rect">
            <a:avLst/>
          </a:prstGeom>
          <a:noFill/>
          <a:ln>
            <a:noFill/>
          </a:ln>
        </p:spPr>
      </p:pic>
      <p:sp>
        <p:nvSpPr>
          <p:cNvPr id="73" name="Google Shape;73;p72"/>
          <p:cNvSpPr/>
          <p:nvPr/>
        </p:nvSpPr>
        <p:spPr>
          <a:xfrm>
            <a:off x="3979395" y="3456363"/>
            <a:ext cx="923651" cy="200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00" b="0">
                <a:solidFill>
                  <a:schemeClr val="dk1"/>
                </a:solidFill>
                <a:latin typeface="Times New Roman"/>
                <a:ea typeface="Times New Roman"/>
                <a:cs typeface="Times New Roman"/>
                <a:sym typeface="Times New Roman"/>
              </a:rPr>
              <a:t>Durchgeführt durch:</a:t>
            </a:r>
            <a:endParaRPr sz="700" b="0">
              <a:solidFill>
                <a:schemeClr val="dk1"/>
              </a:solidFill>
              <a:latin typeface="Times New Roman"/>
              <a:ea typeface="Times New Roman"/>
              <a:cs typeface="Times New Roman"/>
              <a:sym typeface="Times New Roman"/>
            </a:endParaRPr>
          </a:p>
        </p:txBody>
      </p:sp>
      <p:sp>
        <p:nvSpPr>
          <p:cNvPr id="74" name="Google Shape;74;p72"/>
          <p:cNvSpPr/>
          <p:nvPr/>
        </p:nvSpPr>
        <p:spPr>
          <a:xfrm>
            <a:off x="3654103" y="2281582"/>
            <a:ext cx="2843522" cy="351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900">
                <a:solidFill>
                  <a:schemeClr val="dk1"/>
                </a:solidFill>
                <a:latin typeface="Calibri"/>
                <a:ea typeface="Calibri"/>
                <a:cs typeface="Calibri"/>
                <a:sym typeface="Calibri"/>
              </a:rPr>
              <a:t>Projektseite: </a:t>
            </a:r>
            <a:r>
              <a:rPr lang="de-DE" sz="9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www.schools4future.de</a:t>
            </a:r>
            <a:endParaRPr sz="900">
              <a:solidFill>
                <a:schemeClr val="dk1"/>
              </a:solidFill>
              <a:latin typeface="Calibri"/>
              <a:ea typeface="Calibri"/>
              <a:cs typeface="Calibri"/>
              <a:sym typeface="Calibri"/>
            </a:endParaRPr>
          </a:p>
        </p:txBody>
      </p:sp>
      <p:sp>
        <p:nvSpPr>
          <p:cNvPr id="75" name="Google Shape;75;p72"/>
          <p:cNvSpPr txBox="1"/>
          <p:nvPr/>
        </p:nvSpPr>
        <p:spPr>
          <a:xfrm>
            <a:off x="235246" y="3522544"/>
            <a:ext cx="3193754" cy="11717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DE" sz="1200">
                <a:solidFill>
                  <a:schemeClr val="dk1"/>
                </a:solidFill>
                <a:latin typeface="Calibri"/>
                <a:ea typeface="Calibri"/>
                <a:cs typeface="Calibri"/>
                <a:sym typeface="Calibri"/>
              </a:rPr>
              <a:t>Ansprechpartner:</a:t>
            </a:r>
            <a:endParaRPr/>
          </a:p>
          <a:p>
            <a:pPr marL="0" marR="0" lvl="0" indent="0" algn="l" rtl="0">
              <a:lnSpc>
                <a:spcPct val="150000"/>
              </a:lnSpc>
              <a:spcBef>
                <a:spcPts val="0"/>
              </a:spcBef>
              <a:spcAft>
                <a:spcPts val="0"/>
              </a:spcAft>
              <a:buNone/>
            </a:pPr>
            <a:r>
              <a:rPr lang="de-DE" sz="1200" b="1">
                <a:solidFill>
                  <a:schemeClr val="dk1"/>
                </a:solidFill>
                <a:latin typeface="Calibri"/>
                <a:ea typeface="Calibri"/>
                <a:cs typeface="Calibri"/>
                <a:sym typeface="Calibri"/>
              </a:rPr>
              <a:t>Oliver Wagner </a:t>
            </a:r>
            <a:r>
              <a:rPr lang="de-DE" sz="1200">
                <a:solidFill>
                  <a:schemeClr val="dk1"/>
                </a:solidFill>
                <a:latin typeface="Calibri"/>
                <a:ea typeface="Calibri"/>
                <a:cs typeface="Calibri"/>
                <a:sym typeface="Calibri"/>
              </a:rPr>
              <a:t>(Wuppertal Institut)</a:t>
            </a:r>
            <a:endParaRPr/>
          </a:p>
          <a:p>
            <a:pPr marL="0" marR="0" lvl="0" indent="0" algn="l" rtl="0">
              <a:lnSpc>
                <a:spcPct val="150000"/>
              </a:lnSpc>
              <a:spcBef>
                <a:spcPts val="0"/>
              </a:spcBef>
              <a:spcAft>
                <a:spcPts val="0"/>
              </a:spcAft>
              <a:buNone/>
            </a:pPr>
            <a:r>
              <a:rPr lang="de-DE" sz="1200" b="1">
                <a:solidFill>
                  <a:schemeClr val="dk1"/>
                </a:solidFill>
                <a:latin typeface="Calibri"/>
                <a:ea typeface="Calibri"/>
                <a:cs typeface="Calibri"/>
                <a:sym typeface="Calibri"/>
              </a:rPr>
              <a:t>Sebastian Albert-Seifried </a:t>
            </a:r>
            <a:r>
              <a:rPr lang="de-DE" sz="1200">
                <a:solidFill>
                  <a:schemeClr val="dk1"/>
                </a:solidFill>
                <a:latin typeface="Calibri"/>
                <a:ea typeface="Calibri"/>
                <a:cs typeface="Calibri"/>
                <a:sym typeface="Calibri"/>
              </a:rPr>
              <a:t>(Ö-quadrat)</a:t>
            </a:r>
            <a:endParaRPr sz="12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de-DE" sz="1200">
                <a:solidFill>
                  <a:schemeClr val="dk1"/>
                </a:solidFill>
                <a:latin typeface="Calibri"/>
                <a:ea typeface="Calibri"/>
                <a:cs typeface="Calibri"/>
                <a:sym typeface="Calibri"/>
              </a:rPr>
              <a:t>E-Mail: </a:t>
            </a:r>
            <a:r>
              <a:rPr lang="de-DE" sz="12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info@schools4future.de</a:t>
            </a:r>
            <a:endParaRPr sz="12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1">
  <p:cSld name="Layout 1">
    <p:spTree>
      <p:nvGrpSpPr>
        <p:cNvPr id="1" name="Shape 76"/>
        <p:cNvGrpSpPr/>
        <p:nvPr/>
      </p:nvGrpSpPr>
      <p:grpSpPr>
        <a:xfrm>
          <a:off x="0" y="0"/>
          <a:ext cx="0" cy="0"/>
          <a:chOff x="0" y="0"/>
          <a:chExt cx="0" cy="0"/>
        </a:xfrm>
      </p:grpSpPr>
      <p:sp>
        <p:nvSpPr>
          <p:cNvPr id="77" name="Google Shape;77;p73"/>
          <p:cNvSpPr txBox="1">
            <a:spLocks noGrp="1"/>
          </p:cNvSpPr>
          <p:nvPr>
            <p:ph type="ftr" idx="11"/>
          </p:nvPr>
        </p:nvSpPr>
        <p:spPr>
          <a:xfrm>
            <a:off x="699656" y="4787193"/>
            <a:ext cx="4077296" cy="273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8" name="Google Shape;78;p73"/>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sp>
        <p:nvSpPr>
          <p:cNvPr id="79" name="Google Shape;79;p73"/>
          <p:cNvSpPr txBox="1"/>
          <p:nvPr/>
        </p:nvSpPr>
        <p:spPr>
          <a:xfrm>
            <a:off x="223286" y="4799944"/>
            <a:ext cx="552569"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051">
                <a:solidFill>
                  <a:srgbClr val="7F7F7F"/>
                </a:solidFill>
                <a:latin typeface="Calibri"/>
                <a:ea typeface="Calibri"/>
                <a:cs typeface="Calibri"/>
                <a:sym typeface="Calibri"/>
              </a:rPr>
              <a:t>‹#›</a:t>
            </a:fld>
            <a:endParaRPr sz="1051">
              <a:solidFill>
                <a:srgbClr val="7F7F7F"/>
              </a:solidFill>
              <a:latin typeface="Calibri"/>
              <a:ea typeface="Calibri"/>
              <a:cs typeface="Calibri"/>
              <a:sym typeface="Calibri"/>
            </a:endParaRPr>
          </a:p>
        </p:txBody>
      </p:sp>
      <p:sp>
        <p:nvSpPr>
          <p:cNvPr id="80" name="Google Shape;80;p73"/>
          <p:cNvSpPr txBox="1">
            <a:spLocks noGrp="1"/>
          </p:cNvSpPr>
          <p:nvPr>
            <p:ph type="body" idx="1"/>
          </p:nvPr>
        </p:nvSpPr>
        <p:spPr>
          <a:xfrm>
            <a:off x="235248" y="955964"/>
            <a:ext cx="3900334" cy="363264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73"/>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73"/>
          <p:cNvPicPr preferRelativeResize="0"/>
          <p:nvPr/>
        </p:nvPicPr>
        <p:blipFill rotWithShape="1">
          <a:blip r:embed="rId2">
            <a:alphaModFix/>
          </a:blip>
          <a:srcRect/>
          <a:stretch/>
        </p:blipFill>
        <p:spPr>
          <a:xfrm>
            <a:off x="4911837" y="4746701"/>
            <a:ext cx="1722881" cy="312272"/>
          </a:xfrm>
          <a:prstGeom prst="rect">
            <a:avLst/>
          </a:prstGeom>
          <a:noFill/>
          <a:ln>
            <a:noFill/>
          </a:ln>
        </p:spPr>
      </p:pic>
      <p:sp>
        <p:nvSpPr>
          <p:cNvPr id="83" name="Google Shape;83;p73"/>
          <p:cNvSpPr txBox="1">
            <a:spLocks noGrp="1"/>
          </p:cNvSpPr>
          <p:nvPr>
            <p:ph type="body" idx="2"/>
          </p:nvPr>
        </p:nvSpPr>
        <p:spPr>
          <a:xfrm>
            <a:off x="4202430" y="955964"/>
            <a:ext cx="2420322" cy="179715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73"/>
          <p:cNvSpPr txBox="1">
            <a:spLocks noGrp="1"/>
          </p:cNvSpPr>
          <p:nvPr>
            <p:ph type="body" idx="3"/>
          </p:nvPr>
        </p:nvSpPr>
        <p:spPr>
          <a:xfrm>
            <a:off x="4202430" y="2803611"/>
            <a:ext cx="2420322" cy="179715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73"/>
          <p:cNvSpPr txBox="1">
            <a:spLocks noGrp="1"/>
          </p:cNvSpPr>
          <p:nvPr>
            <p:ph type="body" idx="4"/>
          </p:nvPr>
        </p:nvSpPr>
        <p:spPr>
          <a:xfrm rot="-5400000">
            <a:off x="5826034" y="1776015"/>
            <a:ext cx="1797158" cy="15705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1"/>
              </a:spcBef>
              <a:spcAft>
                <a:spcPts val="0"/>
              </a:spcAft>
              <a:buSzPts val="800"/>
              <a:buNone/>
              <a:defRPr sz="800"/>
            </a:lvl1pPr>
            <a:lvl2pPr marL="914400" lvl="1" indent="-228600" algn="l">
              <a:lnSpc>
                <a:spcPct val="90000"/>
              </a:lnSpc>
              <a:spcBef>
                <a:spcPts val="375"/>
              </a:spcBef>
              <a:spcAft>
                <a:spcPts val="0"/>
              </a:spcAft>
              <a:buSzPts val="1800"/>
              <a:buNone/>
              <a:defRPr sz="1800"/>
            </a:lvl2pPr>
            <a:lvl3pPr marL="1371600" lvl="2" indent="-228600" algn="l">
              <a:lnSpc>
                <a:spcPct val="90000"/>
              </a:lnSpc>
              <a:spcBef>
                <a:spcPts val="375"/>
              </a:spcBef>
              <a:spcAft>
                <a:spcPts val="0"/>
              </a:spcAft>
              <a:buSzPts val="1600"/>
              <a:buNone/>
              <a:defRPr sz="1600"/>
            </a:lvl3pPr>
            <a:lvl4pPr marL="1828800" lvl="3" indent="-228600" algn="l">
              <a:lnSpc>
                <a:spcPct val="90000"/>
              </a:lnSpc>
              <a:spcBef>
                <a:spcPts val="375"/>
              </a:spcBef>
              <a:spcAft>
                <a:spcPts val="0"/>
              </a:spcAft>
              <a:buClr>
                <a:schemeClr val="dk1"/>
              </a:buClr>
              <a:buSzPts val="1400"/>
              <a:buNone/>
              <a:defRPr sz="1400"/>
            </a:lvl4pPr>
            <a:lvl5pPr marL="2286000" lvl="4" indent="-228600" algn="l">
              <a:lnSpc>
                <a:spcPct val="90000"/>
              </a:lnSpc>
              <a:spcBef>
                <a:spcPts val="375"/>
              </a:spcBef>
              <a:spcAft>
                <a:spcPts val="0"/>
              </a:spcAft>
              <a:buClr>
                <a:schemeClr val="dk1"/>
              </a:buClr>
              <a:buSzPts val="1400"/>
              <a:buNone/>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73"/>
          <p:cNvSpPr txBox="1">
            <a:spLocks noGrp="1"/>
          </p:cNvSpPr>
          <p:nvPr>
            <p:ph type="body" idx="5"/>
          </p:nvPr>
        </p:nvSpPr>
        <p:spPr>
          <a:xfrm rot="-5400000">
            <a:off x="5826035" y="3623663"/>
            <a:ext cx="1797158" cy="15705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751"/>
              </a:spcBef>
              <a:spcAft>
                <a:spcPts val="0"/>
              </a:spcAft>
              <a:buSzPts val="800"/>
              <a:buNone/>
              <a:defRPr sz="800"/>
            </a:lvl1pPr>
            <a:lvl2pPr marL="914400" lvl="1" indent="-228600" algn="l">
              <a:lnSpc>
                <a:spcPct val="90000"/>
              </a:lnSpc>
              <a:spcBef>
                <a:spcPts val="375"/>
              </a:spcBef>
              <a:spcAft>
                <a:spcPts val="0"/>
              </a:spcAft>
              <a:buSzPts val="1800"/>
              <a:buNone/>
              <a:defRPr sz="1800"/>
            </a:lvl2pPr>
            <a:lvl3pPr marL="1371600" lvl="2" indent="-228600" algn="l">
              <a:lnSpc>
                <a:spcPct val="90000"/>
              </a:lnSpc>
              <a:spcBef>
                <a:spcPts val="375"/>
              </a:spcBef>
              <a:spcAft>
                <a:spcPts val="0"/>
              </a:spcAft>
              <a:buSzPts val="1600"/>
              <a:buNone/>
              <a:defRPr sz="1600"/>
            </a:lvl3pPr>
            <a:lvl4pPr marL="1828800" lvl="3" indent="-228600" algn="l">
              <a:lnSpc>
                <a:spcPct val="90000"/>
              </a:lnSpc>
              <a:spcBef>
                <a:spcPts val="375"/>
              </a:spcBef>
              <a:spcAft>
                <a:spcPts val="0"/>
              </a:spcAft>
              <a:buClr>
                <a:schemeClr val="dk1"/>
              </a:buClr>
              <a:buSzPts val="1400"/>
              <a:buNone/>
              <a:defRPr sz="1400"/>
            </a:lvl4pPr>
            <a:lvl5pPr marL="2286000" lvl="4" indent="-228600" algn="l">
              <a:lnSpc>
                <a:spcPct val="90000"/>
              </a:lnSpc>
              <a:spcBef>
                <a:spcPts val="375"/>
              </a:spcBef>
              <a:spcAft>
                <a:spcPts val="0"/>
              </a:spcAft>
              <a:buClr>
                <a:schemeClr val="dk1"/>
              </a:buClr>
              <a:buSzPts val="1400"/>
              <a:buNone/>
              <a:defRPr sz="14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Layout 1">
  <p:cSld name="3_Layout 1">
    <p:spTree>
      <p:nvGrpSpPr>
        <p:cNvPr id="1" name="Shape 87"/>
        <p:cNvGrpSpPr/>
        <p:nvPr/>
      </p:nvGrpSpPr>
      <p:grpSpPr>
        <a:xfrm>
          <a:off x="0" y="0"/>
          <a:ext cx="0" cy="0"/>
          <a:chOff x="0" y="0"/>
          <a:chExt cx="0" cy="0"/>
        </a:xfrm>
      </p:grpSpPr>
      <p:cxnSp>
        <p:nvCxnSpPr>
          <p:cNvPr id="88" name="Google Shape;88;p74"/>
          <p:cNvCxnSpPr/>
          <p:nvPr/>
        </p:nvCxnSpPr>
        <p:spPr>
          <a:xfrm>
            <a:off x="235247" y="4694275"/>
            <a:ext cx="6399471" cy="0"/>
          </a:xfrm>
          <a:prstGeom prst="straightConnector1">
            <a:avLst/>
          </a:prstGeom>
          <a:noFill/>
          <a:ln w="28575" cap="flat" cmpd="sng">
            <a:solidFill>
              <a:srgbClr val="0093CB"/>
            </a:solidFill>
            <a:prstDash val="solid"/>
            <a:miter lim="800000"/>
            <a:headEnd type="none" w="sm" len="sm"/>
            <a:tailEnd type="none" w="sm" len="sm"/>
          </a:ln>
        </p:spPr>
      </p:cxnSp>
      <p:sp>
        <p:nvSpPr>
          <p:cNvPr id="89" name="Google Shape;89;p74"/>
          <p:cNvSpPr txBox="1"/>
          <p:nvPr/>
        </p:nvSpPr>
        <p:spPr>
          <a:xfrm>
            <a:off x="223286" y="4799944"/>
            <a:ext cx="552569" cy="254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051">
                <a:solidFill>
                  <a:srgbClr val="7F7F7F"/>
                </a:solidFill>
                <a:latin typeface="Calibri"/>
                <a:ea typeface="Calibri"/>
                <a:cs typeface="Calibri"/>
                <a:sym typeface="Calibri"/>
              </a:rPr>
              <a:t>‹#›</a:t>
            </a:fld>
            <a:endParaRPr sz="1051">
              <a:solidFill>
                <a:srgbClr val="7F7F7F"/>
              </a:solidFill>
              <a:latin typeface="Calibri"/>
              <a:ea typeface="Calibri"/>
              <a:cs typeface="Calibri"/>
              <a:sym typeface="Calibri"/>
            </a:endParaRPr>
          </a:p>
        </p:txBody>
      </p:sp>
      <p:sp>
        <p:nvSpPr>
          <p:cNvPr id="90" name="Google Shape;90;p74"/>
          <p:cNvSpPr txBox="1">
            <a:spLocks noGrp="1"/>
          </p:cNvSpPr>
          <p:nvPr>
            <p:ph type="ftr" idx="11"/>
          </p:nvPr>
        </p:nvSpPr>
        <p:spPr>
          <a:xfrm>
            <a:off x="699656" y="4787193"/>
            <a:ext cx="4077296" cy="273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91" name="Google Shape;91;p74"/>
          <p:cNvCxnSpPr/>
          <p:nvPr/>
        </p:nvCxnSpPr>
        <p:spPr>
          <a:xfrm>
            <a:off x="235247" y="4694275"/>
            <a:ext cx="6399471" cy="0"/>
          </a:xfrm>
          <a:prstGeom prst="straightConnector1">
            <a:avLst/>
          </a:prstGeom>
          <a:noFill/>
          <a:ln w="28575" cap="flat" cmpd="sng">
            <a:solidFill>
              <a:srgbClr val="006533"/>
            </a:solidFill>
            <a:prstDash val="solid"/>
            <a:miter lim="800000"/>
            <a:headEnd type="none" w="sm" len="sm"/>
            <a:tailEnd type="none" w="sm" len="sm"/>
          </a:ln>
        </p:spPr>
      </p:cxnSp>
      <p:pic>
        <p:nvPicPr>
          <p:cNvPr id="92" name="Google Shape;92;p74"/>
          <p:cNvPicPr preferRelativeResize="0"/>
          <p:nvPr/>
        </p:nvPicPr>
        <p:blipFill rotWithShape="1">
          <a:blip r:embed="rId2">
            <a:alphaModFix/>
          </a:blip>
          <a:srcRect/>
          <a:stretch/>
        </p:blipFill>
        <p:spPr>
          <a:xfrm>
            <a:off x="4911837" y="4746701"/>
            <a:ext cx="1722881" cy="312272"/>
          </a:xfrm>
          <a:prstGeom prst="rect">
            <a:avLst/>
          </a:prstGeom>
          <a:noFill/>
          <a:ln>
            <a:noFill/>
          </a:ln>
        </p:spPr>
      </p:pic>
      <p:sp>
        <p:nvSpPr>
          <p:cNvPr id="93" name="Google Shape;93;p74"/>
          <p:cNvSpPr txBox="1">
            <a:spLocks noGrp="1"/>
          </p:cNvSpPr>
          <p:nvPr>
            <p:ph type="body" idx="1"/>
          </p:nvPr>
        </p:nvSpPr>
        <p:spPr>
          <a:xfrm>
            <a:off x="235247" y="931303"/>
            <a:ext cx="3168000" cy="18360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74"/>
          <p:cNvSpPr txBox="1">
            <a:spLocks noGrp="1"/>
          </p:cNvSpPr>
          <p:nvPr>
            <p:ph type="body" idx="2"/>
          </p:nvPr>
        </p:nvSpPr>
        <p:spPr>
          <a:xfrm>
            <a:off x="3454753" y="931303"/>
            <a:ext cx="3168000" cy="18360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74"/>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74"/>
          <p:cNvSpPr txBox="1">
            <a:spLocks noGrp="1"/>
          </p:cNvSpPr>
          <p:nvPr>
            <p:ph type="body" idx="3"/>
          </p:nvPr>
        </p:nvSpPr>
        <p:spPr>
          <a:xfrm>
            <a:off x="235247" y="2820137"/>
            <a:ext cx="3168000" cy="18360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7" name="Google Shape;97;p74"/>
          <p:cNvSpPr txBox="1">
            <a:spLocks noGrp="1"/>
          </p:cNvSpPr>
          <p:nvPr>
            <p:ph type="body" idx="4"/>
          </p:nvPr>
        </p:nvSpPr>
        <p:spPr>
          <a:xfrm>
            <a:off x="3454753" y="2820137"/>
            <a:ext cx="3168000" cy="18360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1"/>
              </a:spcBef>
              <a:spcAft>
                <a:spcPts val="0"/>
              </a:spcAft>
              <a:buClr>
                <a:schemeClr val="accent1"/>
              </a:buClr>
              <a:buSzPts val="1600"/>
              <a:buFont typeface="Courier New"/>
              <a:buChar char="o"/>
              <a:defRPr sz="1600">
                <a:solidFill>
                  <a:schemeClr val="dk1"/>
                </a:solidFill>
                <a:latin typeface="Calibri"/>
                <a:ea typeface="Calibri"/>
                <a:cs typeface="Calibri"/>
                <a:sym typeface="Calibri"/>
              </a:defRPr>
            </a:lvl1pPr>
            <a:lvl2pPr marL="914400" lvl="1" indent="-330200" algn="l">
              <a:lnSpc>
                <a:spcPct val="90000"/>
              </a:lnSpc>
              <a:spcBef>
                <a:spcPts val="375"/>
              </a:spcBef>
              <a:spcAft>
                <a:spcPts val="0"/>
              </a:spcAft>
              <a:buClr>
                <a:schemeClr val="accent1"/>
              </a:buClr>
              <a:buSzPts val="1600"/>
              <a:buChar char="•"/>
              <a:defRPr sz="1600">
                <a:solidFill>
                  <a:schemeClr val="dk1"/>
                </a:solidFill>
                <a:latin typeface="Calibri"/>
                <a:ea typeface="Calibri"/>
                <a:cs typeface="Calibri"/>
                <a:sym typeface="Calibri"/>
              </a:defRPr>
            </a:lvl2pPr>
            <a:lvl3pPr marL="1371600" lvl="2" indent="-317500" algn="l">
              <a:lnSpc>
                <a:spcPct val="90000"/>
              </a:lnSpc>
              <a:spcBef>
                <a:spcPts val="375"/>
              </a:spcBef>
              <a:spcAft>
                <a:spcPts val="0"/>
              </a:spcAft>
              <a:buClr>
                <a:schemeClr val="accent1"/>
              </a:buClr>
              <a:buSzPts val="1400"/>
              <a:buFont typeface="Arial"/>
              <a:buChar char="•"/>
              <a:defRPr sz="14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235248" y="794176"/>
            <a:ext cx="6395912" cy="379443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751"/>
              </a:spcBef>
              <a:spcAft>
                <a:spcPts val="0"/>
              </a:spcAft>
              <a:buClr>
                <a:srgbClr val="0093CB"/>
              </a:buClr>
              <a:buSzPts val="1600"/>
              <a:buFont typeface="Courier New"/>
              <a:buChar char="o"/>
              <a:defRPr sz="16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rgbClr val="0093CB"/>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rgbClr val="0093CB"/>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4pPr>
            <a:lvl5pPr marL="2286000" marR="0" lvl="4"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5pPr>
            <a:lvl6pPr marL="2743200" marR="0" lvl="5"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6pPr>
            <a:lvl7pPr marL="3200400" marR="0" lvl="6"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7pPr>
            <a:lvl8pPr marL="3657600" marR="0" lvl="7"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8pPr>
            <a:lvl9pPr marL="4114800" marR="0" lvl="8"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ftr" idx="11"/>
          </p:nvPr>
        </p:nvSpPr>
        <p:spPr>
          <a:xfrm>
            <a:off x="581890" y="4767263"/>
            <a:ext cx="5479473"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12.emf"/><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234510" y="883164"/>
            <a:ext cx="3675338" cy="16507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de-DE" dirty="0"/>
              <a:t>Stromerzeugung mit fossilen und erneuerbaren Energien</a:t>
            </a:r>
            <a:endParaRPr dirty="0"/>
          </a:p>
        </p:txBody>
      </p:sp>
      <p:sp>
        <p:nvSpPr>
          <p:cNvPr id="115" name="Google Shape;115;p1"/>
          <p:cNvSpPr txBox="1">
            <a:spLocks noGrp="1"/>
          </p:cNvSpPr>
          <p:nvPr>
            <p:ph type="body" idx="1"/>
          </p:nvPr>
        </p:nvSpPr>
        <p:spPr>
          <a:xfrm>
            <a:off x="234510" y="3343223"/>
            <a:ext cx="3194489" cy="130712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800"/>
              <a:buNone/>
            </a:pPr>
            <a:r>
              <a:rPr lang="de-DE"/>
              <a:t>Anlass und Datum hinzufügen</a:t>
            </a:r>
            <a:endParaRPr/>
          </a:p>
        </p:txBody>
      </p:sp>
      <p:sp>
        <p:nvSpPr>
          <p:cNvPr id="116" name="Google Shape;116;p1"/>
          <p:cNvSpPr txBox="1">
            <a:spLocks noGrp="1"/>
          </p:cNvSpPr>
          <p:nvPr>
            <p:ph type="subTitle" idx="2"/>
          </p:nvPr>
        </p:nvSpPr>
        <p:spPr>
          <a:xfrm>
            <a:off x="234510" y="2496629"/>
            <a:ext cx="3194489" cy="91711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SzPts val="1800"/>
              <a:buNone/>
            </a:pPr>
            <a:r>
              <a:rPr lang="de-DE" dirty="0">
                <a:solidFill>
                  <a:srgbClr val="FF0000"/>
                </a:solidFill>
              </a:rPr>
              <a:t>Name der Referenten eintragen</a:t>
            </a:r>
            <a:endParaRP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p>
          <a:p>
            <a:pPr marL="342900" indent="-342900">
              <a:buFont typeface="Calibri"/>
              <a:buAutoNum type="arabicPeriod"/>
            </a:pPr>
            <a:r>
              <a:rPr lang="de-DE" b="1" dirty="0">
                <a:solidFill>
                  <a:schemeClr val="tx1"/>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solidFill>
                <a:srgbClr val="7F7F7F"/>
              </a:solidFill>
            </a:endParaRPr>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389337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B6E9B6A-E19D-A921-47D4-A931FB43A5A5}"/>
              </a:ext>
            </a:extLst>
          </p:cNvPr>
          <p:cNvSpPr>
            <a:spLocks noGrp="1"/>
          </p:cNvSpPr>
          <p:nvPr>
            <p:ph type="title"/>
          </p:nvPr>
        </p:nvSpPr>
        <p:spPr/>
        <p:txBody>
          <a:bodyPr/>
          <a:lstStyle/>
          <a:p>
            <a:r>
              <a:rPr lang="de-DE" dirty="0"/>
              <a:t>Effizienz, Konsistenz, Suffizienz</a:t>
            </a:r>
          </a:p>
        </p:txBody>
      </p:sp>
      <p:graphicFrame>
        <p:nvGraphicFramePr>
          <p:cNvPr id="4" name="Diagramm 3">
            <a:extLst>
              <a:ext uri="{FF2B5EF4-FFF2-40B4-BE49-F238E27FC236}">
                <a16:creationId xmlns:a16="http://schemas.microsoft.com/office/drawing/2014/main" id="{38B8FCD6-3A2A-FB20-FB78-35D2B6DE6854}"/>
              </a:ext>
            </a:extLst>
          </p:cNvPr>
          <p:cNvGraphicFramePr/>
          <p:nvPr>
            <p:extLst>
              <p:ext uri="{D42A27DB-BD31-4B8C-83A1-F6EECF244321}">
                <p14:modId xmlns:p14="http://schemas.microsoft.com/office/powerpoint/2010/main" val="3598621773"/>
              </p:ext>
            </p:extLst>
          </p:nvPr>
        </p:nvGraphicFramePr>
        <p:xfrm>
          <a:off x="1143000" y="104775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25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86DB53-2BA3-2BC9-3366-6BC20BECB5D5}"/>
              </a:ext>
            </a:extLst>
          </p:cNvPr>
          <p:cNvSpPr>
            <a:spLocks noGrp="1"/>
          </p:cNvSpPr>
          <p:nvPr>
            <p:ph type="body" idx="1"/>
          </p:nvPr>
        </p:nvSpPr>
        <p:spPr/>
        <p:txBody>
          <a:bodyPr/>
          <a:lstStyle/>
          <a:p>
            <a:r>
              <a:rPr lang="de-DE" b="1" dirty="0"/>
              <a:t>Effizienz</a:t>
            </a:r>
          </a:p>
          <a:p>
            <a:pPr lvl="1"/>
            <a:r>
              <a:rPr lang="de-DE" dirty="0"/>
              <a:t>Die Dienstleistung (kalte Lebensmittel im Kühlschrank, heißes Wasser im Wasserkocher) wird mit einem geringeren Einsatz an Energie / Ressourcen erbracht</a:t>
            </a:r>
          </a:p>
          <a:p>
            <a:pPr lvl="1"/>
            <a:endParaRPr lang="de-DE" dirty="0"/>
          </a:p>
          <a:p>
            <a:pPr lvl="1"/>
            <a:r>
              <a:rPr lang="de-DE" u="sng" dirty="0"/>
              <a:t>Beispiel</a:t>
            </a:r>
            <a:r>
              <a:rPr lang="de-DE" dirty="0"/>
              <a:t>: Leuchtmittel – sowohl eine Glühbirne als auch eine LED-Lampe machen einen Raum hell. Die LED Lampe braucht dafür aber jedoch nur einen Bruchteil der Energie im Vergleich zur Glühbirne</a:t>
            </a:r>
          </a:p>
          <a:p>
            <a:pPr lvl="1"/>
            <a:endParaRPr lang="de-DE" dirty="0"/>
          </a:p>
        </p:txBody>
      </p:sp>
      <p:sp>
        <p:nvSpPr>
          <p:cNvPr id="3" name="Titel 2">
            <a:extLst>
              <a:ext uri="{FF2B5EF4-FFF2-40B4-BE49-F238E27FC236}">
                <a16:creationId xmlns:a16="http://schemas.microsoft.com/office/drawing/2014/main" id="{0B6E9B6A-E19D-A921-47D4-A931FB43A5A5}"/>
              </a:ext>
            </a:extLst>
          </p:cNvPr>
          <p:cNvSpPr>
            <a:spLocks noGrp="1"/>
          </p:cNvSpPr>
          <p:nvPr>
            <p:ph type="title"/>
          </p:nvPr>
        </p:nvSpPr>
        <p:spPr/>
        <p:txBody>
          <a:bodyPr/>
          <a:lstStyle/>
          <a:p>
            <a:r>
              <a:rPr lang="de-DE" dirty="0"/>
              <a:t>Effizienz, Konsistenz, Suffizienz</a:t>
            </a:r>
          </a:p>
        </p:txBody>
      </p:sp>
      <p:pic>
        <p:nvPicPr>
          <p:cNvPr id="1026" name="Picture 2" descr="Kostenlose Fotos zum Thema Glühlampe">
            <a:extLst>
              <a:ext uri="{FF2B5EF4-FFF2-40B4-BE49-F238E27FC236}">
                <a16:creationId xmlns:a16="http://schemas.microsoft.com/office/drawing/2014/main" id="{4B27A511-3854-FB45-A29E-D18FDBB47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9" y="3305332"/>
            <a:ext cx="1924916" cy="1283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stenlose Fotos zum Thema Leuchtmittel">
            <a:extLst>
              <a:ext uri="{FF2B5EF4-FFF2-40B4-BE49-F238E27FC236}">
                <a16:creationId xmlns:a16="http://schemas.microsoft.com/office/drawing/2014/main" id="{E7C2D69D-7811-4A94-29A1-050EC3312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19879"/>
            <a:ext cx="1924916" cy="128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510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86DB53-2BA3-2BC9-3366-6BC20BECB5D5}"/>
              </a:ext>
            </a:extLst>
          </p:cNvPr>
          <p:cNvSpPr>
            <a:spLocks noGrp="1"/>
          </p:cNvSpPr>
          <p:nvPr>
            <p:ph type="body" idx="1"/>
          </p:nvPr>
        </p:nvSpPr>
        <p:spPr/>
        <p:txBody>
          <a:bodyPr/>
          <a:lstStyle/>
          <a:p>
            <a:r>
              <a:rPr lang="de-DE" b="1" dirty="0"/>
              <a:t>Konsistenz</a:t>
            </a:r>
          </a:p>
          <a:p>
            <a:pPr lvl="1"/>
            <a:r>
              <a:rPr lang="de-DE" dirty="0"/>
              <a:t>Es werden umweltfreundliche Technologien eingesetzt, wie erneuerbare Energien (Photovoltaikanlage) oder ressourcenschonende Materialien. Die Produktion und Nutzung soll im Einklang mit der Natur stattfinden</a:t>
            </a:r>
          </a:p>
          <a:p>
            <a:pPr lvl="1"/>
            <a:endParaRPr lang="de-DE" dirty="0"/>
          </a:p>
          <a:p>
            <a:pPr lvl="1"/>
            <a:r>
              <a:rPr lang="de-DE" u="sng" dirty="0"/>
              <a:t>Beispiel</a:t>
            </a:r>
            <a:r>
              <a:rPr lang="de-DE" dirty="0"/>
              <a:t>: Die Nutzung von Windenergie im Vergleich zur Stromproduktion mit Braunkohle</a:t>
            </a:r>
          </a:p>
          <a:p>
            <a:pPr lvl="1"/>
            <a:endParaRPr lang="de-DE" dirty="0"/>
          </a:p>
        </p:txBody>
      </p:sp>
      <p:sp>
        <p:nvSpPr>
          <p:cNvPr id="3" name="Titel 2">
            <a:extLst>
              <a:ext uri="{FF2B5EF4-FFF2-40B4-BE49-F238E27FC236}">
                <a16:creationId xmlns:a16="http://schemas.microsoft.com/office/drawing/2014/main" id="{0B6E9B6A-E19D-A921-47D4-A931FB43A5A5}"/>
              </a:ext>
            </a:extLst>
          </p:cNvPr>
          <p:cNvSpPr>
            <a:spLocks noGrp="1"/>
          </p:cNvSpPr>
          <p:nvPr>
            <p:ph type="title"/>
          </p:nvPr>
        </p:nvSpPr>
        <p:spPr/>
        <p:txBody>
          <a:bodyPr/>
          <a:lstStyle/>
          <a:p>
            <a:r>
              <a:rPr lang="de-DE" dirty="0"/>
              <a:t>Effizienz, Konsistenz, Suffizienz</a:t>
            </a:r>
          </a:p>
        </p:txBody>
      </p:sp>
      <p:pic>
        <p:nvPicPr>
          <p:cNvPr id="4100" name="Picture 4" descr="Kostenlose Fotos zum Thema Kraftwerk">
            <a:extLst>
              <a:ext uri="{FF2B5EF4-FFF2-40B4-BE49-F238E27FC236}">
                <a16:creationId xmlns:a16="http://schemas.microsoft.com/office/drawing/2014/main" id="{277A7690-F8C6-926F-48B9-0CEE9DC1F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32" y="3164852"/>
            <a:ext cx="1878485" cy="12523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ostenlose Fotos zum Thema Windmühle">
            <a:extLst>
              <a:ext uri="{FF2B5EF4-FFF2-40B4-BE49-F238E27FC236}">
                <a16:creationId xmlns:a16="http://schemas.microsoft.com/office/drawing/2014/main" id="{4FF349AD-3091-5D86-DF8F-9F32D6F18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69" y="3164852"/>
            <a:ext cx="2224520" cy="125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6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86DB53-2BA3-2BC9-3366-6BC20BECB5D5}"/>
              </a:ext>
            </a:extLst>
          </p:cNvPr>
          <p:cNvSpPr>
            <a:spLocks noGrp="1"/>
          </p:cNvSpPr>
          <p:nvPr>
            <p:ph type="body" idx="1"/>
          </p:nvPr>
        </p:nvSpPr>
        <p:spPr/>
        <p:txBody>
          <a:bodyPr/>
          <a:lstStyle/>
          <a:p>
            <a:r>
              <a:rPr lang="de-DE" b="1" dirty="0"/>
              <a:t>Suffizienz</a:t>
            </a:r>
          </a:p>
          <a:p>
            <a:pPr lvl="1"/>
            <a:r>
              <a:rPr lang="de-DE" dirty="0"/>
              <a:t>Es wird weniger konsumiert, bzw. auf das richtige Maß geachtet. Dies ist oft mit Änderungen im Konsumverhalten verbunden („weniger ist mehr“)</a:t>
            </a:r>
          </a:p>
          <a:p>
            <a:pPr lvl="1"/>
            <a:endParaRPr lang="de-DE" dirty="0"/>
          </a:p>
          <a:p>
            <a:pPr lvl="1"/>
            <a:r>
              <a:rPr lang="de-DE" u="sng" dirty="0"/>
              <a:t>Beispiel</a:t>
            </a:r>
            <a:r>
              <a:rPr lang="de-DE" dirty="0"/>
              <a:t>: Nutzen statt besitzen, zum Beispiel indem man Energiespartipps befolgt, Tauschregale und Car-Sharing benutzt oder Second-Hand-Läden besucht</a:t>
            </a:r>
          </a:p>
        </p:txBody>
      </p:sp>
      <p:sp>
        <p:nvSpPr>
          <p:cNvPr id="3" name="Titel 2">
            <a:extLst>
              <a:ext uri="{FF2B5EF4-FFF2-40B4-BE49-F238E27FC236}">
                <a16:creationId xmlns:a16="http://schemas.microsoft.com/office/drawing/2014/main" id="{0B6E9B6A-E19D-A921-47D4-A931FB43A5A5}"/>
              </a:ext>
            </a:extLst>
          </p:cNvPr>
          <p:cNvSpPr>
            <a:spLocks noGrp="1"/>
          </p:cNvSpPr>
          <p:nvPr>
            <p:ph type="title"/>
          </p:nvPr>
        </p:nvSpPr>
        <p:spPr/>
        <p:txBody>
          <a:bodyPr/>
          <a:lstStyle/>
          <a:p>
            <a:r>
              <a:rPr lang="de-DE" dirty="0"/>
              <a:t>Effizienz, Konsistenz, Suffizienz</a:t>
            </a:r>
          </a:p>
        </p:txBody>
      </p:sp>
    </p:spTree>
    <p:extLst>
      <p:ext uri="{BB962C8B-B14F-4D97-AF65-F5344CB8AC3E}">
        <p14:creationId xmlns:p14="http://schemas.microsoft.com/office/powerpoint/2010/main" val="347137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b="1" dirty="0">
                <a:solidFill>
                  <a:schemeClr val="tx1"/>
                </a:solidFill>
              </a:rPr>
              <a:t>Fossile und erneuerbare Energieträger</a:t>
            </a:r>
            <a:endParaRPr b="1" dirty="0">
              <a:solidFill>
                <a:schemeClr val="tx1"/>
              </a:solidFill>
            </a:endParaRPr>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 Solarthermie</a:t>
            </a:r>
            <a:endParaRPr dirty="0">
              <a:solidFill>
                <a:srgbClr val="7F7F7F"/>
              </a:solidFill>
            </a:endParaRPr>
          </a:p>
          <a:p>
            <a:pPr marL="1142992" lvl="2" indent="-342900">
              <a:buSzPts val="1600"/>
              <a:buFont typeface="Calibri"/>
              <a:buAutoNum type="romanLcPeriod"/>
            </a:pPr>
            <a:r>
              <a:rPr lang="de-DE" dirty="0">
                <a:solidFill>
                  <a:srgbClr val="7F7F7F"/>
                </a:solidFill>
              </a:rPr>
              <a:t> Windkraft</a:t>
            </a:r>
            <a:endParaRPr dirty="0"/>
          </a:p>
          <a:p>
            <a:pPr marL="1142992" lvl="2" indent="-342900">
              <a:buSzPts val="1600"/>
              <a:buFont typeface="Calibri"/>
              <a:buAutoNum type="romanLcPeriod"/>
            </a:pPr>
            <a:r>
              <a:rPr lang="de-DE" dirty="0">
                <a:solidFill>
                  <a:srgbClr val="7F7F7F"/>
                </a:solidFill>
              </a:rPr>
              <a:t> 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80375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11"/>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Fossile und erneuerbare Energieträger</a:t>
            </a:r>
            <a:endParaRPr/>
          </a:p>
        </p:txBody>
      </p:sp>
      <p:pic>
        <p:nvPicPr>
          <p:cNvPr id="2" name="image18.png">
            <a:extLst>
              <a:ext uri="{FF2B5EF4-FFF2-40B4-BE49-F238E27FC236}">
                <a16:creationId xmlns:a16="http://schemas.microsoft.com/office/drawing/2014/main" id="{0C6FF52F-8B06-FD9E-62D1-ABE97BBB3AD0}"/>
              </a:ext>
            </a:extLst>
          </p:cNvPr>
          <p:cNvPicPr>
            <a:picLocks noChangeAspect="1"/>
          </p:cNvPicPr>
          <p:nvPr/>
        </p:nvPicPr>
        <p:blipFill>
          <a:blip r:embed="rId3"/>
          <a:stretch>
            <a:fillRect/>
          </a:stretch>
        </p:blipFill>
        <p:spPr bwMode="auto">
          <a:xfrm>
            <a:off x="235248" y="955964"/>
            <a:ext cx="2127885" cy="1410970"/>
          </a:xfrm>
          <a:prstGeom prst="rect">
            <a:avLst/>
          </a:prstGeom>
        </p:spPr>
      </p:pic>
      <p:pic>
        <p:nvPicPr>
          <p:cNvPr id="3" name="image21.png">
            <a:extLst>
              <a:ext uri="{FF2B5EF4-FFF2-40B4-BE49-F238E27FC236}">
                <a16:creationId xmlns:a16="http://schemas.microsoft.com/office/drawing/2014/main" id="{CAA86CBA-AC08-136C-9C3E-194203F34E0F}"/>
              </a:ext>
            </a:extLst>
          </p:cNvPr>
          <p:cNvPicPr>
            <a:picLocks noChangeAspect="1"/>
          </p:cNvPicPr>
          <p:nvPr/>
        </p:nvPicPr>
        <p:blipFill>
          <a:blip r:embed="rId4"/>
          <a:stretch>
            <a:fillRect/>
          </a:stretch>
        </p:blipFill>
        <p:spPr bwMode="auto">
          <a:xfrm>
            <a:off x="2473584" y="955964"/>
            <a:ext cx="2127250" cy="1410970"/>
          </a:xfrm>
          <a:prstGeom prst="rect">
            <a:avLst/>
          </a:prstGeom>
        </p:spPr>
      </p:pic>
      <p:pic>
        <p:nvPicPr>
          <p:cNvPr id="4" name="image20.png">
            <a:extLst>
              <a:ext uri="{FF2B5EF4-FFF2-40B4-BE49-F238E27FC236}">
                <a16:creationId xmlns:a16="http://schemas.microsoft.com/office/drawing/2014/main" id="{584A3C7D-25D0-03C5-D16A-BDC33A09619E}"/>
              </a:ext>
            </a:extLst>
          </p:cNvPr>
          <p:cNvPicPr>
            <a:picLocks noChangeAspect="1"/>
          </p:cNvPicPr>
          <p:nvPr/>
        </p:nvPicPr>
        <p:blipFill>
          <a:blip r:embed="rId5"/>
          <a:stretch>
            <a:fillRect/>
          </a:stretch>
        </p:blipFill>
        <p:spPr bwMode="auto">
          <a:xfrm>
            <a:off x="4711286" y="955964"/>
            <a:ext cx="2127250" cy="1409700"/>
          </a:xfrm>
          <a:prstGeom prst="rect">
            <a:avLst/>
          </a:prstGeom>
        </p:spPr>
      </p:pic>
      <p:pic>
        <p:nvPicPr>
          <p:cNvPr id="5" name="image16.png">
            <a:extLst>
              <a:ext uri="{FF2B5EF4-FFF2-40B4-BE49-F238E27FC236}">
                <a16:creationId xmlns:a16="http://schemas.microsoft.com/office/drawing/2014/main" id="{37037626-F5A5-871E-EB5B-115A89448E9D}"/>
              </a:ext>
            </a:extLst>
          </p:cNvPr>
          <p:cNvPicPr>
            <a:picLocks noChangeAspect="1"/>
          </p:cNvPicPr>
          <p:nvPr/>
        </p:nvPicPr>
        <p:blipFill>
          <a:blip r:embed="rId6"/>
          <a:stretch>
            <a:fillRect/>
          </a:stretch>
        </p:blipFill>
        <p:spPr bwMode="auto">
          <a:xfrm>
            <a:off x="215370" y="2776567"/>
            <a:ext cx="2127250" cy="1409700"/>
          </a:xfrm>
          <a:prstGeom prst="rect">
            <a:avLst/>
          </a:prstGeom>
        </p:spPr>
      </p:pic>
      <p:pic>
        <p:nvPicPr>
          <p:cNvPr id="6" name="image19.png">
            <a:extLst>
              <a:ext uri="{FF2B5EF4-FFF2-40B4-BE49-F238E27FC236}">
                <a16:creationId xmlns:a16="http://schemas.microsoft.com/office/drawing/2014/main" id="{EB301155-7BC8-382C-BE30-58CE2DC8A5FA}"/>
              </a:ext>
            </a:extLst>
          </p:cNvPr>
          <p:cNvPicPr>
            <a:picLocks noChangeAspect="1"/>
          </p:cNvPicPr>
          <p:nvPr/>
        </p:nvPicPr>
        <p:blipFill>
          <a:blip r:embed="rId7"/>
          <a:stretch>
            <a:fillRect/>
          </a:stretch>
        </p:blipFill>
        <p:spPr bwMode="auto">
          <a:xfrm>
            <a:off x="2473584" y="2776567"/>
            <a:ext cx="2127250" cy="1409700"/>
          </a:xfrm>
          <a:prstGeom prst="rect">
            <a:avLst/>
          </a:prstGeom>
        </p:spPr>
      </p:pic>
      <p:pic>
        <p:nvPicPr>
          <p:cNvPr id="7" name="image17.png">
            <a:extLst>
              <a:ext uri="{FF2B5EF4-FFF2-40B4-BE49-F238E27FC236}">
                <a16:creationId xmlns:a16="http://schemas.microsoft.com/office/drawing/2014/main" id="{F4E88899-B85E-ED09-C4C0-D039D4729916}"/>
              </a:ext>
            </a:extLst>
          </p:cNvPr>
          <p:cNvPicPr>
            <a:picLocks noChangeAspect="1"/>
          </p:cNvPicPr>
          <p:nvPr/>
        </p:nvPicPr>
        <p:blipFill>
          <a:blip r:embed="rId8"/>
          <a:stretch>
            <a:fillRect/>
          </a:stretch>
        </p:blipFill>
        <p:spPr bwMode="auto">
          <a:xfrm>
            <a:off x="4730750" y="2775297"/>
            <a:ext cx="2127250" cy="14109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endParaRPr dirty="0"/>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b="1" dirty="0">
                <a:solidFill>
                  <a:schemeClr val="tx1"/>
                </a:solidFill>
              </a:rPr>
              <a:t>Fossile Energieträger</a:t>
            </a:r>
            <a:endParaRPr b="1" dirty="0">
              <a:solidFill>
                <a:schemeClr val="tx1"/>
              </a:solidFill>
            </a:endParaRPr>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87811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Wie wird Strom in Deutschland produziert und ins Netz eingespeist?</a:t>
            </a:r>
            <a:endParaRPr/>
          </a:p>
        </p:txBody>
      </p:sp>
      <p:sp>
        <p:nvSpPr>
          <p:cNvPr id="241" name="Google Shape;241;p12"/>
          <p:cNvSpPr txBox="1"/>
          <p:nvPr/>
        </p:nvSpPr>
        <p:spPr>
          <a:xfrm>
            <a:off x="4248150" y="1466850"/>
            <a:ext cx="2381250" cy="18158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de-DE" sz="1400" dirty="0">
                <a:solidFill>
                  <a:schemeClr val="dk1"/>
                </a:solidFill>
                <a:latin typeface="Calibri"/>
                <a:ea typeface="Calibri"/>
                <a:cs typeface="Calibri"/>
                <a:sym typeface="Calibri"/>
              </a:rPr>
              <a:t>Anteil erneuerbarer Energien lag 2014 noch bei 25,8 %</a:t>
            </a:r>
            <a:endParaRPr sz="1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de-DE" sz="1400" dirty="0">
                <a:solidFill>
                  <a:schemeClr val="dk1"/>
                </a:solidFill>
                <a:latin typeface="Calibri"/>
                <a:ea typeface="Calibri"/>
                <a:cs typeface="Calibri"/>
                <a:sym typeface="Calibri"/>
              </a:rPr>
              <a:t>Größte Energiequelle ist Windkraft mit 26%</a:t>
            </a:r>
            <a:endParaRPr sz="1400" dirty="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p:txBody>
      </p:sp>
      <p:graphicFrame>
        <p:nvGraphicFramePr>
          <p:cNvPr id="242" name="Google Shape;242;p12"/>
          <p:cNvGraphicFramePr/>
          <p:nvPr>
            <p:extLst>
              <p:ext uri="{D42A27DB-BD31-4B8C-83A1-F6EECF244321}">
                <p14:modId xmlns:p14="http://schemas.microsoft.com/office/powerpoint/2010/main" val="2930155262"/>
              </p:ext>
            </p:extLst>
          </p:nvPr>
        </p:nvGraphicFramePr>
        <p:xfrm>
          <a:off x="270704" y="1486269"/>
          <a:ext cx="3797034" cy="2936644"/>
        </p:xfrm>
        <a:graphic>
          <a:graphicData uri="http://schemas.openxmlformats.org/drawingml/2006/chart">
            <c:chart xmlns:c="http://schemas.openxmlformats.org/drawingml/2006/chart" xmlns:r="http://schemas.openxmlformats.org/officeDocument/2006/relationships" r:id="rId3"/>
          </a:graphicData>
        </a:graphic>
      </p:graphicFrame>
      <p:sp>
        <p:nvSpPr>
          <p:cNvPr id="243" name="Google Shape;243;p12"/>
          <p:cNvSpPr txBox="1"/>
          <p:nvPr/>
        </p:nvSpPr>
        <p:spPr>
          <a:xfrm>
            <a:off x="460573" y="1200179"/>
            <a:ext cx="36071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dk1"/>
                </a:solidFill>
                <a:latin typeface="Calibri"/>
                <a:ea typeface="Calibri"/>
                <a:cs typeface="Calibri"/>
                <a:sym typeface="Calibri"/>
              </a:rPr>
              <a:t>Der Strommix in Deutschland im Jahr 2022 (1. Halbjahr)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3737A-A0A4-864E-C76C-DF32ABAE168C}"/>
              </a:ext>
            </a:extLst>
          </p:cNvPr>
          <p:cNvSpPr>
            <a:spLocks noGrp="1"/>
          </p:cNvSpPr>
          <p:nvPr>
            <p:ph type="title"/>
          </p:nvPr>
        </p:nvSpPr>
        <p:spPr/>
        <p:txBody>
          <a:bodyPr/>
          <a:lstStyle/>
          <a:p>
            <a:r>
              <a:rPr lang="de-DE" dirty="0"/>
              <a:t>Stromerzeugung in Wärmekraftwerken</a:t>
            </a:r>
          </a:p>
        </p:txBody>
      </p:sp>
      <p:sp>
        <p:nvSpPr>
          <p:cNvPr id="5" name="Textfeld 4">
            <a:extLst>
              <a:ext uri="{FF2B5EF4-FFF2-40B4-BE49-F238E27FC236}">
                <a16:creationId xmlns:a16="http://schemas.microsoft.com/office/drawing/2014/main" id="{FA1E7CED-F026-A80E-78D5-6BE9855F0528}"/>
              </a:ext>
            </a:extLst>
          </p:cNvPr>
          <p:cNvSpPr txBox="1"/>
          <p:nvPr/>
        </p:nvSpPr>
        <p:spPr>
          <a:xfrm>
            <a:off x="235248" y="565463"/>
            <a:ext cx="6165552" cy="1384995"/>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Der mit nicht-erneuerbaren Energien produzierte Strom stammt in Deutschland aus verschiedenen fossilen Energieträgern: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Kohle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Erdgas</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Erdöl</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Atomenergie</a:t>
            </a:r>
          </a:p>
        </p:txBody>
      </p:sp>
      <p:sp>
        <p:nvSpPr>
          <p:cNvPr id="10" name="Textfeld 9">
            <a:extLst>
              <a:ext uri="{FF2B5EF4-FFF2-40B4-BE49-F238E27FC236}">
                <a16:creationId xmlns:a16="http://schemas.microsoft.com/office/drawing/2014/main" id="{CA6EB38D-6904-F0B5-3DB7-BAFD56C0A228}"/>
              </a:ext>
            </a:extLst>
          </p:cNvPr>
          <p:cNvSpPr txBox="1"/>
          <p:nvPr/>
        </p:nvSpPr>
        <p:spPr>
          <a:xfrm>
            <a:off x="235248" y="1848511"/>
            <a:ext cx="6165552"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Aus diesen Energieträgern wird in Kraftwerken zunächst Wärme und daraus Strom produziert.</a:t>
            </a:r>
          </a:p>
        </p:txBody>
      </p:sp>
      <p:sp>
        <p:nvSpPr>
          <p:cNvPr id="11" name="Pfeil nach rechts 10">
            <a:extLst>
              <a:ext uri="{FF2B5EF4-FFF2-40B4-BE49-F238E27FC236}">
                <a16:creationId xmlns:a16="http://schemas.microsoft.com/office/drawing/2014/main" id="{A887CA0B-110F-189D-53DE-0D767FAE6C59}"/>
              </a:ext>
            </a:extLst>
          </p:cNvPr>
          <p:cNvSpPr/>
          <p:nvPr/>
        </p:nvSpPr>
        <p:spPr>
          <a:xfrm>
            <a:off x="302079" y="2407669"/>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0522FC2D-FFF7-97BD-F7DD-8A33CCB339E8}"/>
              </a:ext>
            </a:extLst>
          </p:cNvPr>
          <p:cNvSpPr txBox="1"/>
          <p:nvPr/>
        </p:nvSpPr>
        <p:spPr>
          <a:xfrm>
            <a:off x="854975" y="2294716"/>
            <a:ext cx="5938932" cy="677108"/>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rPr>
              <a:t>Bei der fossilen Energiegewinnung werden (mit Ausnahme der Atomenergie) große Mengen an  Emissionen freigesetzt, z.B. CO2, aber auch Feinstaub und andere Treibhausgase</a:t>
            </a:r>
          </a:p>
          <a:p>
            <a:endParaRPr lang="de-DE" dirty="0"/>
          </a:p>
        </p:txBody>
      </p:sp>
      <p:sp>
        <p:nvSpPr>
          <p:cNvPr id="15" name="Textfeld 14">
            <a:extLst>
              <a:ext uri="{FF2B5EF4-FFF2-40B4-BE49-F238E27FC236}">
                <a16:creationId xmlns:a16="http://schemas.microsoft.com/office/drawing/2014/main" id="{C0BF03C1-FA04-2173-2F17-3A7D6C07EE8F}"/>
              </a:ext>
            </a:extLst>
          </p:cNvPr>
          <p:cNvSpPr txBox="1"/>
          <p:nvPr/>
        </p:nvSpPr>
        <p:spPr>
          <a:xfrm>
            <a:off x="854975" y="2876324"/>
            <a:ext cx="5486401" cy="276999"/>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rPr>
              <a:t>die fossilen Energieträger sind nicht unbegrenzt vorhanden</a:t>
            </a:r>
          </a:p>
        </p:txBody>
      </p:sp>
      <p:sp>
        <p:nvSpPr>
          <p:cNvPr id="18" name="Textfeld 17">
            <a:extLst>
              <a:ext uri="{FF2B5EF4-FFF2-40B4-BE49-F238E27FC236}">
                <a16:creationId xmlns:a16="http://schemas.microsoft.com/office/drawing/2014/main" id="{182717D8-63A8-CCE9-0B71-FE3B3F458ED6}"/>
              </a:ext>
            </a:extLst>
          </p:cNvPr>
          <p:cNvSpPr txBox="1"/>
          <p:nvPr/>
        </p:nvSpPr>
        <p:spPr>
          <a:xfrm>
            <a:off x="899878" y="3316082"/>
            <a:ext cx="5396594" cy="646331"/>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rPr>
              <a:t>ihre Gewinnung ist oft aufgrund von Umweltzerstörung problematisch (z.B. Braunkohleabbau, Fracking-Gas), oder die Endlagerung von Abfallprodukten (Brennstäbe aus der Atomenergie-Erzeugung) ist gefährlich</a:t>
            </a:r>
            <a:endParaRPr lang="de-DE" sz="1200" dirty="0"/>
          </a:p>
        </p:txBody>
      </p:sp>
      <p:sp>
        <p:nvSpPr>
          <p:cNvPr id="19" name="Pfeil nach rechts 18">
            <a:extLst>
              <a:ext uri="{FF2B5EF4-FFF2-40B4-BE49-F238E27FC236}">
                <a16:creationId xmlns:a16="http://schemas.microsoft.com/office/drawing/2014/main" id="{9CC70A92-96CF-7EB7-EFF8-1933527BCB1C}"/>
              </a:ext>
            </a:extLst>
          </p:cNvPr>
          <p:cNvSpPr/>
          <p:nvPr/>
        </p:nvSpPr>
        <p:spPr>
          <a:xfrm>
            <a:off x="302079" y="2929630"/>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B9FA9277-2D76-74E8-25A3-78F05557BB31}"/>
              </a:ext>
            </a:extLst>
          </p:cNvPr>
          <p:cNvSpPr/>
          <p:nvPr/>
        </p:nvSpPr>
        <p:spPr>
          <a:xfrm>
            <a:off x="324297" y="3459570"/>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6747417E-E164-998A-C9A5-C220D4421771}"/>
              </a:ext>
            </a:extLst>
          </p:cNvPr>
          <p:cNvSpPr/>
          <p:nvPr/>
        </p:nvSpPr>
        <p:spPr>
          <a:xfrm>
            <a:off x="324297" y="4045215"/>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AA11F755-65E4-A5DC-06E4-A4A745C9519B}"/>
              </a:ext>
            </a:extLst>
          </p:cNvPr>
          <p:cNvSpPr txBox="1"/>
          <p:nvPr/>
        </p:nvSpPr>
        <p:spPr>
          <a:xfrm>
            <a:off x="899878" y="4009876"/>
            <a:ext cx="2481770" cy="276999"/>
          </a:xfrm>
          <a:prstGeom prst="rect">
            <a:avLst/>
          </a:prstGeom>
          <a:noFill/>
        </p:spPr>
        <p:txBody>
          <a:bodyPr wrap="none" rtlCol="0">
            <a:spAutoFit/>
          </a:bodyPr>
          <a:lstStyle/>
          <a:p>
            <a:r>
              <a:rPr lang="de-DE" sz="1200" dirty="0">
                <a:latin typeface="Calibri" panose="020F0502020204030204" pitchFamily="34" charset="0"/>
                <a:cs typeface="Calibri" panose="020F0502020204030204" pitchFamily="34" charset="0"/>
              </a:rPr>
              <a:t>Sie sind wetterunabhängig verfügbar</a:t>
            </a:r>
          </a:p>
        </p:txBody>
      </p:sp>
    </p:spTree>
    <p:extLst>
      <p:ext uri="{BB962C8B-B14F-4D97-AF65-F5344CB8AC3E}">
        <p14:creationId xmlns:p14="http://schemas.microsoft.com/office/powerpoint/2010/main" val="193491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chemeClr val="tx1"/>
                </a:solidFill>
              </a:rPr>
              <a:t>Woher kommt der Strom?</a:t>
            </a:r>
            <a:endParaRPr dirty="0">
              <a:solidFill>
                <a:schemeClr val="tx1"/>
              </a:solidFill>
            </a:endParaRPr>
          </a:p>
          <a:p>
            <a:pPr marL="342900" lvl="0" indent="-342900" algn="l" rtl="0">
              <a:lnSpc>
                <a:spcPct val="90000"/>
              </a:lnSpc>
              <a:spcBef>
                <a:spcPts val="751"/>
              </a:spcBef>
              <a:spcAft>
                <a:spcPts val="0"/>
              </a:spcAft>
              <a:buSzPts val="1600"/>
              <a:buFont typeface="Calibri"/>
              <a:buAutoNum type="arabicPeriod"/>
            </a:pPr>
            <a:r>
              <a:rPr lang="de-DE" dirty="0">
                <a:solidFill>
                  <a:schemeClr val="tx1"/>
                </a:solidFill>
              </a:rPr>
              <a:t>Was ist eine Kilowattstunde?</a:t>
            </a:r>
          </a:p>
          <a:p>
            <a:pPr marL="342900" lvl="0" indent="-342900" algn="l" rtl="0">
              <a:lnSpc>
                <a:spcPct val="90000"/>
              </a:lnSpc>
              <a:spcBef>
                <a:spcPts val="751"/>
              </a:spcBef>
              <a:spcAft>
                <a:spcPts val="0"/>
              </a:spcAft>
              <a:buSzPts val="1600"/>
              <a:buFont typeface="Calibri"/>
              <a:buAutoNum type="arabicPeriod"/>
            </a:pPr>
            <a:r>
              <a:rPr lang="de-DE" dirty="0">
                <a:solidFill>
                  <a:schemeClr val="tx1"/>
                </a:solidFill>
              </a:rPr>
              <a:t>Effizienz, Konsistenz, Suffizienz</a:t>
            </a:r>
            <a:endParaRPr dirty="0">
              <a:solidFill>
                <a:schemeClr val="tx1"/>
              </a:solidFill>
            </a:endParaRPr>
          </a:p>
          <a:p>
            <a:pPr marL="342900" lvl="0" indent="-342900" algn="l" rtl="0">
              <a:lnSpc>
                <a:spcPct val="90000"/>
              </a:lnSpc>
              <a:spcBef>
                <a:spcPts val="751"/>
              </a:spcBef>
              <a:spcAft>
                <a:spcPts val="0"/>
              </a:spcAft>
              <a:buSzPts val="1600"/>
              <a:buFont typeface="Calibri"/>
              <a:buAutoNum type="arabicPeriod"/>
            </a:pPr>
            <a:r>
              <a:rPr lang="de-DE" dirty="0">
                <a:solidFill>
                  <a:schemeClr val="tx1"/>
                </a:solidFill>
              </a:rPr>
              <a:t>Fossile und erneuerbare Energieträger</a:t>
            </a:r>
            <a:endParaRPr dirty="0">
              <a:solidFill>
                <a:schemeClr val="tx1"/>
              </a:solidFill>
            </a:endParaRPr>
          </a:p>
          <a:p>
            <a:pPr marL="800100" lvl="1" indent="-342900">
              <a:spcBef>
                <a:spcPts val="751"/>
              </a:spcBef>
              <a:buFont typeface="+mj-lt"/>
              <a:buAutoNum type="alphaLcParenR"/>
            </a:pPr>
            <a:r>
              <a:rPr lang="de-DE" dirty="0">
                <a:solidFill>
                  <a:schemeClr val="tx1"/>
                </a:solidFill>
              </a:rPr>
              <a:t>Fossile Energieträger</a:t>
            </a:r>
            <a:endParaRPr dirty="0">
              <a:solidFill>
                <a:schemeClr val="tx1"/>
              </a:solidFill>
            </a:endParaRPr>
          </a:p>
          <a:p>
            <a:pPr marL="800100" lvl="1" indent="-342900">
              <a:spcBef>
                <a:spcPts val="751"/>
              </a:spcBef>
              <a:buFont typeface="Calibri"/>
              <a:buAutoNum type="alphaLcParenR"/>
            </a:pPr>
            <a:r>
              <a:rPr lang="de-DE" dirty="0">
                <a:solidFill>
                  <a:schemeClr val="tx1"/>
                </a:solidFill>
              </a:rPr>
              <a:t>Erneuerbare Energien</a:t>
            </a:r>
            <a:endParaRPr dirty="0">
              <a:solidFill>
                <a:schemeClr val="tx1"/>
              </a:solidFill>
            </a:endParaRPr>
          </a:p>
          <a:p>
            <a:pPr marL="1200142" lvl="2" indent="-400050">
              <a:buSzPts val="1600"/>
              <a:buFont typeface="+mj-lt"/>
              <a:buAutoNum type="romanLcPeriod"/>
            </a:pPr>
            <a:r>
              <a:rPr lang="de-DE" dirty="0">
                <a:solidFill>
                  <a:schemeClr val="tx1"/>
                </a:solidFill>
              </a:rPr>
              <a:t>Photovoltaik</a:t>
            </a:r>
            <a:endParaRPr dirty="0">
              <a:solidFill>
                <a:schemeClr val="tx1"/>
              </a:solidFill>
            </a:endParaRPr>
          </a:p>
          <a:p>
            <a:pPr marL="1142992" lvl="2" indent="-342900">
              <a:buSzPts val="1600"/>
              <a:buFont typeface="Calibri"/>
              <a:buAutoNum type="romanLcPeriod"/>
            </a:pPr>
            <a:r>
              <a:rPr lang="de-DE" dirty="0">
                <a:solidFill>
                  <a:schemeClr val="tx1"/>
                </a:solidFill>
              </a:rPr>
              <a:t>Solarthermie</a:t>
            </a:r>
            <a:endParaRPr dirty="0">
              <a:solidFill>
                <a:schemeClr val="tx1"/>
              </a:solidFill>
            </a:endParaRPr>
          </a:p>
          <a:p>
            <a:pPr marL="1142992" lvl="2" indent="-342900">
              <a:buSzPts val="1600"/>
              <a:buFont typeface="Calibri"/>
              <a:buAutoNum type="romanLcPeriod"/>
            </a:pPr>
            <a:r>
              <a:rPr lang="de-DE" dirty="0">
                <a:solidFill>
                  <a:schemeClr val="tx1"/>
                </a:solidFill>
              </a:rPr>
              <a:t>Windkraft</a:t>
            </a:r>
            <a:endParaRPr dirty="0">
              <a:solidFill>
                <a:schemeClr val="tx1"/>
              </a:solidFill>
            </a:endParaRPr>
          </a:p>
          <a:p>
            <a:pPr marL="1142992" lvl="2" indent="-342900">
              <a:buSzPts val="1600"/>
              <a:buFont typeface="Calibri"/>
              <a:buAutoNum type="romanLcPeriod"/>
            </a:pPr>
            <a:r>
              <a:rPr lang="de-DE" dirty="0">
                <a:solidFill>
                  <a:schemeClr val="tx1"/>
                </a:solidFill>
              </a:rPr>
              <a:t>Biomasse</a:t>
            </a:r>
            <a:endParaRPr dirty="0">
              <a:solidFill>
                <a:schemeClr val="tx1"/>
              </a:solidFill>
            </a:endParaRPr>
          </a:p>
          <a:p>
            <a:pPr marL="342900" indent="-342900">
              <a:buFont typeface="Calibri"/>
              <a:buAutoNum type="arabicPeriod"/>
            </a:pPr>
            <a:r>
              <a:rPr lang="de-DE" dirty="0">
                <a:solidFill>
                  <a:schemeClr val="tx1"/>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chemeClr val="tx1"/>
                </a:solidFill>
              </a:rPr>
              <a:t>Das Bild vom </a:t>
            </a:r>
            <a:r>
              <a:rPr lang="de-DE" dirty="0" err="1">
                <a:solidFill>
                  <a:schemeClr val="tx1"/>
                </a:solidFill>
              </a:rPr>
              <a:t>Stromsee</a:t>
            </a:r>
            <a:endParaRPr dirty="0">
              <a:solidFill>
                <a:schemeClr val="tx1"/>
              </a:solidFill>
            </a:endParaRPr>
          </a:p>
          <a:p>
            <a:pPr marL="342900" lvl="0" indent="-342900" algn="l" rtl="0">
              <a:lnSpc>
                <a:spcPct val="90000"/>
              </a:lnSpc>
              <a:spcBef>
                <a:spcPts val="751"/>
              </a:spcBef>
              <a:spcAft>
                <a:spcPts val="0"/>
              </a:spcAft>
              <a:buSzPts val="1600"/>
              <a:buFont typeface="Calibri"/>
              <a:buAutoNum type="arabicPeriod"/>
            </a:pPr>
            <a:r>
              <a:rPr lang="de-DE" dirty="0">
                <a:solidFill>
                  <a:schemeClr val="tx1"/>
                </a:solidFill>
              </a:rPr>
              <a:t>Speichermöglichkeiten</a:t>
            </a:r>
            <a:endParaRPr dirty="0">
              <a:solidFill>
                <a:schemeClr val="tx1"/>
              </a:solidFill>
            </a:endParaRPr>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6E65772B-C266-59CB-3A47-88C3513D249B}"/>
              </a:ext>
            </a:extLst>
          </p:cNvPr>
          <p:cNvSpPr txBox="1">
            <a:spLocks/>
          </p:cNvSpPr>
          <p:nvPr/>
        </p:nvSpPr>
        <p:spPr>
          <a:xfrm>
            <a:off x="231044" y="240542"/>
            <a:ext cx="6395912" cy="39954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e-DE" dirty="0"/>
              <a:t>Prinzip eines Wärmekraftwerks</a:t>
            </a:r>
          </a:p>
        </p:txBody>
      </p:sp>
      <p:sp>
        <p:nvSpPr>
          <p:cNvPr id="4" name="Textfeld 3">
            <a:extLst>
              <a:ext uri="{FF2B5EF4-FFF2-40B4-BE49-F238E27FC236}">
                <a16:creationId xmlns:a16="http://schemas.microsoft.com/office/drawing/2014/main" id="{A002EF0B-2953-3566-4631-1D80421063F6}"/>
              </a:ext>
            </a:extLst>
          </p:cNvPr>
          <p:cNvSpPr txBox="1"/>
          <p:nvPr/>
        </p:nvSpPr>
        <p:spPr>
          <a:xfrm>
            <a:off x="231044" y="706582"/>
            <a:ext cx="6395912"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Wärmekraftwerke funktionieren nach dem selben Prinzip, unabhängig davon, mit welchem Energieträger sie betrieben werden</a:t>
            </a:r>
          </a:p>
        </p:txBody>
      </p:sp>
      <p:pic>
        <p:nvPicPr>
          <p:cNvPr id="8" name="Grafik 7">
            <a:extLst>
              <a:ext uri="{FF2B5EF4-FFF2-40B4-BE49-F238E27FC236}">
                <a16:creationId xmlns:a16="http://schemas.microsoft.com/office/drawing/2014/main" id="{2C9C3F86-545D-0E4A-3E1A-B88ABAA941AC}"/>
              </a:ext>
            </a:extLst>
          </p:cNvPr>
          <p:cNvPicPr>
            <a:picLocks noChangeAspect="1"/>
          </p:cNvPicPr>
          <p:nvPr/>
        </p:nvPicPr>
        <p:blipFill>
          <a:blip r:embed="rId2"/>
          <a:stretch>
            <a:fillRect/>
          </a:stretch>
        </p:blipFill>
        <p:spPr>
          <a:xfrm>
            <a:off x="0" y="1407143"/>
            <a:ext cx="6858000" cy="1773324"/>
          </a:xfrm>
          <a:prstGeom prst="rect">
            <a:avLst/>
          </a:prstGeom>
        </p:spPr>
      </p:pic>
      <p:sp>
        <p:nvSpPr>
          <p:cNvPr id="9" name="Pfeil nach rechts 8">
            <a:extLst>
              <a:ext uri="{FF2B5EF4-FFF2-40B4-BE49-F238E27FC236}">
                <a16:creationId xmlns:a16="http://schemas.microsoft.com/office/drawing/2014/main" id="{56D76A79-0A22-ABD0-545F-F358D2D122AE}"/>
              </a:ext>
            </a:extLst>
          </p:cNvPr>
          <p:cNvSpPr/>
          <p:nvPr/>
        </p:nvSpPr>
        <p:spPr>
          <a:xfrm>
            <a:off x="231044" y="3458412"/>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579708A-0DCB-D0F5-2CF7-033DC4FB3312}"/>
              </a:ext>
            </a:extLst>
          </p:cNvPr>
          <p:cNvSpPr txBox="1"/>
          <p:nvPr/>
        </p:nvSpPr>
        <p:spPr>
          <a:xfrm>
            <a:off x="829988" y="3357809"/>
            <a:ext cx="5587437" cy="1384995"/>
          </a:xfrm>
          <a:prstGeom prst="rect">
            <a:avLst/>
          </a:prstGeom>
          <a:noFill/>
        </p:spPr>
        <p:txBody>
          <a:bodyPr wrap="square" rtlCol="0">
            <a:spAutoFit/>
          </a:bodyPr>
          <a:lstStyle/>
          <a:p>
            <a:r>
              <a:rPr lang="de-DE" b="0" i="0" dirty="0">
                <a:solidFill>
                  <a:srgbClr val="322A26"/>
                </a:solidFill>
                <a:effectLst/>
                <a:latin typeface="Calibri" panose="020F0502020204030204" pitchFamily="34" charset="0"/>
                <a:cs typeface="Calibri" panose="020F0502020204030204" pitchFamily="34" charset="0"/>
              </a:rPr>
              <a:t>Der Wirkungsgrad eines Brennstoffes bzw. Energieträgers in % beschreibt, welcher Anteil der darin enthaltenen Energie in Strom umgewandelt werden kann. Der Anteil an Energie, der nicht umgewandelt werden kann, geht meist als Wärme verloren. Dies ist z.B. in Form von großen weißen Dampfwolken, die aus dem Kühlturm eines Kraftwerkes aufsteigen, sichtbar.</a:t>
            </a:r>
          </a:p>
        </p:txBody>
      </p:sp>
    </p:spTree>
    <p:extLst>
      <p:ext uri="{BB962C8B-B14F-4D97-AF65-F5344CB8AC3E}">
        <p14:creationId xmlns:p14="http://schemas.microsoft.com/office/powerpoint/2010/main" val="219930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body" idx="1"/>
          </p:nvPr>
        </p:nvSpPr>
        <p:spPr>
          <a:xfrm>
            <a:off x="226840" y="452152"/>
            <a:ext cx="2956988" cy="1737752"/>
          </a:xfrm>
          <a:prstGeom prst="rect">
            <a:avLst/>
          </a:prstGeom>
          <a:solidFill>
            <a:schemeClr val="accent1">
              <a:alpha val="10000"/>
            </a:schemeClr>
          </a:solidFill>
          <a:ln>
            <a:solidFill>
              <a:schemeClr val="accent1"/>
            </a:solidFill>
          </a:ln>
        </p:spPr>
        <p:txBody>
          <a:bodyPr spcFirstLastPara="1" wrap="square" lIns="91425" tIns="45700" rIns="91425" bIns="45700" anchor="ctr" anchorCtr="0">
            <a:normAutofit fontScale="77500" lnSpcReduction="20000"/>
          </a:bodyPr>
          <a:lstStyle/>
          <a:p>
            <a:pPr marL="387350" indent="-285750">
              <a:spcBef>
                <a:spcPts val="0"/>
              </a:spcBef>
            </a:pPr>
            <a:endParaRPr lang="de-DE" sz="1200" dirty="0"/>
          </a:p>
          <a:p>
            <a:pPr marL="387350" indent="-285750">
              <a:spcBef>
                <a:spcPts val="0"/>
              </a:spcBef>
            </a:pPr>
            <a:r>
              <a:rPr lang="de-DE" sz="1200" dirty="0"/>
              <a:t>Der Abbau von Braun- und Steinkohle zur Erzeugung von Wärme und Energie hat in Deutschland eine lange Geschichte</a:t>
            </a:r>
          </a:p>
          <a:p>
            <a:pPr marL="101600" indent="0">
              <a:spcBef>
                <a:spcPts val="0"/>
              </a:spcBef>
              <a:buNone/>
            </a:pPr>
            <a:endParaRPr lang="de-DE" sz="1200" dirty="0"/>
          </a:p>
          <a:p>
            <a:pPr marL="387350" indent="-285750">
              <a:spcBef>
                <a:spcPts val="0"/>
              </a:spcBef>
            </a:pPr>
            <a:r>
              <a:rPr lang="de-DE" sz="1200" dirty="0"/>
              <a:t>Bis noch vor wenigen Jahren wurde u.a. im Ruhrgebiet Steinkohle „unter Tage“ in Bergwerken abgebaut</a:t>
            </a:r>
          </a:p>
          <a:p>
            <a:pPr marL="101600" indent="0">
              <a:spcBef>
                <a:spcPts val="0"/>
              </a:spcBef>
              <a:buNone/>
            </a:pPr>
            <a:endParaRPr lang="de-DE" sz="1200" dirty="0"/>
          </a:p>
          <a:p>
            <a:pPr marL="387350" indent="-285750">
              <a:spcBef>
                <a:spcPts val="0"/>
              </a:spcBef>
            </a:pPr>
            <a:r>
              <a:rPr lang="de-DE" sz="1200" dirty="0"/>
              <a:t>Braunkohle, die „über Tage“ abgebaut wird, wird im Rheinischen Braunkohlerevier (NRW, noch bis 2030) und in der Lausitz (Brandenburg/Sachsen) gewonnen</a:t>
            </a:r>
          </a:p>
          <a:p>
            <a:pPr marL="387350" indent="-285750">
              <a:spcBef>
                <a:spcPts val="0"/>
              </a:spcBef>
            </a:pPr>
            <a:endParaRPr lang="de-DE" sz="1200" dirty="0"/>
          </a:p>
          <a:p>
            <a:pPr marL="387350" indent="-285750">
              <a:spcBef>
                <a:spcPts val="0"/>
              </a:spcBef>
            </a:pPr>
            <a:r>
              <a:rPr lang="de-DE" sz="1200" dirty="0"/>
              <a:t>Moderne Kraftwerke erreichen Wirkungsgrade von 46% (Steinkohle) und 43% (Braunkohle)</a:t>
            </a:r>
            <a:endParaRPr sz="1200" dirty="0"/>
          </a:p>
        </p:txBody>
      </p:sp>
      <p:sp>
        <p:nvSpPr>
          <p:cNvPr id="313" name="Google Shape;313;p21"/>
          <p:cNvSpPr txBox="1">
            <a:spLocks noGrp="1"/>
          </p:cNvSpPr>
          <p:nvPr>
            <p:ph type="title"/>
          </p:nvPr>
        </p:nvSpPr>
        <p:spPr>
          <a:xfrm>
            <a:off x="226840" y="107938"/>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dirty="0"/>
              <a:t>Kohle</a:t>
            </a:r>
            <a:endParaRPr dirty="0"/>
          </a:p>
        </p:txBody>
      </p:sp>
      <p:sp>
        <p:nvSpPr>
          <p:cNvPr id="4" name="Textfeld 3">
            <a:extLst>
              <a:ext uri="{FF2B5EF4-FFF2-40B4-BE49-F238E27FC236}">
                <a16:creationId xmlns:a16="http://schemas.microsoft.com/office/drawing/2014/main" id="{8E8EC7F4-1DC5-24C3-7B0D-A6395B7902B6}"/>
              </a:ext>
            </a:extLst>
          </p:cNvPr>
          <p:cNvSpPr txBox="1"/>
          <p:nvPr/>
        </p:nvSpPr>
        <p:spPr>
          <a:xfrm>
            <a:off x="190982" y="2548652"/>
            <a:ext cx="5414682" cy="523220"/>
          </a:xfrm>
          <a:prstGeom prst="rect">
            <a:avLst/>
          </a:prstGeom>
          <a:noFill/>
        </p:spPr>
        <p:txBody>
          <a:bodyPr wrap="square" rtlCol="0">
            <a:spAutoFit/>
          </a:bodyPr>
          <a:lstStyle/>
          <a:p>
            <a:pPr algn="l"/>
            <a:r>
              <a:rPr lang="de-DE" b="1" i="0" dirty="0">
                <a:solidFill>
                  <a:srgbClr val="322A26"/>
                </a:solidFill>
                <a:effectLst/>
                <a:latin typeface="Calibri" panose="020F0502020204030204" pitchFamily="34" charset="0"/>
                <a:cs typeface="Calibri" panose="020F0502020204030204" pitchFamily="34" charset="0"/>
              </a:rPr>
              <a:t>Wie funktioniert ein Kohlekraftwerk?</a:t>
            </a:r>
          </a:p>
          <a:p>
            <a:endParaRPr lang="de-DE" dirty="0"/>
          </a:p>
        </p:txBody>
      </p:sp>
      <p:sp>
        <p:nvSpPr>
          <p:cNvPr id="5" name="Pfeil nach rechts 4">
            <a:extLst>
              <a:ext uri="{FF2B5EF4-FFF2-40B4-BE49-F238E27FC236}">
                <a16:creationId xmlns:a16="http://schemas.microsoft.com/office/drawing/2014/main" id="{67D5C97E-8BBC-FED4-C5C1-291B07CCC68D}"/>
              </a:ext>
            </a:extLst>
          </p:cNvPr>
          <p:cNvSpPr/>
          <p:nvPr/>
        </p:nvSpPr>
        <p:spPr>
          <a:xfrm>
            <a:off x="190981" y="2933680"/>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44B022A-6F1E-9061-84A8-453F58208FDF}"/>
              </a:ext>
            </a:extLst>
          </p:cNvPr>
          <p:cNvSpPr txBox="1"/>
          <p:nvPr/>
        </p:nvSpPr>
        <p:spPr>
          <a:xfrm>
            <a:off x="771799" y="2882954"/>
            <a:ext cx="4370107" cy="307777"/>
          </a:xfrm>
          <a:prstGeom prst="rect">
            <a:avLst/>
          </a:prstGeom>
          <a:noFill/>
        </p:spPr>
        <p:txBody>
          <a:bodyPr wrap="none" rtlCol="0">
            <a:spAutoFit/>
          </a:bodyPr>
          <a:lstStyle/>
          <a:p>
            <a:r>
              <a:rPr lang="de-DE" b="0" i="0" dirty="0">
                <a:solidFill>
                  <a:srgbClr val="322A26"/>
                </a:solidFill>
                <a:effectLst/>
                <a:latin typeface="Calibri" panose="020F0502020204030204" pitchFamily="34" charset="0"/>
                <a:cs typeface="Calibri" panose="020F0502020204030204" pitchFamily="34" charset="0"/>
              </a:rPr>
              <a:t>Kohle wird gemahlen und in der Brennkammer verbrannt</a:t>
            </a:r>
          </a:p>
        </p:txBody>
      </p:sp>
      <p:sp>
        <p:nvSpPr>
          <p:cNvPr id="7" name="Pfeil nach rechts 6">
            <a:extLst>
              <a:ext uri="{FF2B5EF4-FFF2-40B4-BE49-F238E27FC236}">
                <a16:creationId xmlns:a16="http://schemas.microsoft.com/office/drawing/2014/main" id="{87FD6832-5651-8750-F9A7-540C25B0B56A}"/>
              </a:ext>
            </a:extLst>
          </p:cNvPr>
          <p:cNvSpPr/>
          <p:nvPr/>
        </p:nvSpPr>
        <p:spPr>
          <a:xfrm>
            <a:off x="190981" y="3375882"/>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F847A57-3385-5679-6871-6630970FAA93}"/>
              </a:ext>
            </a:extLst>
          </p:cNvPr>
          <p:cNvSpPr txBox="1"/>
          <p:nvPr/>
        </p:nvSpPr>
        <p:spPr>
          <a:xfrm>
            <a:off x="757518" y="3290909"/>
            <a:ext cx="5414682" cy="523220"/>
          </a:xfrm>
          <a:prstGeom prst="rect">
            <a:avLst/>
          </a:prstGeom>
          <a:noFill/>
        </p:spPr>
        <p:txBody>
          <a:bodyPr wrap="square" rtlCol="0">
            <a:spAutoFit/>
          </a:bodyPr>
          <a:lstStyle/>
          <a:p>
            <a:r>
              <a:rPr lang="de-DE" b="0" i="0" dirty="0">
                <a:solidFill>
                  <a:srgbClr val="322A26"/>
                </a:solidFill>
                <a:effectLst/>
                <a:latin typeface="Calibri" panose="020F0502020204030204" pitchFamily="34" charset="0"/>
                <a:cs typeface="Calibri" panose="020F0502020204030204" pitchFamily="34" charset="0"/>
              </a:rPr>
              <a:t>Dabei entstehen heiße Rauchgase mit denen </a:t>
            </a:r>
            <a:r>
              <a:rPr lang="de-DE" dirty="0">
                <a:solidFill>
                  <a:srgbClr val="322A26"/>
                </a:solidFill>
                <a:latin typeface="Calibri" panose="020F0502020204030204" pitchFamily="34" charset="0"/>
                <a:cs typeface="Calibri" panose="020F0502020204030204" pitchFamily="34" charset="0"/>
              </a:rPr>
              <a:t>Wasser in einem Rohsystem innerhalb der Brennkammer </a:t>
            </a:r>
            <a:r>
              <a:rPr lang="de-DE" b="0" i="0" dirty="0">
                <a:solidFill>
                  <a:srgbClr val="322A26"/>
                </a:solidFill>
                <a:effectLst/>
                <a:latin typeface="Calibri" panose="020F0502020204030204" pitchFamily="34" charset="0"/>
                <a:cs typeface="Calibri" panose="020F0502020204030204" pitchFamily="34" charset="0"/>
              </a:rPr>
              <a:t>erhitzt wird</a:t>
            </a:r>
          </a:p>
        </p:txBody>
      </p:sp>
      <p:sp>
        <p:nvSpPr>
          <p:cNvPr id="9" name="Pfeil nach rechts 8">
            <a:extLst>
              <a:ext uri="{FF2B5EF4-FFF2-40B4-BE49-F238E27FC236}">
                <a16:creationId xmlns:a16="http://schemas.microsoft.com/office/drawing/2014/main" id="{6E50DEAA-8837-7E01-0F9D-DC4363895A4C}"/>
              </a:ext>
            </a:extLst>
          </p:cNvPr>
          <p:cNvSpPr/>
          <p:nvPr/>
        </p:nvSpPr>
        <p:spPr>
          <a:xfrm>
            <a:off x="190981" y="385150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08FEC20-3BB4-8F7F-0B7C-5B46A51FDDCC}"/>
              </a:ext>
            </a:extLst>
          </p:cNvPr>
          <p:cNvSpPr txBox="1"/>
          <p:nvPr/>
        </p:nvSpPr>
        <p:spPr>
          <a:xfrm>
            <a:off x="789173" y="3813208"/>
            <a:ext cx="1911101" cy="307777"/>
          </a:xfrm>
          <a:prstGeom prst="rect">
            <a:avLst/>
          </a:prstGeom>
          <a:noFill/>
        </p:spPr>
        <p:txBody>
          <a:bodyPr wrap="none" rtlCol="0">
            <a:spAutoFit/>
          </a:bodyPr>
          <a:lstStyle/>
          <a:p>
            <a:r>
              <a:rPr lang="de-DE" b="0" i="0" dirty="0">
                <a:solidFill>
                  <a:srgbClr val="322A26"/>
                </a:solidFill>
                <a:effectLst/>
                <a:latin typeface="Calibri" panose="020F0502020204030204" pitchFamily="34" charset="0"/>
                <a:cs typeface="Calibri" panose="020F0502020204030204" pitchFamily="34" charset="0"/>
              </a:rPr>
              <a:t>Heißer Dampf entsteht.</a:t>
            </a:r>
          </a:p>
        </p:txBody>
      </p:sp>
      <p:sp>
        <p:nvSpPr>
          <p:cNvPr id="11" name="Pfeil nach rechts 10">
            <a:extLst>
              <a:ext uri="{FF2B5EF4-FFF2-40B4-BE49-F238E27FC236}">
                <a16:creationId xmlns:a16="http://schemas.microsoft.com/office/drawing/2014/main" id="{BC341949-CB4A-86E4-7D88-D837E2B9263A}"/>
              </a:ext>
            </a:extLst>
          </p:cNvPr>
          <p:cNvSpPr/>
          <p:nvPr/>
        </p:nvSpPr>
        <p:spPr>
          <a:xfrm>
            <a:off x="190981" y="4251236"/>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DB927FA2-965F-2EE1-59B1-BA68A77F0A15}"/>
              </a:ext>
            </a:extLst>
          </p:cNvPr>
          <p:cNvSpPr txBox="1"/>
          <p:nvPr/>
        </p:nvSpPr>
        <p:spPr>
          <a:xfrm>
            <a:off x="789173" y="4143692"/>
            <a:ext cx="6096345" cy="738664"/>
          </a:xfrm>
          <a:prstGeom prst="rect">
            <a:avLst/>
          </a:prstGeom>
          <a:noFill/>
        </p:spPr>
        <p:txBody>
          <a:bodyPr wrap="square" rtlCol="0">
            <a:spAutoFit/>
          </a:bodyPr>
          <a:lstStyle/>
          <a:p>
            <a:r>
              <a:rPr lang="de-DE" b="0" i="0" dirty="0">
                <a:solidFill>
                  <a:srgbClr val="322A26"/>
                </a:solidFill>
                <a:effectLst/>
                <a:latin typeface="EnBWDINWebPro"/>
              </a:rPr>
              <a:t>Der Dampf durchströmt eine Turbine und wird dort in Drehenergie umgewandelt. Die Turbinenwelle treibt einen Generator an, der Strom erzeugt. </a:t>
            </a:r>
          </a:p>
          <a:p>
            <a:endParaRPr lang="de-DE" dirty="0"/>
          </a:p>
        </p:txBody>
      </p:sp>
      <p:pic>
        <p:nvPicPr>
          <p:cNvPr id="3" name="Grafik 2">
            <a:extLst>
              <a:ext uri="{FF2B5EF4-FFF2-40B4-BE49-F238E27FC236}">
                <a16:creationId xmlns:a16="http://schemas.microsoft.com/office/drawing/2014/main" id="{5F8ACD96-4FFD-82D1-FE3F-9D7C6E22CF14}"/>
              </a:ext>
            </a:extLst>
          </p:cNvPr>
          <p:cNvPicPr>
            <a:picLocks noChangeAspect="1"/>
          </p:cNvPicPr>
          <p:nvPr/>
        </p:nvPicPr>
        <p:blipFill>
          <a:blip r:embed="rId3"/>
          <a:stretch>
            <a:fillRect/>
          </a:stretch>
        </p:blipFill>
        <p:spPr>
          <a:xfrm>
            <a:off x="3183828" y="474859"/>
            <a:ext cx="3566105" cy="2021888"/>
          </a:xfrm>
          <a:prstGeom prst="rect">
            <a:avLst/>
          </a:prstGeom>
        </p:spPr>
      </p:pic>
    </p:spTree>
    <p:extLst>
      <p:ext uri="{BB962C8B-B14F-4D97-AF65-F5344CB8AC3E}">
        <p14:creationId xmlns:p14="http://schemas.microsoft.com/office/powerpoint/2010/main" val="2463701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body" idx="1"/>
          </p:nvPr>
        </p:nvSpPr>
        <p:spPr>
          <a:xfrm>
            <a:off x="226840" y="494351"/>
            <a:ext cx="3521135" cy="2101319"/>
          </a:xfrm>
          <a:prstGeom prst="rect">
            <a:avLst/>
          </a:prstGeom>
          <a:solidFill>
            <a:schemeClr val="accent1">
              <a:alpha val="10000"/>
            </a:schemeClr>
          </a:solidFill>
          <a:ln>
            <a:solidFill>
              <a:schemeClr val="accent1"/>
            </a:solidFill>
          </a:ln>
        </p:spPr>
        <p:txBody>
          <a:bodyPr spcFirstLastPara="1" wrap="square" lIns="91425" tIns="45700" rIns="91425" bIns="45700" anchor="ctr" anchorCtr="0">
            <a:normAutofit fontScale="70000" lnSpcReduction="20000"/>
          </a:bodyPr>
          <a:lstStyle/>
          <a:p>
            <a:pPr marL="387350" indent="-285750">
              <a:spcBef>
                <a:spcPts val="0"/>
              </a:spcBef>
            </a:pPr>
            <a:endParaRPr lang="de-DE" sz="1400" dirty="0"/>
          </a:p>
          <a:p>
            <a:pPr marL="387350" indent="-285750">
              <a:spcBef>
                <a:spcPts val="0"/>
              </a:spcBef>
            </a:pPr>
            <a:r>
              <a:rPr lang="de-DE" sz="1400" dirty="0"/>
              <a:t>Gas(-Turbinen-)Kraftwerke werden mit flüssigem/LNG oder gasförmigem Gas betrieben </a:t>
            </a:r>
          </a:p>
          <a:p>
            <a:pPr marL="101600" indent="0">
              <a:spcBef>
                <a:spcPts val="0"/>
              </a:spcBef>
              <a:buNone/>
            </a:pPr>
            <a:endParaRPr lang="de-DE" sz="1400" dirty="0"/>
          </a:p>
          <a:p>
            <a:pPr marL="387350" indent="-285750">
              <a:spcBef>
                <a:spcPts val="0"/>
              </a:spcBef>
            </a:pPr>
            <a:r>
              <a:rPr lang="de-DE" sz="1400" dirty="0"/>
              <a:t>Bisher wurden die Kraftwerke in Deutschland vor allem mit gasförmigem Gas betrieben.</a:t>
            </a:r>
          </a:p>
          <a:p>
            <a:pPr marL="101600" indent="0">
              <a:spcBef>
                <a:spcPts val="0"/>
              </a:spcBef>
              <a:buNone/>
            </a:pPr>
            <a:endParaRPr lang="de-DE" sz="1400" dirty="0"/>
          </a:p>
          <a:p>
            <a:pPr marL="387350" indent="-285750">
              <a:spcBef>
                <a:spcPts val="0"/>
              </a:spcBef>
            </a:pPr>
            <a:r>
              <a:rPr lang="de-DE" sz="1400" dirty="0"/>
              <a:t>Dieses Gas kam bisher vor allem über Pipelines (z.B. </a:t>
            </a:r>
            <a:r>
              <a:rPr lang="de-DE" sz="1400" dirty="0" err="1"/>
              <a:t>Nordstream</a:t>
            </a:r>
            <a:r>
              <a:rPr lang="de-DE" sz="1400" dirty="0"/>
              <a:t>). Im Zusammenhang mit dem Ukrainekrieg muss die Gasversorgung nun umgestellt werden auf Flüssiggas/LNG (</a:t>
            </a:r>
            <a:r>
              <a:rPr lang="de-DE" sz="1400" i="0" dirty="0" err="1">
                <a:solidFill>
                  <a:schemeClr val="tx1"/>
                </a:solidFill>
                <a:effectLst/>
                <a:latin typeface="Calibri" panose="020F0502020204030204" pitchFamily="34" charset="0"/>
                <a:cs typeface="Calibri" panose="020F0502020204030204" pitchFamily="34" charset="0"/>
              </a:rPr>
              <a:t>liquefied</a:t>
            </a:r>
            <a:r>
              <a:rPr lang="de-DE" sz="1400" i="0" dirty="0">
                <a:solidFill>
                  <a:schemeClr val="tx1"/>
                </a:solidFill>
                <a:effectLst/>
                <a:latin typeface="Calibri" panose="020F0502020204030204" pitchFamily="34" charset="0"/>
                <a:cs typeface="Calibri" panose="020F0502020204030204" pitchFamily="34" charset="0"/>
              </a:rPr>
              <a:t> </a:t>
            </a:r>
            <a:r>
              <a:rPr lang="de-DE" sz="1400" i="0" dirty="0" err="1">
                <a:solidFill>
                  <a:schemeClr val="tx1"/>
                </a:solidFill>
                <a:effectLst/>
                <a:latin typeface="Calibri" panose="020F0502020204030204" pitchFamily="34" charset="0"/>
                <a:cs typeface="Calibri" panose="020F0502020204030204" pitchFamily="34" charset="0"/>
              </a:rPr>
              <a:t>natural</a:t>
            </a:r>
            <a:r>
              <a:rPr lang="de-DE" sz="1400" i="0" dirty="0">
                <a:solidFill>
                  <a:schemeClr val="tx1"/>
                </a:solidFill>
                <a:effectLst/>
                <a:latin typeface="Calibri" panose="020F0502020204030204" pitchFamily="34" charset="0"/>
                <a:cs typeface="Calibri" panose="020F0502020204030204" pitchFamily="34" charset="0"/>
              </a:rPr>
              <a:t> gas), welches mit dem Schiff z.B. aus Katar geliefert wird</a:t>
            </a:r>
          </a:p>
          <a:p>
            <a:pPr marL="387350" indent="-285750">
              <a:spcBef>
                <a:spcPts val="0"/>
              </a:spcBef>
            </a:pPr>
            <a:endParaRPr lang="de-DE" sz="1400" i="0" dirty="0">
              <a:solidFill>
                <a:schemeClr val="tx1"/>
              </a:solidFill>
              <a:effectLst/>
              <a:latin typeface="Calibri" panose="020F0502020204030204" pitchFamily="34" charset="0"/>
              <a:cs typeface="Calibri" panose="020F0502020204030204" pitchFamily="34" charset="0"/>
            </a:endParaRPr>
          </a:p>
          <a:p>
            <a:pPr marL="387350" indent="-285750">
              <a:spcBef>
                <a:spcPts val="0"/>
              </a:spcBef>
            </a:pPr>
            <a:r>
              <a:rPr lang="de-DE" sz="1400" dirty="0"/>
              <a:t>Gaskraftwerken können schnell hochgefahren werden, weshalb mit ihnen gut Spitzenlasten abgedeckt werden</a:t>
            </a:r>
          </a:p>
          <a:p>
            <a:pPr marL="387350" indent="-285750">
              <a:spcBef>
                <a:spcPts val="0"/>
              </a:spcBef>
            </a:pPr>
            <a:endParaRPr lang="de-DE" sz="1400" dirty="0"/>
          </a:p>
          <a:p>
            <a:pPr marL="387350" indent="-285750">
              <a:spcBef>
                <a:spcPts val="0"/>
              </a:spcBef>
            </a:pPr>
            <a:r>
              <a:rPr lang="de-DE" sz="1400" dirty="0"/>
              <a:t>Gaskraftwerke erreichen je nach verwendeter Technologie Wirkungsgrade von 39% - 60%</a:t>
            </a:r>
          </a:p>
          <a:p>
            <a:pPr marL="387350" indent="-285750">
              <a:spcBef>
                <a:spcPts val="0"/>
              </a:spcBef>
            </a:pPr>
            <a:endParaRPr dirty="0"/>
          </a:p>
        </p:txBody>
      </p:sp>
      <p:sp>
        <p:nvSpPr>
          <p:cNvPr id="313" name="Google Shape;313;p21"/>
          <p:cNvSpPr txBox="1">
            <a:spLocks noGrp="1"/>
          </p:cNvSpPr>
          <p:nvPr>
            <p:ph type="title"/>
          </p:nvPr>
        </p:nvSpPr>
        <p:spPr>
          <a:xfrm>
            <a:off x="226840" y="151478"/>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dirty="0"/>
              <a:t>Erdgas</a:t>
            </a:r>
            <a:endParaRPr dirty="0"/>
          </a:p>
        </p:txBody>
      </p:sp>
      <p:sp>
        <p:nvSpPr>
          <p:cNvPr id="4" name="Textfeld 3">
            <a:extLst>
              <a:ext uri="{FF2B5EF4-FFF2-40B4-BE49-F238E27FC236}">
                <a16:creationId xmlns:a16="http://schemas.microsoft.com/office/drawing/2014/main" id="{7FC97F0F-DD1A-6E73-2EB0-3CB5A7BB12A0}"/>
              </a:ext>
            </a:extLst>
          </p:cNvPr>
          <p:cNvSpPr txBox="1"/>
          <p:nvPr/>
        </p:nvSpPr>
        <p:spPr>
          <a:xfrm>
            <a:off x="852407" y="3363132"/>
            <a:ext cx="184731" cy="307777"/>
          </a:xfrm>
          <a:prstGeom prst="rect">
            <a:avLst/>
          </a:prstGeom>
          <a:noFill/>
        </p:spPr>
        <p:txBody>
          <a:bodyPr wrap="none" rtlCol="0">
            <a:spAutoFit/>
          </a:bodyPr>
          <a:lstStyle/>
          <a:p>
            <a:endParaRPr lang="de-DE" dirty="0"/>
          </a:p>
        </p:txBody>
      </p:sp>
      <p:sp>
        <p:nvSpPr>
          <p:cNvPr id="5" name="Textfeld 4">
            <a:extLst>
              <a:ext uri="{FF2B5EF4-FFF2-40B4-BE49-F238E27FC236}">
                <a16:creationId xmlns:a16="http://schemas.microsoft.com/office/drawing/2014/main" id="{C107E07A-DE6F-D19F-3083-031FD4180B69}"/>
              </a:ext>
            </a:extLst>
          </p:cNvPr>
          <p:cNvSpPr txBox="1"/>
          <p:nvPr/>
        </p:nvSpPr>
        <p:spPr>
          <a:xfrm>
            <a:off x="143238" y="2616141"/>
            <a:ext cx="3137397" cy="307777"/>
          </a:xfrm>
          <a:prstGeom prst="rect">
            <a:avLst/>
          </a:prstGeom>
          <a:noFill/>
        </p:spPr>
        <p:txBody>
          <a:bodyPr wrap="none" rtlCol="0">
            <a:spAutoFit/>
          </a:bodyPr>
          <a:lstStyle/>
          <a:p>
            <a:r>
              <a:rPr lang="de-DE" b="1" dirty="0"/>
              <a:t>Wie funktioniert ein Gaskraftwerk?</a:t>
            </a:r>
          </a:p>
        </p:txBody>
      </p:sp>
      <p:sp>
        <p:nvSpPr>
          <p:cNvPr id="6" name="Pfeil nach rechts 5">
            <a:extLst>
              <a:ext uri="{FF2B5EF4-FFF2-40B4-BE49-F238E27FC236}">
                <a16:creationId xmlns:a16="http://schemas.microsoft.com/office/drawing/2014/main" id="{D050470C-D272-0499-C8E6-D96108E7560E}"/>
              </a:ext>
            </a:extLst>
          </p:cNvPr>
          <p:cNvSpPr/>
          <p:nvPr/>
        </p:nvSpPr>
        <p:spPr>
          <a:xfrm>
            <a:off x="190981" y="301272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62047E8F-339F-3B93-EA3A-339984C03F7A}"/>
              </a:ext>
            </a:extLst>
          </p:cNvPr>
          <p:cNvSpPr/>
          <p:nvPr/>
        </p:nvSpPr>
        <p:spPr>
          <a:xfrm>
            <a:off x="190981" y="3461735"/>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7F71D944-4847-B9D3-E4CD-B18A3F87F46C}"/>
              </a:ext>
            </a:extLst>
          </p:cNvPr>
          <p:cNvSpPr/>
          <p:nvPr/>
        </p:nvSpPr>
        <p:spPr>
          <a:xfrm>
            <a:off x="190981" y="3990274"/>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Pfeil nach rechts 8">
            <a:extLst>
              <a:ext uri="{FF2B5EF4-FFF2-40B4-BE49-F238E27FC236}">
                <a16:creationId xmlns:a16="http://schemas.microsoft.com/office/drawing/2014/main" id="{476323DC-E127-B01C-2DBA-97B00F9DC1F9}"/>
              </a:ext>
            </a:extLst>
          </p:cNvPr>
          <p:cNvSpPr/>
          <p:nvPr/>
        </p:nvSpPr>
        <p:spPr>
          <a:xfrm>
            <a:off x="195623" y="4386159"/>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AE6F80BF-F605-652A-0324-C0B4F881A705}"/>
              </a:ext>
            </a:extLst>
          </p:cNvPr>
          <p:cNvSpPr txBox="1"/>
          <p:nvPr/>
        </p:nvSpPr>
        <p:spPr>
          <a:xfrm>
            <a:off x="852407" y="2974672"/>
            <a:ext cx="4918334" cy="307777"/>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Luft wird angesaugt, verdichtet und in die Brennkammer geleitet</a:t>
            </a:r>
          </a:p>
        </p:txBody>
      </p:sp>
      <p:sp>
        <p:nvSpPr>
          <p:cNvPr id="13" name="Textfeld 12">
            <a:extLst>
              <a:ext uri="{FF2B5EF4-FFF2-40B4-BE49-F238E27FC236}">
                <a16:creationId xmlns:a16="http://schemas.microsoft.com/office/drawing/2014/main" id="{A3F13E32-3783-13B7-7167-A11AB23B41AA}"/>
              </a:ext>
            </a:extLst>
          </p:cNvPr>
          <p:cNvSpPr txBox="1"/>
          <p:nvPr/>
        </p:nvSpPr>
        <p:spPr>
          <a:xfrm>
            <a:off x="852408" y="3302919"/>
            <a:ext cx="5153186"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In die Brennkammer der Gasturbine wird Erdgas geleitet, welches sich mit der verdichteten Luft selbst entzündet und verbrennt</a:t>
            </a:r>
          </a:p>
        </p:txBody>
      </p:sp>
      <p:sp>
        <p:nvSpPr>
          <p:cNvPr id="14" name="Textfeld 13">
            <a:extLst>
              <a:ext uri="{FF2B5EF4-FFF2-40B4-BE49-F238E27FC236}">
                <a16:creationId xmlns:a16="http://schemas.microsoft.com/office/drawing/2014/main" id="{43CECE7E-79C9-12C7-06FC-112997D8F929}"/>
              </a:ext>
            </a:extLst>
          </p:cNvPr>
          <p:cNvSpPr txBox="1"/>
          <p:nvPr/>
        </p:nvSpPr>
        <p:spPr>
          <a:xfrm>
            <a:off x="852406" y="3961079"/>
            <a:ext cx="4152099" cy="307777"/>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Dabei entstehen Rauchgase, die die Turbine antreiben</a:t>
            </a:r>
          </a:p>
        </p:txBody>
      </p:sp>
      <p:sp>
        <p:nvSpPr>
          <p:cNvPr id="15" name="Textfeld 14">
            <a:extLst>
              <a:ext uri="{FF2B5EF4-FFF2-40B4-BE49-F238E27FC236}">
                <a16:creationId xmlns:a16="http://schemas.microsoft.com/office/drawing/2014/main" id="{E93C02B6-A960-C8DF-A1A3-CB36F4314BB3}"/>
              </a:ext>
            </a:extLst>
          </p:cNvPr>
          <p:cNvSpPr txBox="1"/>
          <p:nvPr/>
        </p:nvSpPr>
        <p:spPr>
          <a:xfrm>
            <a:off x="852407" y="4341372"/>
            <a:ext cx="4336057" cy="307777"/>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Durch die Drehung der Turbine wird Strom erzeugt</a:t>
            </a:r>
          </a:p>
        </p:txBody>
      </p:sp>
      <p:pic>
        <p:nvPicPr>
          <p:cNvPr id="12" name="Grafik 11">
            <a:extLst>
              <a:ext uri="{FF2B5EF4-FFF2-40B4-BE49-F238E27FC236}">
                <a16:creationId xmlns:a16="http://schemas.microsoft.com/office/drawing/2014/main" id="{B874182C-3A38-01DC-28BB-EC9992BAC3DE}"/>
              </a:ext>
            </a:extLst>
          </p:cNvPr>
          <p:cNvPicPr>
            <a:picLocks noChangeAspect="1"/>
          </p:cNvPicPr>
          <p:nvPr/>
        </p:nvPicPr>
        <p:blipFill>
          <a:blip r:embed="rId3"/>
          <a:stretch>
            <a:fillRect/>
          </a:stretch>
        </p:blipFill>
        <p:spPr>
          <a:xfrm>
            <a:off x="3872350" y="514474"/>
            <a:ext cx="2842412" cy="2176927"/>
          </a:xfrm>
          <a:prstGeom prst="rect">
            <a:avLst/>
          </a:prstGeom>
        </p:spPr>
      </p:pic>
    </p:spTree>
    <p:extLst>
      <p:ext uri="{BB962C8B-B14F-4D97-AF65-F5344CB8AC3E}">
        <p14:creationId xmlns:p14="http://schemas.microsoft.com/office/powerpoint/2010/main" val="126103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body" idx="1"/>
          </p:nvPr>
        </p:nvSpPr>
        <p:spPr>
          <a:xfrm>
            <a:off x="235248" y="678875"/>
            <a:ext cx="3050393" cy="1366902"/>
          </a:xfrm>
          <a:prstGeom prst="rect">
            <a:avLst/>
          </a:prstGeom>
          <a:solidFill>
            <a:schemeClr val="accent1">
              <a:alpha val="10000"/>
            </a:schemeClr>
          </a:solidFill>
          <a:ln>
            <a:solidFill>
              <a:schemeClr val="accent1"/>
            </a:solidFill>
          </a:ln>
        </p:spPr>
        <p:txBody>
          <a:bodyPr spcFirstLastPara="1" wrap="square" lIns="91425" tIns="45700" rIns="91425" bIns="45700" anchor="t" anchorCtr="0">
            <a:normAutofit fontScale="62500" lnSpcReduction="20000"/>
          </a:bodyPr>
          <a:lstStyle/>
          <a:p>
            <a:pPr marL="387350" indent="-285750">
              <a:spcBef>
                <a:spcPts val="0"/>
              </a:spcBef>
            </a:pPr>
            <a:endParaRPr lang="de-DE" dirty="0"/>
          </a:p>
          <a:p>
            <a:pPr marL="387350" indent="-285750">
              <a:spcBef>
                <a:spcPts val="0"/>
              </a:spcBef>
            </a:pPr>
            <a:r>
              <a:rPr lang="de-DE" dirty="0"/>
              <a:t>Erdöl wird in Deutschland kaum noch zur Energiegewinnung verwendet</a:t>
            </a:r>
          </a:p>
          <a:p>
            <a:pPr marL="387350" indent="-285750">
              <a:spcBef>
                <a:spcPts val="0"/>
              </a:spcBef>
            </a:pPr>
            <a:endParaRPr lang="de-DE" dirty="0"/>
          </a:p>
          <a:p>
            <a:pPr marL="387350" indent="-285750">
              <a:spcBef>
                <a:spcPts val="0"/>
              </a:spcBef>
            </a:pPr>
            <a:r>
              <a:rPr lang="de-DE" dirty="0"/>
              <a:t>Ein bekanntes Kraftwerk, welches den Großraum Berlin und Brandenburg versorgt, ist die Raffinerie in Schwedt/Oder (Brandenburg)</a:t>
            </a:r>
          </a:p>
          <a:p>
            <a:pPr marL="387350" indent="-285750">
              <a:spcBef>
                <a:spcPts val="0"/>
              </a:spcBef>
            </a:pPr>
            <a:endParaRPr lang="de-DE" dirty="0"/>
          </a:p>
          <a:p>
            <a:pPr marL="387350" indent="-285750">
              <a:spcBef>
                <a:spcPts val="0"/>
              </a:spcBef>
            </a:pPr>
            <a:r>
              <a:rPr lang="de-DE" dirty="0"/>
              <a:t>Der Wirkungsgrad von Ölkraftwerken liegt bei 35% - 40%</a:t>
            </a:r>
          </a:p>
          <a:p>
            <a:pPr marL="387350" indent="-285750">
              <a:spcBef>
                <a:spcPts val="0"/>
              </a:spcBef>
            </a:pPr>
            <a:endParaRPr dirty="0"/>
          </a:p>
        </p:txBody>
      </p:sp>
      <p:sp>
        <p:nvSpPr>
          <p:cNvPr id="313" name="Google Shape;313;p21"/>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dirty="0"/>
              <a:t>Erdöl</a:t>
            </a:r>
            <a:endParaRPr dirty="0"/>
          </a:p>
        </p:txBody>
      </p:sp>
      <p:pic>
        <p:nvPicPr>
          <p:cNvPr id="4" name="Grafik 3">
            <a:extLst>
              <a:ext uri="{FF2B5EF4-FFF2-40B4-BE49-F238E27FC236}">
                <a16:creationId xmlns:a16="http://schemas.microsoft.com/office/drawing/2014/main" id="{2DE02DA4-B139-FF25-7325-0FD2465F4AF3}"/>
              </a:ext>
            </a:extLst>
          </p:cNvPr>
          <p:cNvPicPr>
            <a:picLocks noChangeAspect="1"/>
          </p:cNvPicPr>
          <p:nvPr/>
        </p:nvPicPr>
        <p:blipFill>
          <a:blip r:embed="rId3"/>
          <a:stretch>
            <a:fillRect/>
          </a:stretch>
        </p:blipFill>
        <p:spPr>
          <a:xfrm>
            <a:off x="3420876" y="66502"/>
            <a:ext cx="3050394" cy="2354616"/>
          </a:xfrm>
          <a:prstGeom prst="rect">
            <a:avLst/>
          </a:prstGeom>
        </p:spPr>
      </p:pic>
      <p:sp>
        <p:nvSpPr>
          <p:cNvPr id="6" name="Pfeil nach rechts 5">
            <a:extLst>
              <a:ext uri="{FF2B5EF4-FFF2-40B4-BE49-F238E27FC236}">
                <a16:creationId xmlns:a16="http://schemas.microsoft.com/office/drawing/2014/main" id="{11100E39-F27A-8F95-BEF8-CCEF697B1397}"/>
              </a:ext>
            </a:extLst>
          </p:cNvPr>
          <p:cNvSpPr/>
          <p:nvPr/>
        </p:nvSpPr>
        <p:spPr>
          <a:xfrm>
            <a:off x="235248" y="264696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2B089584-C6AE-1D24-9714-430DE46AB5D6}"/>
              </a:ext>
            </a:extLst>
          </p:cNvPr>
          <p:cNvSpPr txBox="1"/>
          <p:nvPr/>
        </p:nvSpPr>
        <p:spPr>
          <a:xfrm>
            <a:off x="805525" y="2591674"/>
            <a:ext cx="5665745"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Funktionsweise ähnlich wie Kohle- oder Gaskraftwerk, jedoch andere Feuerungstechnik</a:t>
            </a:r>
          </a:p>
          <a:p>
            <a:endParaRPr lang="de-DE" dirty="0"/>
          </a:p>
        </p:txBody>
      </p:sp>
      <p:sp>
        <p:nvSpPr>
          <p:cNvPr id="8" name="Pfeil nach rechts 7">
            <a:extLst>
              <a:ext uri="{FF2B5EF4-FFF2-40B4-BE49-F238E27FC236}">
                <a16:creationId xmlns:a16="http://schemas.microsoft.com/office/drawing/2014/main" id="{165C8C4C-C345-9149-1796-B09CA40DC50A}"/>
              </a:ext>
            </a:extLst>
          </p:cNvPr>
          <p:cNvSpPr/>
          <p:nvPr/>
        </p:nvSpPr>
        <p:spPr>
          <a:xfrm>
            <a:off x="235248" y="3248145"/>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8DCE105A-7EE3-AC91-2D65-B766DFEB929D}"/>
              </a:ext>
            </a:extLst>
          </p:cNvPr>
          <p:cNvSpPr/>
          <p:nvPr/>
        </p:nvSpPr>
        <p:spPr>
          <a:xfrm>
            <a:off x="235248" y="3746167"/>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D422D5F8-5010-FF1E-3A49-52722604B688}"/>
              </a:ext>
            </a:extLst>
          </p:cNvPr>
          <p:cNvSpPr txBox="1"/>
          <p:nvPr/>
        </p:nvSpPr>
        <p:spPr>
          <a:xfrm>
            <a:off x="805525" y="3162768"/>
            <a:ext cx="5665745"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Erdölprodukte wie Heizöl, Schweröl oder Dieselkraftstoff (je nach Größe der Anlage) werden verbrannt und dadurch eine Turbine angetrieben</a:t>
            </a:r>
          </a:p>
          <a:p>
            <a:endParaRPr lang="de-DE" dirty="0"/>
          </a:p>
        </p:txBody>
      </p:sp>
      <p:sp>
        <p:nvSpPr>
          <p:cNvPr id="11" name="Textfeld 10">
            <a:extLst>
              <a:ext uri="{FF2B5EF4-FFF2-40B4-BE49-F238E27FC236}">
                <a16:creationId xmlns:a16="http://schemas.microsoft.com/office/drawing/2014/main" id="{A0E0F01E-B025-E309-E56F-3A930783DC94}"/>
              </a:ext>
            </a:extLst>
          </p:cNvPr>
          <p:cNvSpPr txBox="1"/>
          <p:nvPr/>
        </p:nvSpPr>
        <p:spPr>
          <a:xfrm>
            <a:off x="765926" y="3668535"/>
            <a:ext cx="6033885"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Aufgrund des sehr geringen Wirkungsgrades wird diese Art der Energiegewinnung fast nur noch von erdölfördernden Ländern eingesetzt</a:t>
            </a:r>
          </a:p>
          <a:p>
            <a:endParaRPr lang="de-DE" dirty="0"/>
          </a:p>
        </p:txBody>
      </p:sp>
    </p:spTree>
    <p:extLst>
      <p:ext uri="{BB962C8B-B14F-4D97-AF65-F5344CB8AC3E}">
        <p14:creationId xmlns:p14="http://schemas.microsoft.com/office/powerpoint/2010/main" val="126393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 name="Grafik 2">
            <a:extLst>
              <a:ext uri="{FF2B5EF4-FFF2-40B4-BE49-F238E27FC236}">
                <a16:creationId xmlns:a16="http://schemas.microsoft.com/office/drawing/2014/main" id="{D14E7301-859E-3F27-1E2C-76FD331DB1B4}"/>
              </a:ext>
            </a:extLst>
          </p:cNvPr>
          <p:cNvPicPr>
            <a:picLocks noChangeAspect="1"/>
          </p:cNvPicPr>
          <p:nvPr/>
        </p:nvPicPr>
        <p:blipFill>
          <a:blip r:embed="rId3"/>
          <a:stretch>
            <a:fillRect/>
          </a:stretch>
        </p:blipFill>
        <p:spPr>
          <a:xfrm>
            <a:off x="3229740" y="648393"/>
            <a:ext cx="3501501" cy="1743970"/>
          </a:xfrm>
          <a:prstGeom prst="rect">
            <a:avLst/>
          </a:prstGeom>
        </p:spPr>
      </p:pic>
      <p:sp>
        <p:nvSpPr>
          <p:cNvPr id="312" name="Google Shape;312;p21"/>
          <p:cNvSpPr txBox="1">
            <a:spLocks noGrp="1"/>
          </p:cNvSpPr>
          <p:nvPr>
            <p:ph type="body" idx="1"/>
          </p:nvPr>
        </p:nvSpPr>
        <p:spPr>
          <a:xfrm>
            <a:off x="126759" y="513284"/>
            <a:ext cx="3140142" cy="1892875"/>
          </a:xfrm>
          <a:prstGeom prst="rect">
            <a:avLst/>
          </a:prstGeom>
          <a:solidFill>
            <a:schemeClr val="accent1">
              <a:alpha val="10000"/>
            </a:schemeClr>
          </a:solidFill>
          <a:ln>
            <a:solidFill>
              <a:schemeClr val="accent1"/>
            </a:solidFill>
          </a:ln>
          <a:effectLst>
            <a:softEdge rad="0"/>
          </a:effectLst>
        </p:spPr>
        <p:txBody>
          <a:bodyPr spcFirstLastPara="1" wrap="square" lIns="91425" tIns="45700" rIns="91425" bIns="45700" anchor="t" anchorCtr="0">
            <a:normAutofit fontScale="70000" lnSpcReduction="20000"/>
          </a:bodyPr>
          <a:lstStyle/>
          <a:p>
            <a:pPr marL="387350" indent="-285750">
              <a:spcBef>
                <a:spcPts val="0"/>
              </a:spcBef>
            </a:pPr>
            <a:endParaRPr lang="de-DE" dirty="0"/>
          </a:p>
          <a:p>
            <a:pPr marL="387350" indent="-285750">
              <a:spcBef>
                <a:spcPts val="0"/>
              </a:spcBef>
            </a:pPr>
            <a:r>
              <a:rPr lang="de-DE" dirty="0"/>
              <a:t>Atomenergie gilt als „emissionsfrei“, da bei der Stromerzeugung mittels Kernkraft keine Treibhausgase freigesetzt werden</a:t>
            </a:r>
          </a:p>
          <a:p>
            <a:pPr marL="101600" indent="0">
              <a:spcBef>
                <a:spcPts val="0"/>
              </a:spcBef>
              <a:buNone/>
            </a:pPr>
            <a:endParaRPr lang="de-DE" dirty="0"/>
          </a:p>
          <a:p>
            <a:pPr marL="387350" indent="-285750">
              <a:spcBef>
                <a:spcPts val="0"/>
              </a:spcBef>
            </a:pPr>
            <a:r>
              <a:rPr lang="de-DE" dirty="0"/>
              <a:t>Radioaktivität kann z.B. bei Unfällen frei werden und birgt große Gefahren für die Bevölkerung</a:t>
            </a:r>
          </a:p>
          <a:p>
            <a:pPr marL="101600" indent="0">
              <a:spcBef>
                <a:spcPts val="0"/>
              </a:spcBef>
              <a:buNone/>
            </a:pPr>
            <a:endParaRPr lang="de-DE" dirty="0"/>
          </a:p>
          <a:p>
            <a:pPr marL="387350" indent="-285750">
              <a:spcBef>
                <a:spcPts val="0"/>
              </a:spcBef>
            </a:pPr>
            <a:r>
              <a:rPr lang="de-DE" dirty="0"/>
              <a:t>Gebrauchte Brennstäbe setzen noch für viele Tausend Jahre Radioaktivität frei. Es gibt bisher kein sicheres Entsorgungskonzept oder Endlager für diese Abfälle</a:t>
            </a:r>
            <a:endParaRPr dirty="0"/>
          </a:p>
        </p:txBody>
      </p:sp>
      <p:sp>
        <p:nvSpPr>
          <p:cNvPr id="313" name="Google Shape;313;p21"/>
          <p:cNvSpPr txBox="1">
            <a:spLocks noGrp="1"/>
          </p:cNvSpPr>
          <p:nvPr>
            <p:ph type="title"/>
          </p:nvPr>
        </p:nvSpPr>
        <p:spPr>
          <a:xfrm>
            <a:off x="231044" y="139850"/>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dirty="0"/>
              <a:t>Atomenergie</a:t>
            </a:r>
            <a:endParaRPr dirty="0"/>
          </a:p>
        </p:txBody>
      </p:sp>
      <p:sp>
        <p:nvSpPr>
          <p:cNvPr id="4" name="Pfeil nach rechts 3">
            <a:extLst>
              <a:ext uri="{FF2B5EF4-FFF2-40B4-BE49-F238E27FC236}">
                <a16:creationId xmlns:a16="http://schemas.microsoft.com/office/drawing/2014/main" id="{1998F48D-7D18-8284-1EAB-6680BDEA25D9}"/>
              </a:ext>
            </a:extLst>
          </p:cNvPr>
          <p:cNvSpPr/>
          <p:nvPr/>
        </p:nvSpPr>
        <p:spPr>
          <a:xfrm>
            <a:off x="231044" y="2592358"/>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FE7A1F0-77F7-B43F-FE47-8C317B6C7BAF}"/>
              </a:ext>
            </a:extLst>
          </p:cNvPr>
          <p:cNvSpPr txBox="1"/>
          <p:nvPr/>
        </p:nvSpPr>
        <p:spPr>
          <a:xfrm>
            <a:off x="761721" y="2452744"/>
            <a:ext cx="5665745" cy="815608"/>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rPr>
              <a:t>Im Reaktor findet eine Kettenreaktion statt, bei der ein Neuron einen Uran-Kern in zwei Fragmente und 2 – 3 Neuronen spaltet, die dann wiederum weitere Uran-Kerne spalten. Diese Kettenreaktion nennt sich Kernspaltung</a:t>
            </a:r>
          </a:p>
          <a:p>
            <a:endParaRPr lang="de-DE" dirty="0"/>
          </a:p>
        </p:txBody>
      </p:sp>
      <p:sp>
        <p:nvSpPr>
          <p:cNvPr id="6" name="Pfeil nach rechts 5">
            <a:extLst>
              <a:ext uri="{FF2B5EF4-FFF2-40B4-BE49-F238E27FC236}">
                <a16:creationId xmlns:a16="http://schemas.microsoft.com/office/drawing/2014/main" id="{07107505-D479-8989-EE56-33BF820FBF46}"/>
              </a:ext>
            </a:extLst>
          </p:cNvPr>
          <p:cNvSpPr/>
          <p:nvPr/>
        </p:nvSpPr>
        <p:spPr>
          <a:xfrm>
            <a:off x="231042" y="3113707"/>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BBD575D4-7066-4EFC-DF3D-475389FB4F75}"/>
              </a:ext>
            </a:extLst>
          </p:cNvPr>
          <p:cNvSpPr/>
          <p:nvPr/>
        </p:nvSpPr>
        <p:spPr>
          <a:xfrm>
            <a:off x="231042" y="3534993"/>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E33191B3-8354-5967-28D6-426ABA4CD66A}"/>
              </a:ext>
            </a:extLst>
          </p:cNvPr>
          <p:cNvSpPr txBox="1"/>
          <p:nvPr/>
        </p:nvSpPr>
        <p:spPr>
          <a:xfrm>
            <a:off x="761721" y="3026255"/>
            <a:ext cx="5665745" cy="430887"/>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rPr>
              <a:t>Das für diese Kettenreaktion aufbereitete Uran befindet sich in den Brennstäben, diese hängen innerhalb des Reaktors im zu erhitzenden Wasser</a:t>
            </a:r>
          </a:p>
        </p:txBody>
      </p:sp>
      <p:sp>
        <p:nvSpPr>
          <p:cNvPr id="9" name="Textfeld 8">
            <a:extLst>
              <a:ext uri="{FF2B5EF4-FFF2-40B4-BE49-F238E27FC236}">
                <a16:creationId xmlns:a16="http://schemas.microsoft.com/office/drawing/2014/main" id="{CB7A3385-985E-58C1-2D87-2888D0BB6A08}"/>
              </a:ext>
            </a:extLst>
          </p:cNvPr>
          <p:cNvSpPr txBox="1"/>
          <p:nvPr/>
        </p:nvSpPr>
        <p:spPr>
          <a:xfrm>
            <a:off x="761721" y="3405848"/>
            <a:ext cx="5665745" cy="815608"/>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rPr>
              <a:t>Mittels Kernspaltung wird das Wasser im Reaktor erhitzt und es entsteht Dampf. Wie bei den anderen Wärmekraftwerken auch, wird damit eine Turbine (außerhalb des Reaktors) angetrieben</a:t>
            </a:r>
          </a:p>
          <a:p>
            <a:endParaRPr lang="de-DE" dirty="0"/>
          </a:p>
        </p:txBody>
      </p:sp>
      <p:sp>
        <p:nvSpPr>
          <p:cNvPr id="11" name="Pfeil nach rechts 10">
            <a:extLst>
              <a:ext uri="{FF2B5EF4-FFF2-40B4-BE49-F238E27FC236}">
                <a16:creationId xmlns:a16="http://schemas.microsoft.com/office/drawing/2014/main" id="{87346539-690F-DFEC-1109-F07E0EB44A4C}"/>
              </a:ext>
            </a:extLst>
          </p:cNvPr>
          <p:cNvSpPr/>
          <p:nvPr/>
        </p:nvSpPr>
        <p:spPr>
          <a:xfrm>
            <a:off x="231042" y="4090292"/>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8983D11C-9E84-35FA-45F5-931AC0C94909}"/>
              </a:ext>
            </a:extLst>
          </p:cNvPr>
          <p:cNvSpPr txBox="1"/>
          <p:nvPr/>
        </p:nvSpPr>
        <p:spPr>
          <a:xfrm>
            <a:off x="761720" y="3943976"/>
            <a:ext cx="5665745" cy="984885"/>
          </a:xfrm>
          <a:prstGeom prst="rect">
            <a:avLst/>
          </a:prstGeom>
          <a:noFill/>
        </p:spPr>
        <p:txBody>
          <a:bodyPr wrap="square" rtlCol="0">
            <a:spAutoFit/>
          </a:bodyPr>
          <a:lstStyle/>
          <a:p>
            <a:r>
              <a:rPr lang="de-DE" sz="1100" dirty="0">
                <a:latin typeface="Calibri" panose="020F0502020204030204" pitchFamily="34" charset="0"/>
                <a:cs typeface="Calibri" panose="020F0502020204030204" pitchFamily="34" charset="0"/>
              </a:rPr>
              <a:t>Bei der Kernspaltung wird radioaktive Strahlung in großer Menge frei, die für den Menschen gefährlich ist. Deshalb ist der Reaktor von einer mehrere Meter dicken Betonhülle umgeben, um ein Entweichen dieser Strahlung zu verhindern und es gibt strenge Sicherheitsvorkehrungen wie z.B. Schleusen und besondere Schutzkleidung.</a:t>
            </a:r>
          </a:p>
          <a:p>
            <a:endParaRPr lang="de-DE" dirty="0"/>
          </a:p>
        </p:txBody>
      </p:sp>
    </p:spTree>
    <p:extLst>
      <p:ext uri="{BB962C8B-B14F-4D97-AF65-F5344CB8AC3E}">
        <p14:creationId xmlns:p14="http://schemas.microsoft.com/office/powerpoint/2010/main" val="3189722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endParaRPr dirty="0"/>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dirty="0">
                <a:solidFill>
                  <a:srgbClr val="7F7F7F"/>
                </a:solidFill>
              </a:rPr>
              <a:t>Fossile Energieträger</a:t>
            </a:r>
            <a:endParaRPr dirty="0">
              <a:solidFill>
                <a:srgbClr val="7F7F7F"/>
              </a:solidFill>
            </a:endParaRPr>
          </a:p>
          <a:p>
            <a:pPr marL="800100" lvl="1" indent="-342900">
              <a:spcBef>
                <a:spcPts val="751"/>
              </a:spcBef>
              <a:buFont typeface="Calibri"/>
              <a:buAutoNum type="alphaLcParenR"/>
            </a:pPr>
            <a:r>
              <a:rPr lang="de-DE" b="1" dirty="0">
                <a:solidFill>
                  <a:schemeClr val="tx1"/>
                </a:solidFill>
              </a:rPr>
              <a:t>Erneuerbare Energien</a:t>
            </a:r>
            <a:endParaRPr b="1" dirty="0">
              <a:solidFill>
                <a:schemeClr val="tx1"/>
              </a:solidFill>
            </a:endParaRPr>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lang="de-DE" dirty="0">
              <a:solidFill>
                <a:srgbClr val="7F7F7F"/>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107607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Erneuerbare Energien im Überblick</a:t>
            </a:r>
            <a:endParaRPr/>
          </a:p>
        </p:txBody>
      </p:sp>
      <p:pic>
        <p:nvPicPr>
          <p:cNvPr id="22" name="Grafik 21">
            <a:extLst>
              <a:ext uri="{FF2B5EF4-FFF2-40B4-BE49-F238E27FC236}">
                <a16:creationId xmlns:a16="http://schemas.microsoft.com/office/drawing/2014/main" id="{A6EB6AAE-5603-9219-4ECA-38C43B9DDAF2}"/>
              </a:ext>
            </a:extLst>
          </p:cNvPr>
          <p:cNvPicPr>
            <a:picLocks noChangeAspect="1"/>
          </p:cNvPicPr>
          <p:nvPr/>
        </p:nvPicPr>
        <p:blipFill>
          <a:blip r:embed="rId3"/>
          <a:stretch>
            <a:fillRect/>
          </a:stretch>
        </p:blipFill>
        <p:spPr>
          <a:xfrm>
            <a:off x="1391478" y="775590"/>
            <a:ext cx="3972373" cy="2102630"/>
          </a:xfrm>
          <a:prstGeom prst="rect">
            <a:avLst/>
          </a:prstGeom>
        </p:spPr>
      </p:pic>
      <p:sp>
        <p:nvSpPr>
          <p:cNvPr id="2" name="Pfeil nach rechts 1">
            <a:extLst>
              <a:ext uri="{FF2B5EF4-FFF2-40B4-BE49-F238E27FC236}">
                <a16:creationId xmlns:a16="http://schemas.microsoft.com/office/drawing/2014/main" id="{DDB0439E-B079-F671-4285-AADF829B1E3A}"/>
              </a:ext>
            </a:extLst>
          </p:cNvPr>
          <p:cNvSpPr/>
          <p:nvPr/>
        </p:nvSpPr>
        <p:spPr>
          <a:xfrm>
            <a:off x="355244" y="4071216"/>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BE3B4973-09DB-FF67-1F73-297A29D95F73}"/>
              </a:ext>
            </a:extLst>
          </p:cNvPr>
          <p:cNvSpPr txBox="1"/>
          <p:nvPr/>
        </p:nvSpPr>
        <p:spPr>
          <a:xfrm>
            <a:off x="952720" y="3908207"/>
            <a:ext cx="5478509" cy="738664"/>
          </a:xfrm>
          <a:prstGeom prst="rect">
            <a:avLst/>
          </a:prstGeom>
          <a:noFill/>
        </p:spPr>
        <p:txBody>
          <a:bodyPr wrap="square" rtlCol="0">
            <a:spAutoFit/>
          </a:bodyPr>
          <a:lstStyle/>
          <a:p>
            <a:r>
              <a:rPr lang="de-DE" dirty="0"/>
              <a:t>Auch erneuerbare Energien haben Wirkungsgrade, allerdings haben diese hier eine andere Relevanz, da die Energieträger wie Sonne, Wasser und Wind kostenfrei verfügbar sind</a:t>
            </a:r>
          </a:p>
        </p:txBody>
      </p:sp>
      <p:sp>
        <p:nvSpPr>
          <p:cNvPr id="4" name="Pfeil nach rechts 3">
            <a:extLst>
              <a:ext uri="{FF2B5EF4-FFF2-40B4-BE49-F238E27FC236}">
                <a16:creationId xmlns:a16="http://schemas.microsoft.com/office/drawing/2014/main" id="{56CE9B6B-1E77-1C3F-9C8D-B6893340DD14}"/>
              </a:ext>
            </a:extLst>
          </p:cNvPr>
          <p:cNvSpPr/>
          <p:nvPr/>
        </p:nvSpPr>
        <p:spPr>
          <a:xfrm>
            <a:off x="355244" y="2884695"/>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96548DAE-3170-EEB6-211D-CF881279B23D}"/>
              </a:ext>
            </a:extLst>
          </p:cNvPr>
          <p:cNvSpPr txBox="1"/>
          <p:nvPr/>
        </p:nvSpPr>
        <p:spPr>
          <a:xfrm>
            <a:off x="952720" y="2852050"/>
            <a:ext cx="3417923" cy="307777"/>
          </a:xfrm>
          <a:prstGeom prst="rect">
            <a:avLst/>
          </a:prstGeom>
          <a:noFill/>
        </p:spPr>
        <p:txBody>
          <a:bodyPr wrap="none" rtlCol="0">
            <a:spAutoFit/>
          </a:bodyPr>
          <a:lstStyle/>
          <a:p>
            <a:r>
              <a:rPr lang="de-DE" dirty="0"/>
              <a:t>Erneuerbare Energien sind emissionsfrei</a:t>
            </a:r>
          </a:p>
        </p:txBody>
      </p:sp>
      <p:sp>
        <p:nvSpPr>
          <p:cNvPr id="6" name="Pfeil nach rechts 5">
            <a:extLst>
              <a:ext uri="{FF2B5EF4-FFF2-40B4-BE49-F238E27FC236}">
                <a16:creationId xmlns:a16="http://schemas.microsoft.com/office/drawing/2014/main" id="{DC423814-3230-B4A0-BEEF-B0227FD06E99}"/>
              </a:ext>
            </a:extLst>
          </p:cNvPr>
          <p:cNvSpPr/>
          <p:nvPr/>
        </p:nvSpPr>
        <p:spPr>
          <a:xfrm>
            <a:off x="355244" y="335587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01CCC336-8483-AE90-EE4E-3E65B4D927FD}"/>
              </a:ext>
            </a:extLst>
          </p:cNvPr>
          <p:cNvSpPr txBox="1"/>
          <p:nvPr/>
        </p:nvSpPr>
        <p:spPr>
          <a:xfrm>
            <a:off x="952720" y="3192862"/>
            <a:ext cx="5580580" cy="738664"/>
          </a:xfrm>
          <a:prstGeom prst="rect">
            <a:avLst/>
          </a:prstGeom>
          <a:noFill/>
        </p:spPr>
        <p:txBody>
          <a:bodyPr wrap="square" rtlCol="0">
            <a:spAutoFit/>
          </a:bodyPr>
          <a:lstStyle/>
          <a:p>
            <a:r>
              <a:rPr lang="de-DE" dirty="0"/>
              <a:t>Erneuerbare Energien nutzen unbegrenzt vorhandene Ressourcen wie z.B. Wind, Sonnenlicht, Wasserkraft, Meeresenergie, Geothermie oder Biomasse aus Abfällen bzw. Pflanzen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484E863-A467-C59C-46E3-8A96294F2D4D}"/>
              </a:ext>
            </a:extLst>
          </p:cNvPr>
          <p:cNvSpPr>
            <a:spLocks noGrp="1"/>
          </p:cNvSpPr>
          <p:nvPr>
            <p:ph type="body" idx="1"/>
          </p:nvPr>
        </p:nvSpPr>
        <p:spPr>
          <a:xfrm>
            <a:off x="356516" y="594439"/>
            <a:ext cx="4475249" cy="1490476"/>
          </a:xfrm>
          <a:solidFill>
            <a:schemeClr val="accent1">
              <a:alpha val="20000"/>
            </a:schemeClr>
          </a:solidFill>
          <a:ln>
            <a:solidFill>
              <a:schemeClr val="accent1"/>
            </a:solidFill>
          </a:ln>
        </p:spPr>
        <p:txBody>
          <a:bodyPr>
            <a:normAutofit fontScale="70000" lnSpcReduction="20000"/>
          </a:bodyPr>
          <a:lstStyle/>
          <a:p>
            <a:r>
              <a:rPr lang="de-DE" dirty="0"/>
              <a:t>Die Stromproduktion durch Windräder/Windkraftanlagen ist wetter- bzw. windabhängig, bei stürmischem Wetter kann der Anteil an Windenergie im deutschen Strommix bis zu 60% betragen</a:t>
            </a:r>
          </a:p>
          <a:p>
            <a:r>
              <a:rPr lang="de-DE" dirty="0"/>
              <a:t>Aufgrund möglicher Geräusche, Vibrationen und Verschattung dürfen </a:t>
            </a:r>
            <a:r>
              <a:rPr lang="de-DE" dirty="0" err="1"/>
              <a:t>onshore</a:t>
            </a:r>
            <a:r>
              <a:rPr lang="de-DE" dirty="0"/>
              <a:t> – Windkraftanlagen nur in einem bestimmten Abstand zu Wohnhäusern aufgestellt werden. Aufgrund technischer Weiterentwicklung werden diese Beeinträchtigungen aber </a:t>
            </a:r>
            <a:r>
              <a:rPr lang="de-DE"/>
              <a:t>immer geringer</a:t>
            </a:r>
            <a:endParaRPr lang="de-DE" dirty="0"/>
          </a:p>
          <a:p>
            <a:r>
              <a:rPr lang="de-DE" dirty="0"/>
              <a:t>Eine Windkraftanlage hat einen Wirkungsgrad von ca. 50%</a:t>
            </a:r>
          </a:p>
          <a:p>
            <a:endParaRPr lang="de-DE" dirty="0"/>
          </a:p>
          <a:p>
            <a:endParaRPr lang="de-DE" dirty="0"/>
          </a:p>
        </p:txBody>
      </p:sp>
      <p:sp>
        <p:nvSpPr>
          <p:cNvPr id="3" name="Titel 2">
            <a:extLst>
              <a:ext uri="{FF2B5EF4-FFF2-40B4-BE49-F238E27FC236}">
                <a16:creationId xmlns:a16="http://schemas.microsoft.com/office/drawing/2014/main" id="{529F341C-5806-BB0D-5C25-2574DE41B60C}"/>
              </a:ext>
            </a:extLst>
          </p:cNvPr>
          <p:cNvSpPr>
            <a:spLocks noGrp="1"/>
          </p:cNvSpPr>
          <p:nvPr>
            <p:ph type="title"/>
          </p:nvPr>
        </p:nvSpPr>
        <p:spPr/>
        <p:txBody>
          <a:bodyPr/>
          <a:lstStyle/>
          <a:p>
            <a:r>
              <a:rPr lang="de-DE" dirty="0"/>
              <a:t>Windenergie</a:t>
            </a:r>
          </a:p>
        </p:txBody>
      </p:sp>
      <p:grpSp>
        <p:nvGrpSpPr>
          <p:cNvPr id="4" name="Gruppieren 3">
            <a:extLst>
              <a:ext uri="{FF2B5EF4-FFF2-40B4-BE49-F238E27FC236}">
                <a16:creationId xmlns:a16="http://schemas.microsoft.com/office/drawing/2014/main" id="{295A64DE-A3F4-711D-6769-B8AC02D4E072}"/>
              </a:ext>
            </a:extLst>
          </p:cNvPr>
          <p:cNvGrpSpPr/>
          <p:nvPr/>
        </p:nvGrpSpPr>
        <p:grpSpPr>
          <a:xfrm>
            <a:off x="4756417" y="2706036"/>
            <a:ext cx="2101583" cy="1955755"/>
            <a:chOff x="419024" y="1242987"/>
            <a:chExt cx="2101583" cy="1955755"/>
          </a:xfrm>
        </p:grpSpPr>
        <p:sp>
          <p:nvSpPr>
            <p:cNvPr id="5" name="Textfeld 4">
              <a:extLst>
                <a:ext uri="{FF2B5EF4-FFF2-40B4-BE49-F238E27FC236}">
                  <a16:creationId xmlns:a16="http://schemas.microsoft.com/office/drawing/2014/main" id="{A898FC5F-7079-463C-34F5-363CD7CC260B}"/>
                </a:ext>
              </a:extLst>
            </p:cNvPr>
            <p:cNvSpPr txBox="1"/>
            <p:nvPr/>
          </p:nvSpPr>
          <p:spPr bwMode="auto">
            <a:xfrm>
              <a:off x="419024" y="2490856"/>
              <a:ext cx="2101583"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0" indent="0" algn="ctr">
                <a:buFont typeface="Lato" panose="05000000000000000000" pitchFamily="2" charset="2"/>
                <a:buNone/>
              </a:pPr>
              <a:r>
                <a:rPr lang="de-DE" sz="2000" b="0">
                  <a:solidFill>
                    <a:schemeClr val="tx1">
                      <a:lumMod val="50000"/>
                      <a:lumOff val="50000"/>
                    </a:schemeClr>
                  </a:solidFill>
                  <a:latin typeface="Lato" panose="020F0502020204030203" pitchFamily="34" charset="77"/>
                  <a:ea typeface="Lato" panose="020F0502020204030203" pitchFamily="34" charset="0"/>
                  <a:cs typeface="Lato" panose="020F0502020204030203" pitchFamily="34" charset="0"/>
                </a:rPr>
                <a:t>Wind </a:t>
              </a:r>
              <a:br>
                <a:rPr lang="de-DE" sz="2000" b="0">
                  <a:solidFill>
                    <a:schemeClr val="tx1">
                      <a:lumMod val="50000"/>
                      <a:lumOff val="50000"/>
                    </a:schemeClr>
                  </a:solidFill>
                  <a:latin typeface="Lato" panose="020F0502020204030203" pitchFamily="34" charset="77"/>
                  <a:ea typeface="Lato" panose="020F0502020204030203" pitchFamily="34" charset="0"/>
                  <a:cs typeface="Lato" panose="020F0502020204030203" pitchFamily="34" charset="0"/>
                </a:rPr>
              </a:br>
              <a:r>
                <a:rPr lang="de-DE" sz="2000" b="0">
                  <a:solidFill>
                    <a:schemeClr val="tx1">
                      <a:lumMod val="50000"/>
                      <a:lumOff val="50000"/>
                    </a:schemeClr>
                  </a:solidFill>
                  <a:latin typeface="Lato" panose="020F0502020204030203" pitchFamily="34" charset="77"/>
                  <a:ea typeface="Lato" panose="020F0502020204030203" pitchFamily="34" charset="0"/>
                  <a:cs typeface="Lato" panose="020F0502020204030203" pitchFamily="34" charset="0"/>
                </a:rPr>
                <a:t>on- und offshore</a:t>
              </a:r>
            </a:p>
          </p:txBody>
        </p:sp>
        <p:pic>
          <p:nvPicPr>
            <p:cNvPr id="6" name="Grafik 5">
              <a:extLst>
                <a:ext uri="{FF2B5EF4-FFF2-40B4-BE49-F238E27FC236}">
                  <a16:creationId xmlns:a16="http://schemas.microsoft.com/office/drawing/2014/main" id="{13188FAB-7080-837C-161A-3AAF7B1B3B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6395"/>
            <a:stretch/>
          </p:blipFill>
          <p:spPr>
            <a:xfrm>
              <a:off x="856083" y="1242987"/>
              <a:ext cx="1227464" cy="1272505"/>
            </a:xfrm>
            <a:prstGeom prst="rect">
              <a:avLst/>
            </a:prstGeom>
          </p:spPr>
        </p:pic>
      </p:grpSp>
      <p:sp>
        <p:nvSpPr>
          <p:cNvPr id="13" name="Fußzeilenplatzhalter 12">
            <a:extLst>
              <a:ext uri="{FF2B5EF4-FFF2-40B4-BE49-F238E27FC236}">
                <a16:creationId xmlns:a16="http://schemas.microsoft.com/office/drawing/2014/main" id="{D4414A25-A56E-53C3-9BDB-EB6F25E68359}"/>
              </a:ext>
            </a:extLst>
          </p:cNvPr>
          <p:cNvSpPr>
            <a:spLocks noGrp="1"/>
          </p:cNvSpPr>
          <p:nvPr>
            <p:ph type="ftr" idx="11"/>
          </p:nvPr>
        </p:nvSpPr>
        <p:spPr/>
        <p:txBody>
          <a:bodyPr/>
          <a:lstStyle/>
          <a:p>
            <a:endParaRPr lang="de-DE" dirty="0"/>
          </a:p>
        </p:txBody>
      </p:sp>
      <p:grpSp>
        <p:nvGrpSpPr>
          <p:cNvPr id="22" name="Gruppieren 21">
            <a:extLst>
              <a:ext uri="{FF2B5EF4-FFF2-40B4-BE49-F238E27FC236}">
                <a16:creationId xmlns:a16="http://schemas.microsoft.com/office/drawing/2014/main" id="{97B2CA4F-8304-8F07-9E60-6909E4110C1F}"/>
              </a:ext>
            </a:extLst>
          </p:cNvPr>
          <p:cNvGrpSpPr/>
          <p:nvPr/>
        </p:nvGrpSpPr>
        <p:grpSpPr>
          <a:xfrm>
            <a:off x="338997" y="2098920"/>
            <a:ext cx="4935861" cy="2578260"/>
            <a:chOff x="338997" y="2098920"/>
            <a:chExt cx="4935861" cy="2578260"/>
          </a:xfrm>
        </p:grpSpPr>
        <p:sp>
          <p:nvSpPr>
            <p:cNvPr id="8" name="Pfeil nach rechts 7">
              <a:extLst>
                <a:ext uri="{FF2B5EF4-FFF2-40B4-BE49-F238E27FC236}">
                  <a16:creationId xmlns:a16="http://schemas.microsoft.com/office/drawing/2014/main" id="{69667E5B-D2E6-1A34-1586-572E324B4DCE}"/>
                </a:ext>
              </a:extLst>
            </p:cNvPr>
            <p:cNvSpPr/>
            <p:nvPr/>
          </p:nvSpPr>
          <p:spPr>
            <a:xfrm>
              <a:off x="356517" y="2216088"/>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87E8A690-C460-D9BB-FA83-E740C79E3446}"/>
                </a:ext>
              </a:extLst>
            </p:cNvPr>
            <p:cNvSpPr txBox="1"/>
            <p:nvPr/>
          </p:nvSpPr>
          <p:spPr>
            <a:xfrm>
              <a:off x="1008464" y="2098920"/>
              <a:ext cx="3359272" cy="523220"/>
            </a:xfrm>
            <a:prstGeom prst="rect">
              <a:avLst/>
            </a:prstGeom>
            <a:noFill/>
          </p:spPr>
          <p:txBody>
            <a:bodyPr wrap="square" rtlCol="0">
              <a:spAutoFit/>
            </a:bodyPr>
            <a:lstStyle/>
            <a:p>
              <a:r>
                <a:rPr lang="de-DE" dirty="0"/>
                <a:t>Der Wind treibt die Rotorblätter des Windrades an</a:t>
              </a:r>
            </a:p>
          </p:txBody>
        </p:sp>
        <p:sp>
          <p:nvSpPr>
            <p:cNvPr id="10" name="Pfeil nach rechts 9">
              <a:extLst>
                <a:ext uri="{FF2B5EF4-FFF2-40B4-BE49-F238E27FC236}">
                  <a16:creationId xmlns:a16="http://schemas.microsoft.com/office/drawing/2014/main" id="{E7425B78-3070-AF71-2972-97B5BF9E9F9D}"/>
                </a:ext>
              </a:extLst>
            </p:cNvPr>
            <p:cNvSpPr/>
            <p:nvPr/>
          </p:nvSpPr>
          <p:spPr>
            <a:xfrm>
              <a:off x="343897" y="2700423"/>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6C00B88-1C28-B210-E59D-4A4D0D017D7E}"/>
                </a:ext>
              </a:extLst>
            </p:cNvPr>
            <p:cNvSpPr txBox="1"/>
            <p:nvPr/>
          </p:nvSpPr>
          <p:spPr>
            <a:xfrm>
              <a:off x="982903" y="2615884"/>
              <a:ext cx="4192423" cy="523220"/>
            </a:xfrm>
            <a:prstGeom prst="rect">
              <a:avLst/>
            </a:prstGeom>
            <a:noFill/>
          </p:spPr>
          <p:txBody>
            <a:bodyPr wrap="square" rtlCol="0">
              <a:spAutoFit/>
            </a:bodyPr>
            <a:lstStyle/>
            <a:p>
              <a:r>
                <a:rPr lang="de-DE" dirty="0"/>
                <a:t>In der Gondel – dem hinteren Teil des Windrades – befindet sich der Generator</a:t>
              </a:r>
            </a:p>
          </p:txBody>
        </p:sp>
        <p:sp>
          <p:nvSpPr>
            <p:cNvPr id="14" name="Pfeil nach rechts 13">
              <a:extLst>
                <a:ext uri="{FF2B5EF4-FFF2-40B4-BE49-F238E27FC236}">
                  <a16:creationId xmlns:a16="http://schemas.microsoft.com/office/drawing/2014/main" id="{1426B6A0-3194-2FE0-2FFD-4F8751192507}"/>
                </a:ext>
              </a:extLst>
            </p:cNvPr>
            <p:cNvSpPr/>
            <p:nvPr/>
          </p:nvSpPr>
          <p:spPr>
            <a:xfrm>
              <a:off x="356517" y="315631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04077DE5-1F82-8BAE-05AB-15CCDD1FD5A7}"/>
                </a:ext>
              </a:extLst>
            </p:cNvPr>
            <p:cNvSpPr txBox="1"/>
            <p:nvPr/>
          </p:nvSpPr>
          <p:spPr>
            <a:xfrm>
              <a:off x="974283" y="3135078"/>
              <a:ext cx="4300575" cy="738664"/>
            </a:xfrm>
            <a:prstGeom prst="rect">
              <a:avLst/>
            </a:prstGeom>
            <a:noFill/>
          </p:spPr>
          <p:txBody>
            <a:bodyPr wrap="square" rtlCol="0">
              <a:spAutoFit/>
            </a:bodyPr>
            <a:lstStyle/>
            <a:p>
              <a:r>
                <a:rPr lang="de-DE" dirty="0"/>
                <a:t>Dieser wird durch die Rotorblätter angetrieben und erzeugt Strom, die mechanische Energie (Leistung) wird so in elektrische Energie umgewandelt</a:t>
              </a:r>
            </a:p>
          </p:txBody>
        </p:sp>
        <p:sp>
          <p:nvSpPr>
            <p:cNvPr id="17" name="Pfeil nach rechts 16">
              <a:extLst>
                <a:ext uri="{FF2B5EF4-FFF2-40B4-BE49-F238E27FC236}">
                  <a16:creationId xmlns:a16="http://schemas.microsoft.com/office/drawing/2014/main" id="{7BD37919-B41D-B67B-6B28-E5A6F78BEE87}"/>
                </a:ext>
              </a:extLst>
            </p:cNvPr>
            <p:cNvSpPr/>
            <p:nvPr/>
          </p:nvSpPr>
          <p:spPr>
            <a:xfrm>
              <a:off x="338997" y="3985975"/>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3D28391D-B2C9-C021-B68B-EC6178547717}"/>
                </a:ext>
              </a:extLst>
            </p:cNvPr>
            <p:cNvSpPr txBox="1"/>
            <p:nvPr/>
          </p:nvSpPr>
          <p:spPr>
            <a:xfrm>
              <a:off x="980147" y="3938516"/>
              <a:ext cx="4077296" cy="738664"/>
            </a:xfrm>
            <a:prstGeom prst="rect">
              <a:avLst/>
            </a:prstGeom>
            <a:noFill/>
          </p:spPr>
          <p:txBody>
            <a:bodyPr wrap="square" rtlCol="0">
              <a:spAutoFit/>
            </a:bodyPr>
            <a:lstStyle/>
            <a:p>
              <a:r>
                <a:rPr lang="de-DE" dirty="0"/>
                <a:t>Windkraftanlagen und Windparks können sowohl auf dem Land (</a:t>
              </a:r>
              <a:r>
                <a:rPr lang="de-DE" dirty="0" err="1"/>
                <a:t>onshore</a:t>
              </a:r>
              <a:r>
                <a:rPr lang="de-DE" dirty="0"/>
                <a:t>) und auf dem Meer (offshore) gebaut werden</a:t>
              </a:r>
            </a:p>
          </p:txBody>
        </p:sp>
      </p:grpSp>
      <p:pic>
        <p:nvPicPr>
          <p:cNvPr id="21" name="Grafik 20">
            <a:extLst>
              <a:ext uri="{FF2B5EF4-FFF2-40B4-BE49-F238E27FC236}">
                <a16:creationId xmlns:a16="http://schemas.microsoft.com/office/drawing/2014/main" id="{B3E6C451-8329-63B0-8580-8ECE97FAC0EF}"/>
              </a:ext>
            </a:extLst>
          </p:cNvPr>
          <p:cNvPicPr>
            <a:picLocks noChangeAspect="1"/>
          </p:cNvPicPr>
          <p:nvPr/>
        </p:nvPicPr>
        <p:blipFill>
          <a:blip r:embed="rId4"/>
          <a:stretch>
            <a:fillRect/>
          </a:stretch>
        </p:blipFill>
        <p:spPr>
          <a:xfrm>
            <a:off x="4831765" y="153730"/>
            <a:ext cx="1934221" cy="2437282"/>
          </a:xfrm>
          <a:prstGeom prst="rect">
            <a:avLst/>
          </a:prstGeom>
        </p:spPr>
      </p:pic>
    </p:spTree>
    <p:extLst>
      <p:ext uri="{BB962C8B-B14F-4D97-AF65-F5344CB8AC3E}">
        <p14:creationId xmlns:p14="http://schemas.microsoft.com/office/powerpoint/2010/main" val="53296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8F7EE5B-46EB-D45F-2F33-FF022FBF712C}"/>
              </a:ext>
            </a:extLst>
          </p:cNvPr>
          <p:cNvSpPr>
            <a:spLocks noGrp="1"/>
          </p:cNvSpPr>
          <p:nvPr>
            <p:ph type="body" idx="1"/>
          </p:nvPr>
        </p:nvSpPr>
        <p:spPr>
          <a:xfrm>
            <a:off x="226840" y="528276"/>
            <a:ext cx="3737616" cy="1750698"/>
          </a:xfrm>
          <a:solidFill>
            <a:schemeClr val="accent1">
              <a:alpha val="20000"/>
            </a:schemeClr>
          </a:solidFill>
        </p:spPr>
        <p:txBody>
          <a:bodyPr>
            <a:normAutofit fontScale="85000" lnSpcReduction="10000"/>
          </a:bodyPr>
          <a:lstStyle/>
          <a:p>
            <a:r>
              <a:rPr lang="de-DE" sz="1400" dirty="0">
                <a:latin typeface="Calibri" panose="020F0502020204030204" pitchFamily="34" charset="0"/>
                <a:cs typeface="Calibri" panose="020F0502020204030204" pitchFamily="34" charset="0"/>
              </a:rPr>
              <a:t>Bei der Solarthermie wird die Sonnenenergie in Wärme umgewandelt, die dann z.B. zum heizen oder für warmes Wasser verwendet wird</a:t>
            </a:r>
          </a:p>
          <a:p>
            <a:r>
              <a:rPr lang="de-DE" sz="1400" dirty="0">
                <a:latin typeface="Calibri" panose="020F0502020204030204" pitchFamily="34" charset="0"/>
                <a:cs typeface="Calibri" panose="020F0502020204030204" pitchFamily="34" charset="0"/>
              </a:rPr>
              <a:t>Eine Photovoltaikanlage wandelt das einfallende Sonnenlicht in Strom um, der dann direkt vor Ort genutzt, gespeichert oder in das öffentliche Stromnetz eingespeist werden kann.</a:t>
            </a:r>
          </a:p>
          <a:p>
            <a:r>
              <a:rPr lang="de-DE" sz="1400" dirty="0">
                <a:latin typeface="Calibri" panose="020F0502020204030204" pitchFamily="34" charset="0"/>
                <a:cs typeface="Calibri" panose="020F0502020204030204" pitchFamily="34" charset="0"/>
              </a:rPr>
              <a:t>Sonnenergie kann man auch zu Hause gewinnen und nutzen, z.B. mit einem Balkonkraftwerk</a:t>
            </a:r>
          </a:p>
          <a:p>
            <a:endParaRPr lang="de-DE" dirty="0"/>
          </a:p>
        </p:txBody>
      </p:sp>
      <p:sp>
        <p:nvSpPr>
          <p:cNvPr id="3" name="Titel 2">
            <a:extLst>
              <a:ext uri="{FF2B5EF4-FFF2-40B4-BE49-F238E27FC236}">
                <a16:creationId xmlns:a16="http://schemas.microsoft.com/office/drawing/2014/main" id="{948A6BED-8329-704B-0BBF-39EB9DF770C3}"/>
              </a:ext>
            </a:extLst>
          </p:cNvPr>
          <p:cNvSpPr>
            <a:spLocks noGrp="1"/>
          </p:cNvSpPr>
          <p:nvPr>
            <p:ph type="title"/>
          </p:nvPr>
        </p:nvSpPr>
        <p:spPr>
          <a:xfrm>
            <a:off x="225480" y="188316"/>
            <a:ext cx="6395912" cy="399540"/>
          </a:xfrm>
        </p:spPr>
        <p:txBody>
          <a:bodyPr/>
          <a:lstStyle/>
          <a:p>
            <a:r>
              <a:rPr lang="de-DE" dirty="0"/>
              <a:t>Solarthermie und PV</a:t>
            </a:r>
          </a:p>
        </p:txBody>
      </p:sp>
      <p:pic>
        <p:nvPicPr>
          <p:cNvPr id="7" name="Grafik 6">
            <a:extLst>
              <a:ext uri="{FF2B5EF4-FFF2-40B4-BE49-F238E27FC236}">
                <a16:creationId xmlns:a16="http://schemas.microsoft.com/office/drawing/2014/main" id="{AF76241E-8E17-0F95-A3B0-7E5E08E84976}"/>
              </a:ext>
            </a:extLst>
          </p:cNvPr>
          <p:cNvPicPr>
            <a:picLocks noChangeAspect="1"/>
          </p:cNvPicPr>
          <p:nvPr/>
        </p:nvPicPr>
        <p:blipFill>
          <a:blip r:embed="rId3"/>
          <a:stretch>
            <a:fillRect/>
          </a:stretch>
        </p:blipFill>
        <p:spPr>
          <a:xfrm>
            <a:off x="4241800" y="116466"/>
            <a:ext cx="2250440" cy="1507576"/>
          </a:xfrm>
          <a:prstGeom prst="rect">
            <a:avLst/>
          </a:prstGeom>
        </p:spPr>
      </p:pic>
      <p:pic>
        <p:nvPicPr>
          <p:cNvPr id="9" name="Grafik 8">
            <a:extLst>
              <a:ext uri="{FF2B5EF4-FFF2-40B4-BE49-F238E27FC236}">
                <a16:creationId xmlns:a16="http://schemas.microsoft.com/office/drawing/2014/main" id="{A877E5B9-748B-FBE7-071C-91446959A854}"/>
              </a:ext>
            </a:extLst>
          </p:cNvPr>
          <p:cNvPicPr>
            <a:picLocks noChangeAspect="1"/>
          </p:cNvPicPr>
          <p:nvPr/>
        </p:nvPicPr>
        <p:blipFill rotWithShape="1">
          <a:blip r:embed="rId4"/>
          <a:srcRect b="6051"/>
          <a:stretch/>
        </p:blipFill>
        <p:spPr>
          <a:xfrm>
            <a:off x="4161317" y="1551356"/>
            <a:ext cx="2616200" cy="1633650"/>
          </a:xfrm>
          <a:prstGeom prst="rect">
            <a:avLst/>
          </a:prstGeom>
        </p:spPr>
      </p:pic>
      <p:pic>
        <p:nvPicPr>
          <p:cNvPr id="10" name="Google Shape;402;p31">
            <a:extLst>
              <a:ext uri="{FF2B5EF4-FFF2-40B4-BE49-F238E27FC236}">
                <a16:creationId xmlns:a16="http://schemas.microsoft.com/office/drawing/2014/main" id="{E95C5F61-960E-71DB-554C-FB504349AF90}"/>
              </a:ext>
            </a:extLst>
          </p:cNvPr>
          <p:cNvPicPr preferRelativeResize="0"/>
          <p:nvPr/>
        </p:nvPicPr>
        <p:blipFill rotWithShape="1">
          <a:blip r:embed="rId5">
            <a:alphaModFix/>
          </a:blip>
          <a:srcRect/>
          <a:stretch/>
        </p:blipFill>
        <p:spPr>
          <a:xfrm>
            <a:off x="5549900" y="2769509"/>
            <a:ext cx="1298916" cy="1633651"/>
          </a:xfrm>
          <a:prstGeom prst="rect">
            <a:avLst/>
          </a:prstGeom>
          <a:noFill/>
          <a:ln>
            <a:noFill/>
          </a:ln>
        </p:spPr>
      </p:pic>
      <p:sp>
        <p:nvSpPr>
          <p:cNvPr id="11" name="Pfeil nach rechts 10">
            <a:extLst>
              <a:ext uri="{FF2B5EF4-FFF2-40B4-BE49-F238E27FC236}">
                <a16:creationId xmlns:a16="http://schemas.microsoft.com/office/drawing/2014/main" id="{BA89EBEC-8876-BAA3-EE2E-73C17A2B8B7E}"/>
              </a:ext>
            </a:extLst>
          </p:cNvPr>
          <p:cNvSpPr/>
          <p:nvPr/>
        </p:nvSpPr>
        <p:spPr>
          <a:xfrm>
            <a:off x="227372" y="2435298"/>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Pfeil nach rechts 12">
            <a:extLst>
              <a:ext uri="{FF2B5EF4-FFF2-40B4-BE49-F238E27FC236}">
                <a16:creationId xmlns:a16="http://schemas.microsoft.com/office/drawing/2014/main" id="{9F6FD28A-EB8B-0C12-EE6C-1D8837A305C4}"/>
              </a:ext>
            </a:extLst>
          </p:cNvPr>
          <p:cNvSpPr/>
          <p:nvPr/>
        </p:nvSpPr>
        <p:spPr>
          <a:xfrm>
            <a:off x="227372" y="3799709"/>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E13E1B31-326E-22DF-EB19-20B0B0EBE8E7}"/>
              </a:ext>
            </a:extLst>
          </p:cNvPr>
          <p:cNvSpPr txBox="1"/>
          <p:nvPr/>
        </p:nvSpPr>
        <p:spPr>
          <a:xfrm>
            <a:off x="813968" y="2332787"/>
            <a:ext cx="3427832" cy="1600438"/>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Solarthermie- und Photovoltaik-Anlagen werden auf dem Dach eines Hauses installiert. Für den Ertrag, also die Menge an elektrischem Strom, die sie produzieren kann, ist es wichtig, in welcher Himmelsrichtung sie ausgerichtet ist.</a:t>
            </a:r>
          </a:p>
          <a:p>
            <a:endParaRPr lang="de-DE" dirty="0"/>
          </a:p>
        </p:txBody>
      </p:sp>
      <p:sp>
        <p:nvSpPr>
          <p:cNvPr id="6" name="Textfeld 5">
            <a:extLst>
              <a:ext uri="{FF2B5EF4-FFF2-40B4-BE49-F238E27FC236}">
                <a16:creationId xmlns:a16="http://schemas.microsoft.com/office/drawing/2014/main" id="{E9ADE24B-90E5-DD7C-2A41-DAF796CDBB10}"/>
              </a:ext>
            </a:extLst>
          </p:cNvPr>
          <p:cNvSpPr txBox="1"/>
          <p:nvPr/>
        </p:nvSpPr>
        <p:spPr>
          <a:xfrm>
            <a:off x="801661" y="3694992"/>
            <a:ext cx="4719334" cy="1169551"/>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Ebenfalls Einfluss auf den Ertrag hat die Neigung der Anlage, also in welchem Winkel die Module ausgerichtet sind. Dies kann von der Neigung des Daches abhängen. Bei Flachdächern werden die Module auf entsprechenden Ständern montiert.</a:t>
            </a:r>
          </a:p>
          <a:p>
            <a:endParaRPr lang="de-DE" dirty="0"/>
          </a:p>
        </p:txBody>
      </p:sp>
    </p:spTree>
    <p:extLst>
      <p:ext uri="{BB962C8B-B14F-4D97-AF65-F5344CB8AC3E}">
        <p14:creationId xmlns:p14="http://schemas.microsoft.com/office/powerpoint/2010/main" val="2186935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sz="2000" b="1"/>
              <a:t>Photovoltaikanlagen</a:t>
            </a:r>
            <a:endParaRPr/>
          </a:p>
        </p:txBody>
      </p:sp>
      <p:pic>
        <p:nvPicPr>
          <p:cNvPr id="386" name="Google Shape;386;p29"/>
          <p:cNvPicPr preferRelativeResize="0">
            <a:picLocks noGrp="1"/>
          </p:cNvPicPr>
          <p:nvPr>
            <p:ph type="body" idx="1"/>
          </p:nvPr>
        </p:nvPicPr>
        <p:blipFill rotWithShape="1">
          <a:blip r:embed="rId3">
            <a:alphaModFix/>
          </a:blip>
          <a:srcRect/>
          <a:stretch/>
        </p:blipFill>
        <p:spPr>
          <a:xfrm>
            <a:off x="3358097" y="678875"/>
            <a:ext cx="3264655" cy="3632200"/>
          </a:xfrm>
          <a:prstGeom prst="rect">
            <a:avLst/>
          </a:prstGeom>
          <a:noFill/>
          <a:ln>
            <a:noFill/>
          </a:ln>
        </p:spPr>
      </p:pic>
      <p:sp>
        <p:nvSpPr>
          <p:cNvPr id="7" name="Textplatzhalter 1">
            <a:extLst>
              <a:ext uri="{FF2B5EF4-FFF2-40B4-BE49-F238E27FC236}">
                <a16:creationId xmlns:a16="http://schemas.microsoft.com/office/drawing/2014/main" id="{F1C6F26C-5ADE-EC7D-43D1-A362DC855D80}"/>
              </a:ext>
            </a:extLst>
          </p:cNvPr>
          <p:cNvSpPr txBox="1">
            <a:spLocks/>
          </p:cNvSpPr>
          <p:nvPr/>
        </p:nvSpPr>
        <p:spPr>
          <a:xfrm>
            <a:off x="93442" y="667794"/>
            <a:ext cx="3264655" cy="4012271"/>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30200" algn="l" rtl="0">
              <a:lnSpc>
                <a:spcPct val="90000"/>
              </a:lnSpc>
              <a:spcBef>
                <a:spcPts val="751"/>
              </a:spcBef>
              <a:spcAft>
                <a:spcPts val="0"/>
              </a:spcAft>
              <a:buClr>
                <a:schemeClr val="accent1"/>
              </a:buClr>
              <a:buSzPts val="1600"/>
              <a:buFont typeface="Courier New"/>
              <a:buChar char="o"/>
              <a:defRPr sz="16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1"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1"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1"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1"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1"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1" b="0" i="0" u="none" strike="noStrike" cap="none">
                <a:solidFill>
                  <a:schemeClr val="dk1"/>
                </a:solidFill>
                <a:latin typeface="Calibri"/>
                <a:ea typeface="Calibri"/>
                <a:cs typeface="Calibri"/>
                <a:sym typeface="Calibri"/>
              </a:defRPr>
            </a:lvl9pPr>
          </a:lstStyle>
          <a:p>
            <a:r>
              <a:rPr lang="de-DE" sz="1400" dirty="0">
                <a:latin typeface="Calibri" panose="020F0502020204030204" pitchFamily="34" charset="0"/>
                <a:cs typeface="Calibri" panose="020F0502020204030204" pitchFamily="34" charset="0"/>
              </a:rPr>
              <a:t>Ein Solarmodul besteht aus 36 – 72 einzelnen Solarzellen, die darin miteinander verbunden sind. Eine PV-Anlage kann aus mehreren Modulen bestehen</a:t>
            </a:r>
          </a:p>
          <a:p>
            <a:r>
              <a:rPr lang="de-DE" sz="1400" dirty="0">
                <a:latin typeface="Calibri" panose="020F0502020204030204" pitchFamily="34" charset="0"/>
                <a:cs typeface="Calibri" panose="020F0502020204030204" pitchFamily="34" charset="0"/>
              </a:rPr>
              <a:t>Das Sonnenlicht besteht aus Photonen, die elektromagnetische Strahlung tragen. Die Solarzellen der PV-Anlagen wandeln diese in elektrischen (Gleich-)Strom um.</a:t>
            </a:r>
          </a:p>
          <a:p>
            <a:r>
              <a:rPr lang="de-DE" sz="1400" dirty="0">
                <a:latin typeface="Calibri" panose="020F0502020204030204" pitchFamily="34" charset="0"/>
                <a:cs typeface="Calibri" panose="020F0502020204030204" pitchFamily="34" charset="0"/>
              </a:rPr>
              <a:t>Da Gleichstrom in dieser Form nicht nutzbar ist, wird er im Wechselrichter in Wechselstrom umgewandelt.</a:t>
            </a:r>
          </a:p>
          <a:p>
            <a:r>
              <a:rPr lang="de-DE" sz="1400" dirty="0">
                <a:latin typeface="Calibri" panose="020F0502020204030204" pitchFamily="34" charset="0"/>
                <a:cs typeface="Calibri" panose="020F0502020204030204" pitchFamily="34" charset="0"/>
              </a:rPr>
              <a:t>So kann er direkt vor Ort genutzt werden.</a:t>
            </a:r>
          </a:p>
          <a:p>
            <a:r>
              <a:rPr lang="de-DE" sz="1400" dirty="0">
                <a:latin typeface="Calibri" panose="020F0502020204030204" pitchFamily="34" charset="0"/>
                <a:cs typeface="Calibri" panose="020F0502020204030204" pitchFamily="34" charset="0"/>
              </a:rPr>
              <a:t>Da die Stromproduktion aus Sonnenlicht wetterabhängig ist, werden Stromspeicher immer wichtiger, um eine optimale Versorgung mit Solarstrom zu erreichen</a:t>
            </a:r>
          </a:p>
          <a:p>
            <a:endParaRPr lang="de-DE" sz="14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SzPts val="1600"/>
              <a:buFont typeface="Calibri"/>
              <a:buAutoNum type="arabicPeriod"/>
            </a:pPr>
            <a:r>
              <a:rPr lang="de-DE" b="1" dirty="0">
                <a:solidFill>
                  <a:schemeClr val="tx1"/>
                </a:solidFill>
              </a:rPr>
              <a:t>Woher kommt der Strom?</a:t>
            </a:r>
            <a:endParaRPr b="1" dirty="0">
              <a:solidFill>
                <a:schemeClr val="tx1"/>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dirty="0">
              <a:solidFill>
                <a:srgbClr val="7F7F7F"/>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3634592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255341-4564-70B5-047C-9FF8DA1B52B4}"/>
              </a:ext>
            </a:extLst>
          </p:cNvPr>
          <p:cNvSpPr>
            <a:spLocks noGrp="1"/>
          </p:cNvSpPr>
          <p:nvPr>
            <p:ph type="body" idx="1"/>
          </p:nvPr>
        </p:nvSpPr>
        <p:spPr>
          <a:xfrm>
            <a:off x="235248" y="629690"/>
            <a:ext cx="3305973" cy="3958919"/>
          </a:xfrm>
        </p:spPr>
        <p:txBody>
          <a:bodyPr>
            <a:normAutofit fontScale="92500"/>
          </a:bodyPr>
          <a:lstStyle/>
          <a:p>
            <a:r>
              <a:rPr lang="de-DE" sz="1400" dirty="0">
                <a:latin typeface="Calibri" panose="020F0502020204030204" pitchFamily="34" charset="0"/>
                <a:cs typeface="Calibri" panose="020F0502020204030204" pitchFamily="34" charset="0"/>
              </a:rPr>
              <a:t>Eine Solarthermieanlage besteht aus Sonnenkollektoren, die die thermische Energie der Sonne bündeln und damit Wasser erwärmen</a:t>
            </a:r>
          </a:p>
          <a:p>
            <a:r>
              <a:rPr lang="de-DE" sz="1400" dirty="0">
                <a:latin typeface="Calibri" panose="020F0502020204030204" pitchFamily="34" charset="0"/>
                <a:cs typeface="Calibri" panose="020F0502020204030204" pitchFamily="34" charset="0"/>
              </a:rPr>
              <a:t>Die Kollektoren sind schwarz, da schwarz das Sonnenlicht am besten absorbieren kann. </a:t>
            </a:r>
          </a:p>
          <a:p>
            <a:r>
              <a:rPr lang="de-DE" sz="1400" dirty="0">
                <a:latin typeface="Calibri" panose="020F0502020204030204" pitchFamily="34" charset="0"/>
                <a:cs typeface="Calibri" panose="020F0502020204030204" pitchFamily="34" charset="0"/>
              </a:rPr>
              <a:t>Das so erwärmte Wasser wird zum Heizen, Duschen, Baden usw. verwendet und kann auch gespeichert werden.</a:t>
            </a:r>
          </a:p>
          <a:p>
            <a:r>
              <a:rPr lang="de-DE" sz="1400" dirty="0">
                <a:latin typeface="Calibri" panose="020F0502020204030204" pitchFamily="34" charset="0"/>
                <a:cs typeface="Calibri" panose="020F0502020204030204" pitchFamily="34" charset="0"/>
              </a:rPr>
              <a:t>Da die Menge aber meistens nicht ausreicht, um ein Haus zu heizen,(und die meiste Wärme im Sommer produziert wird, wenn man nicht heizt) wird eine Solarthermieanlage häufig in Kombination mit einer anderen Heizungsanlage (etwa mit Gas) verwendet.</a:t>
            </a:r>
            <a:endParaRPr lang="de-DE" sz="1400" dirty="0"/>
          </a:p>
        </p:txBody>
      </p:sp>
      <p:sp>
        <p:nvSpPr>
          <p:cNvPr id="3" name="Titel 2">
            <a:extLst>
              <a:ext uri="{FF2B5EF4-FFF2-40B4-BE49-F238E27FC236}">
                <a16:creationId xmlns:a16="http://schemas.microsoft.com/office/drawing/2014/main" id="{B27ADF77-0573-C4C4-FB26-D43B1276D971}"/>
              </a:ext>
            </a:extLst>
          </p:cNvPr>
          <p:cNvSpPr>
            <a:spLocks noGrp="1"/>
          </p:cNvSpPr>
          <p:nvPr>
            <p:ph type="title"/>
          </p:nvPr>
        </p:nvSpPr>
        <p:spPr/>
        <p:txBody>
          <a:bodyPr/>
          <a:lstStyle/>
          <a:p>
            <a:r>
              <a:rPr lang="de-DE" dirty="0"/>
              <a:t>Solarthermie</a:t>
            </a:r>
          </a:p>
        </p:txBody>
      </p:sp>
      <p:pic>
        <p:nvPicPr>
          <p:cNvPr id="6" name="Google Shape;460;p39">
            <a:extLst>
              <a:ext uri="{FF2B5EF4-FFF2-40B4-BE49-F238E27FC236}">
                <a16:creationId xmlns:a16="http://schemas.microsoft.com/office/drawing/2014/main" id="{B8CF3075-40FC-AB54-56C4-3DC3BE04F64A}"/>
              </a:ext>
            </a:extLst>
          </p:cNvPr>
          <p:cNvPicPr preferRelativeResize="0"/>
          <p:nvPr/>
        </p:nvPicPr>
        <p:blipFill rotWithShape="1">
          <a:blip r:embed="rId2">
            <a:alphaModFix/>
          </a:blip>
          <a:srcRect/>
          <a:stretch/>
        </p:blipFill>
        <p:spPr>
          <a:xfrm>
            <a:off x="3541221" y="888069"/>
            <a:ext cx="2926079" cy="3491345"/>
          </a:xfrm>
          <a:prstGeom prst="rect">
            <a:avLst/>
          </a:prstGeom>
          <a:noFill/>
          <a:ln>
            <a:noFill/>
          </a:ln>
        </p:spPr>
      </p:pic>
    </p:spTree>
    <p:extLst>
      <p:ext uri="{BB962C8B-B14F-4D97-AF65-F5344CB8AC3E}">
        <p14:creationId xmlns:p14="http://schemas.microsoft.com/office/powerpoint/2010/main" val="49032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3AB90C-B1C2-DA4D-BE52-20E372FC83CC}"/>
              </a:ext>
            </a:extLst>
          </p:cNvPr>
          <p:cNvSpPr>
            <a:spLocks noGrp="1"/>
          </p:cNvSpPr>
          <p:nvPr>
            <p:ph type="body" idx="1"/>
          </p:nvPr>
        </p:nvSpPr>
        <p:spPr>
          <a:xfrm>
            <a:off x="226840" y="678875"/>
            <a:ext cx="3912898" cy="1490747"/>
          </a:xfrm>
          <a:solidFill>
            <a:schemeClr val="accent1">
              <a:alpha val="20000"/>
            </a:schemeClr>
          </a:solidFill>
        </p:spPr>
        <p:txBody>
          <a:bodyPr>
            <a:normAutofit fontScale="77500" lnSpcReduction="20000"/>
          </a:bodyPr>
          <a:lstStyle/>
          <a:p>
            <a:r>
              <a:rPr lang="de-DE" dirty="0"/>
              <a:t>Wasserkraft wird schon sehr lange genutzt, etwa zum Antrieb von Mühlen, Hamer- und Sägewerken </a:t>
            </a:r>
          </a:p>
          <a:p>
            <a:r>
              <a:rPr lang="de-DE" dirty="0"/>
              <a:t>Heute wird mittels Wasserkraft Strom produziert und manchmal auch Strom mit </a:t>
            </a:r>
            <a:r>
              <a:rPr lang="de-DE" dirty="0" err="1"/>
              <a:t>Pumpspeicherkraftwerken„gespeichert</a:t>
            </a:r>
            <a:r>
              <a:rPr lang="de-DE" dirty="0"/>
              <a:t>“</a:t>
            </a:r>
          </a:p>
          <a:p>
            <a:r>
              <a:rPr lang="de-DE" dirty="0"/>
              <a:t>Wasserkraft hat einen hohen Wirkungsgrad von 85 – 90%</a:t>
            </a:r>
          </a:p>
        </p:txBody>
      </p:sp>
      <p:sp>
        <p:nvSpPr>
          <p:cNvPr id="3" name="Titel 2">
            <a:extLst>
              <a:ext uri="{FF2B5EF4-FFF2-40B4-BE49-F238E27FC236}">
                <a16:creationId xmlns:a16="http://schemas.microsoft.com/office/drawing/2014/main" id="{E4ADF182-3D04-79FE-6A84-1062646CA379}"/>
              </a:ext>
            </a:extLst>
          </p:cNvPr>
          <p:cNvSpPr>
            <a:spLocks noGrp="1"/>
          </p:cNvSpPr>
          <p:nvPr>
            <p:ph type="title"/>
          </p:nvPr>
        </p:nvSpPr>
        <p:spPr/>
        <p:txBody>
          <a:bodyPr/>
          <a:lstStyle/>
          <a:p>
            <a:r>
              <a:rPr lang="de-DE" dirty="0"/>
              <a:t>Wasserkraft</a:t>
            </a:r>
          </a:p>
        </p:txBody>
      </p:sp>
      <p:pic>
        <p:nvPicPr>
          <p:cNvPr id="10" name="Grafik 9">
            <a:extLst>
              <a:ext uri="{FF2B5EF4-FFF2-40B4-BE49-F238E27FC236}">
                <a16:creationId xmlns:a16="http://schemas.microsoft.com/office/drawing/2014/main" id="{8C303ED2-8E22-88E4-A18A-EFF621220757}"/>
              </a:ext>
            </a:extLst>
          </p:cNvPr>
          <p:cNvPicPr>
            <a:picLocks noChangeAspect="1"/>
          </p:cNvPicPr>
          <p:nvPr/>
        </p:nvPicPr>
        <p:blipFill>
          <a:blip r:embed="rId2"/>
          <a:stretch>
            <a:fillRect/>
          </a:stretch>
        </p:blipFill>
        <p:spPr>
          <a:xfrm>
            <a:off x="4705474" y="259490"/>
            <a:ext cx="1676400" cy="1854200"/>
          </a:xfrm>
          <a:prstGeom prst="rect">
            <a:avLst/>
          </a:prstGeom>
        </p:spPr>
      </p:pic>
      <p:sp>
        <p:nvSpPr>
          <p:cNvPr id="4" name="Pfeil nach rechts 3">
            <a:extLst>
              <a:ext uri="{FF2B5EF4-FFF2-40B4-BE49-F238E27FC236}">
                <a16:creationId xmlns:a16="http://schemas.microsoft.com/office/drawing/2014/main" id="{3A5AB804-4B00-C3AE-61BA-A7E9B6735F3A}"/>
              </a:ext>
            </a:extLst>
          </p:cNvPr>
          <p:cNvSpPr/>
          <p:nvPr/>
        </p:nvSpPr>
        <p:spPr>
          <a:xfrm>
            <a:off x="227372" y="2435298"/>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99EC2698-788A-3905-6E09-A9D889C12C3F}"/>
              </a:ext>
            </a:extLst>
          </p:cNvPr>
          <p:cNvSpPr txBox="1"/>
          <p:nvPr/>
        </p:nvSpPr>
        <p:spPr>
          <a:xfrm>
            <a:off x="1205345" y="2527069"/>
            <a:ext cx="184731" cy="307777"/>
          </a:xfrm>
          <a:prstGeom prst="rect">
            <a:avLst/>
          </a:prstGeom>
          <a:noFill/>
        </p:spPr>
        <p:txBody>
          <a:bodyPr wrap="none" rtlCol="0">
            <a:spAutoFit/>
          </a:bodyPr>
          <a:lstStyle/>
          <a:p>
            <a:endParaRPr lang="de-DE" dirty="0"/>
          </a:p>
        </p:txBody>
      </p:sp>
      <p:sp>
        <p:nvSpPr>
          <p:cNvPr id="6" name="Textfeld 5">
            <a:extLst>
              <a:ext uri="{FF2B5EF4-FFF2-40B4-BE49-F238E27FC236}">
                <a16:creationId xmlns:a16="http://schemas.microsoft.com/office/drawing/2014/main" id="{05AB61D3-56FC-0AB8-626E-74800F78C5CC}"/>
              </a:ext>
            </a:extLst>
          </p:cNvPr>
          <p:cNvSpPr txBox="1"/>
          <p:nvPr/>
        </p:nvSpPr>
        <p:spPr>
          <a:xfrm>
            <a:off x="904911" y="2373180"/>
            <a:ext cx="5545765"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Laufwasserkraftwerke nutzen die natürlich Strömung eines Flusses, mit der Turbinen innerhalb es Kraftwerkes </a:t>
            </a:r>
            <a:r>
              <a:rPr lang="de-DE">
                <a:latin typeface="Calibri" panose="020F0502020204030204" pitchFamily="34" charset="0"/>
                <a:cs typeface="Calibri" panose="020F0502020204030204" pitchFamily="34" charset="0"/>
              </a:rPr>
              <a:t>angetrieben werden.</a:t>
            </a:r>
            <a:endParaRPr lang="de-DE" dirty="0">
              <a:latin typeface="Calibri" panose="020F0502020204030204" pitchFamily="34" charset="0"/>
              <a:cs typeface="Calibri" panose="020F0502020204030204" pitchFamily="34" charset="0"/>
            </a:endParaRPr>
          </a:p>
        </p:txBody>
      </p:sp>
      <p:sp>
        <p:nvSpPr>
          <p:cNvPr id="7" name="Pfeil nach rechts 6">
            <a:extLst>
              <a:ext uri="{FF2B5EF4-FFF2-40B4-BE49-F238E27FC236}">
                <a16:creationId xmlns:a16="http://schemas.microsoft.com/office/drawing/2014/main" id="{2A6AB631-08A4-44EA-A011-51B8E37E6404}"/>
              </a:ext>
            </a:extLst>
          </p:cNvPr>
          <p:cNvSpPr/>
          <p:nvPr/>
        </p:nvSpPr>
        <p:spPr>
          <a:xfrm>
            <a:off x="235248" y="2973879"/>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4A6151C2-29B4-1153-778A-907B5B91C656}"/>
              </a:ext>
            </a:extLst>
          </p:cNvPr>
          <p:cNvSpPr txBox="1"/>
          <p:nvPr/>
        </p:nvSpPr>
        <p:spPr>
          <a:xfrm>
            <a:off x="912787" y="2892160"/>
            <a:ext cx="5128953"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In einem Generator wird die Bewegungsenergie der Turbinen in elektrische Energie umgewandelt.</a:t>
            </a:r>
          </a:p>
        </p:txBody>
      </p:sp>
    </p:spTree>
    <p:extLst>
      <p:ext uri="{BB962C8B-B14F-4D97-AF65-F5344CB8AC3E}">
        <p14:creationId xmlns:p14="http://schemas.microsoft.com/office/powerpoint/2010/main" val="201525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826BCF-35CC-09E3-741A-09E67E045F35}"/>
              </a:ext>
            </a:extLst>
          </p:cNvPr>
          <p:cNvSpPr>
            <a:spLocks noGrp="1"/>
          </p:cNvSpPr>
          <p:nvPr>
            <p:ph type="body" idx="1"/>
          </p:nvPr>
        </p:nvSpPr>
        <p:spPr>
          <a:xfrm>
            <a:off x="226840" y="678875"/>
            <a:ext cx="3950254" cy="2003367"/>
          </a:xfrm>
          <a:solidFill>
            <a:schemeClr val="accent1">
              <a:alpha val="20000"/>
            </a:schemeClr>
          </a:solidFill>
        </p:spPr>
        <p:txBody>
          <a:bodyPr>
            <a:normAutofit fontScale="77500" lnSpcReduction="20000"/>
          </a:bodyPr>
          <a:lstStyle/>
          <a:p>
            <a:r>
              <a:rPr lang="de-DE" dirty="0"/>
              <a:t>Geothermie nutzt die in der Erdkruste vorhandene Wärme zum Heizen, Kühlen und zur Stromerzeugung</a:t>
            </a:r>
          </a:p>
          <a:p>
            <a:r>
              <a:rPr lang="de-DE" dirty="0"/>
              <a:t>Geothermie ist wetterunabhängig verfügbar</a:t>
            </a:r>
          </a:p>
          <a:p>
            <a:r>
              <a:rPr lang="de-DE" dirty="0"/>
              <a:t>Oberflächennahe Geothermie, die man mit Bohrungen bis 400m Tiefe erreicht, wird vor allem für die Heizung von Gebäuden genutzt </a:t>
            </a:r>
          </a:p>
          <a:p>
            <a:r>
              <a:rPr lang="de-DE" dirty="0"/>
              <a:t>Tiefe Geothermie mit Bohrungen bis 5km Tiefe kann ganze Stadtviertel mit Wärme versorgen und auch für die Stromerzeugung in einem Geothermiekraftwerk genutzt </a:t>
            </a:r>
          </a:p>
        </p:txBody>
      </p:sp>
      <p:sp>
        <p:nvSpPr>
          <p:cNvPr id="3" name="Titel 2">
            <a:extLst>
              <a:ext uri="{FF2B5EF4-FFF2-40B4-BE49-F238E27FC236}">
                <a16:creationId xmlns:a16="http://schemas.microsoft.com/office/drawing/2014/main" id="{1AFCBB60-3210-F6AB-CA09-26089A6BB139}"/>
              </a:ext>
            </a:extLst>
          </p:cNvPr>
          <p:cNvSpPr>
            <a:spLocks noGrp="1"/>
          </p:cNvSpPr>
          <p:nvPr>
            <p:ph type="title"/>
          </p:nvPr>
        </p:nvSpPr>
        <p:spPr/>
        <p:txBody>
          <a:bodyPr/>
          <a:lstStyle/>
          <a:p>
            <a:r>
              <a:rPr lang="de-DE" dirty="0"/>
              <a:t>Geothermie</a:t>
            </a:r>
          </a:p>
        </p:txBody>
      </p:sp>
      <p:pic>
        <p:nvPicPr>
          <p:cNvPr id="9" name="Grafik 8">
            <a:extLst>
              <a:ext uri="{FF2B5EF4-FFF2-40B4-BE49-F238E27FC236}">
                <a16:creationId xmlns:a16="http://schemas.microsoft.com/office/drawing/2014/main" id="{795B68B3-ED31-BC19-C9EC-CEA7FE6A289A}"/>
              </a:ext>
            </a:extLst>
          </p:cNvPr>
          <p:cNvPicPr>
            <a:picLocks noChangeAspect="1"/>
          </p:cNvPicPr>
          <p:nvPr/>
        </p:nvPicPr>
        <p:blipFill>
          <a:blip r:embed="rId2"/>
          <a:stretch>
            <a:fillRect/>
          </a:stretch>
        </p:blipFill>
        <p:spPr>
          <a:xfrm>
            <a:off x="4273498" y="678874"/>
            <a:ext cx="2261258" cy="2003367"/>
          </a:xfrm>
          <a:prstGeom prst="rect">
            <a:avLst/>
          </a:prstGeom>
        </p:spPr>
      </p:pic>
      <p:sp>
        <p:nvSpPr>
          <p:cNvPr id="11" name="Pfeil nach rechts 10">
            <a:extLst>
              <a:ext uri="{FF2B5EF4-FFF2-40B4-BE49-F238E27FC236}">
                <a16:creationId xmlns:a16="http://schemas.microsoft.com/office/drawing/2014/main" id="{37A4B578-8643-8581-35F3-584F723C8B3B}"/>
              </a:ext>
            </a:extLst>
          </p:cNvPr>
          <p:cNvSpPr/>
          <p:nvPr/>
        </p:nvSpPr>
        <p:spPr>
          <a:xfrm>
            <a:off x="235248" y="2792338"/>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EAF2AA09-5EAC-5DE3-E632-FA40CCD74FA6}"/>
              </a:ext>
            </a:extLst>
          </p:cNvPr>
          <p:cNvSpPr txBox="1"/>
          <p:nvPr/>
        </p:nvSpPr>
        <p:spPr>
          <a:xfrm>
            <a:off x="798674" y="2718563"/>
            <a:ext cx="5748109"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90°-150°C heißes Thermalwasser wird durch Bohrungen aus der Tiefe nach Oben gepumpt</a:t>
            </a:r>
          </a:p>
        </p:txBody>
      </p:sp>
      <p:sp>
        <p:nvSpPr>
          <p:cNvPr id="14" name="Pfeil nach rechts 13">
            <a:extLst>
              <a:ext uri="{FF2B5EF4-FFF2-40B4-BE49-F238E27FC236}">
                <a16:creationId xmlns:a16="http://schemas.microsoft.com/office/drawing/2014/main" id="{DCA40A3D-D831-7743-D5BA-C936B9AE1C39}"/>
              </a:ext>
            </a:extLst>
          </p:cNvPr>
          <p:cNvSpPr/>
          <p:nvPr/>
        </p:nvSpPr>
        <p:spPr>
          <a:xfrm>
            <a:off x="235248" y="3261157"/>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C7BC73F1-281C-A14B-E00F-D84F8F19F0B0}"/>
              </a:ext>
            </a:extLst>
          </p:cNvPr>
          <p:cNvSpPr txBox="1"/>
          <p:nvPr/>
        </p:nvSpPr>
        <p:spPr>
          <a:xfrm>
            <a:off x="783591" y="3180180"/>
            <a:ext cx="5832486"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Über einen Wärmetauscher wird damit eine leicht leicht erhitzbare Flüssigkeit erhitzt</a:t>
            </a:r>
          </a:p>
        </p:txBody>
      </p:sp>
      <p:sp>
        <p:nvSpPr>
          <p:cNvPr id="16" name="Pfeil nach rechts 15">
            <a:extLst>
              <a:ext uri="{FF2B5EF4-FFF2-40B4-BE49-F238E27FC236}">
                <a16:creationId xmlns:a16="http://schemas.microsoft.com/office/drawing/2014/main" id="{6512ADB1-1C45-0E2B-37BA-0E3F089F20C9}"/>
              </a:ext>
            </a:extLst>
          </p:cNvPr>
          <p:cNvSpPr/>
          <p:nvPr/>
        </p:nvSpPr>
        <p:spPr>
          <a:xfrm>
            <a:off x="226219" y="3756152"/>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Pfeil nach rechts 16">
            <a:extLst>
              <a:ext uri="{FF2B5EF4-FFF2-40B4-BE49-F238E27FC236}">
                <a16:creationId xmlns:a16="http://schemas.microsoft.com/office/drawing/2014/main" id="{B1DB1F5D-1992-FF22-7C44-0A6CEF961B3F}"/>
              </a:ext>
            </a:extLst>
          </p:cNvPr>
          <p:cNvSpPr/>
          <p:nvPr/>
        </p:nvSpPr>
        <p:spPr>
          <a:xfrm>
            <a:off x="235248" y="4243645"/>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74629033-8EFE-CDDE-E0B0-162326C5446B}"/>
              </a:ext>
            </a:extLst>
          </p:cNvPr>
          <p:cNvSpPr txBox="1"/>
          <p:nvPr/>
        </p:nvSpPr>
        <p:spPr>
          <a:xfrm>
            <a:off x="798675" y="3674258"/>
            <a:ext cx="5748108"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Der dabei entstehende Dampf treibt eine Turbine an, in einem Generator wird die Bewegungsenergie in elektrische Energie umgewandelt</a:t>
            </a:r>
          </a:p>
        </p:txBody>
      </p:sp>
      <p:sp>
        <p:nvSpPr>
          <p:cNvPr id="20" name="Textfeld 19">
            <a:extLst>
              <a:ext uri="{FF2B5EF4-FFF2-40B4-BE49-F238E27FC236}">
                <a16:creationId xmlns:a16="http://schemas.microsoft.com/office/drawing/2014/main" id="{39F4AC36-B462-86D2-2816-0C90309E0615}"/>
              </a:ext>
            </a:extLst>
          </p:cNvPr>
          <p:cNvSpPr txBox="1"/>
          <p:nvPr/>
        </p:nvSpPr>
        <p:spPr>
          <a:xfrm>
            <a:off x="779933" y="4165017"/>
            <a:ext cx="5485544" cy="52322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Das abgekühlte Wasser wird über eine weitere Bohrungen wieder zurück in die ursprüngliche Tiefe gepumpt, wo es sich erneut erwärmt</a:t>
            </a:r>
          </a:p>
        </p:txBody>
      </p:sp>
    </p:spTree>
    <p:extLst>
      <p:ext uri="{BB962C8B-B14F-4D97-AF65-F5344CB8AC3E}">
        <p14:creationId xmlns:p14="http://schemas.microsoft.com/office/powerpoint/2010/main" val="376109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CD0665-A97C-9F8B-1ED7-9369558C2215}"/>
              </a:ext>
            </a:extLst>
          </p:cNvPr>
          <p:cNvSpPr>
            <a:spLocks noGrp="1"/>
          </p:cNvSpPr>
          <p:nvPr>
            <p:ph type="body" idx="1"/>
          </p:nvPr>
        </p:nvSpPr>
        <p:spPr>
          <a:xfrm>
            <a:off x="235248" y="621523"/>
            <a:ext cx="4589400" cy="1997090"/>
          </a:xfrm>
          <a:solidFill>
            <a:schemeClr val="accent1">
              <a:alpha val="20000"/>
            </a:schemeClr>
          </a:solidFill>
        </p:spPr>
        <p:txBody>
          <a:bodyPr>
            <a:normAutofit fontScale="77500" lnSpcReduction="20000"/>
          </a:bodyPr>
          <a:lstStyle/>
          <a:p>
            <a:r>
              <a:rPr lang="de-DE" sz="1400" dirty="0"/>
              <a:t>Holz, Feldfrüchte &amp; Pflanzen (wie z.B. Mais), Algen und Exkremente, sowie Abfälle werden in Biomasse- oder Biogasanlagen genutzt, um Energie zu gewinnen</a:t>
            </a:r>
          </a:p>
          <a:p>
            <a:r>
              <a:rPr lang="de-DE" sz="1400" dirty="0"/>
              <a:t>Da bei der Verbrennung der nachwachsenden Rohstoffe nur so viel CO</a:t>
            </a:r>
            <a:r>
              <a:rPr lang="de-DE" sz="1400" baseline="-25000" dirty="0"/>
              <a:t>2 </a:t>
            </a:r>
            <a:r>
              <a:rPr lang="de-DE" sz="1400" dirty="0"/>
              <a:t>freigesetzt wird, wie während des Wachstums der Pflanze der Atmosphäre entzogen wurde, gilt Biomasse als emissionsfrei</a:t>
            </a:r>
            <a:endParaRPr lang="de-DE" sz="1400" baseline="-25000" dirty="0"/>
          </a:p>
          <a:p>
            <a:r>
              <a:rPr lang="de-DE" sz="1400" dirty="0"/>
              <a:t>Pflanzen, die zur Energiegewinnung angebaut werden, konkurrieren unter Umständen mit dem Anbau von Lebensmitteln (um die Ackerflächen) </a:t>
            </a:r>
          </a:p>
          <a:p>
            <a:r>
              <a:rPr lang="de-DE" sz="1400" dirty="0"/>
              <a:t>Neben Energie können auch Wärme und Treibstoffe aus Biomasse gewonnen werden</a:t>
            </a:r>
          </a:p>
        </p:txBody>
      </p:sp>
      <p:sp>
        <p:nvSpPr>
          <p:cNvPr id="3" name="Titel 2">
            <a:extLst>
              <a:ext uri="{FF2B5EF4-FFF2-40B4-BE49-F238E27FC236}">
                <a16:creationId xmlns:a16="http://schemas.microsoft.com/office/drawing/2014/main" id="{B25061A0-36D9-BDEA-232B-F8E6B17AD166}"/>
              </a:ext>
            </a:extLst>
          </p:cNvPr>
          <p:cNvSpPr>
            <a:spLocks noGrp="1"/>
          </p:cNvSpPr>
          <p:nvPr>
            <p:ph type="title"/>
          </p:nvPr>
        </p:nvSpPr>
        <p:spPr/>
        <p:txBody>
          <a:bodyPr/>
          <a:lstStyle/>
          <a:p>
            <a:r>
              <a:rPr lang="de-DE" dirty="0"/>
              <a:t>Biomasse</a:t>
            </a:r>
          </a:p>
        </p:txBody>
      </p:sp>
      <p:grpSp>
        <p:nvGrpSpPr>
          <p:cNvPr id="4" name="Gruppieren 3">
            <a:extLst>
              <a:ext uri="{FF2B5EF4-FFF2-40B4-BE49-F238E27FC236}">
                <a16:creationId xmlns:a16="http://schemas.microsoft.com/office/drawing/2014/main" id="{14573F35-A36E-44FE-A57F-03881417152D}"/>
              </a:ext>
            </a:extLst>
          </p:cNvPr>
          <p:cNvGrpSpPr/>
          <p:nvPr/>
        </p:nvGrpSpPr>
        <p:grpSpPr>
          <a:xfrm>
            <a:off x="4820444" y="282108"/>
            <a:ext cx="1814920" cy="1624256"/>
            <a:chOff x="3677518" y="3433763"/>
            <a:chExt cx="1814920" cy="1624256"/>
          </a:xfrm>
        </p:grpSpPr>
        <p:sp>
          <p:nvSpPr>
            <p:cNvPr id="5" name="Textfeld 4">
              <a:extLst>
                <a:ext uri="{FF2B5EF4-FFF2-40B4-BE49-F238E27FC236}">
                  <a16:creationId xmlns:a16="http://schemas.microsoft.com/office/drawing/2014/main" id="{47C3A52C-6A7F-0337-D217-53E1D05DB0B9}"/>
                </a:ext>
              </a:extLst>
            </p:cNvPr>
            <p:cNvSpPr txBox="1"/>
            <p:nvPr/>
          </p:nvSpPr>
          <p:spPr bwMode="auto">
            <a:xfrm>
              <a:off x="3677518" y="4350133"/>
              <a:ext cx="1814920" cy="707886"/>
            </a:xfrm>
            <a:prstGeom prst="rect">
              <a:avLst/>
            </a:prstGeom>
            <a:noFill/>
            <a:ln>
              <a:noFill/>
            </a:ln>
          </p:spPr>
          <p:txBody>
            <a:bodyPr vert="horz" wrap="none" lIns="91440" tIns="45720" rIns="91440" bIns="45720" numCol="1" rtlCol="0" anchor="t" anchorCtr="0" compatLnSpc="1">
              <a:prstTxWarp prst="textNoShape">
                <a:avLst/>
              </a:prstTxWarp>
              <a:spAutoFit/>
            </a:bodyPr>
            <a:lstStyle/>
            <a:p>
              <a:pPr marL="0" indent="0" algn="ctr">
                <a:buFont typeface="Lato" panose="05000000000000000000" pitchFamily="2" charset="2"/>
                <a:buNone/>
              </a:pPr>
              <a:r>
                <a:rPr lang="de-DE" sz="2000" b="0" dirty="0">
                  <a:solidFill>
                    <a:schemeClr val="tx1">
                      <a:lumMod val="50000"/>
                      <a:lumOff val="50000"/>
                    </a:schemeClr>
                  </a:solidFill>
                  <a:latin typeface="Lato" panose="020F0502020204030203" pitchFamily="34" charset="77"/>
                  <a:ea typeface="Lato" panose="020F0502020204030203" pitchFamily="34" charset="0"/>
                  <a:cs typeface="Lato" panose="020F0502020204030203" pitchFamily="34" charset="0"/>
                </a:rPr>
                <a:t>Biomasse </a:t>
              </a:r>
            </a:p>
            <a:p>
              <a:pPr algn="ctr"/>
              <a:r>
                <a:rPr lang="de-DE" sz="2000" b="0" dirty="0">
                  <a:solidFill>
                    <a:schemeClr val="tx1">
                      <a:lumMod val="50000"/>
                      <a:lumOff val="50000"/>
                    </a:schemeClr>
                  </a:solidFill>
                  <a:latin typeface="Lato" panose="020F0502020204030203" pitchFamily="34" charset="77"/>
                  <a:ea typeface="Lato" panose="020F0502020204030203" pitchFamily="34" charset="0"/>
                  <a:cs typeface="Lato" panose="020F0502020204030203" pitchFamily="34" charset="0"/>
                </a:rPr>
                <a:t>(Anbau/Abfall)</a:t>
              </a:r>
            </a:p>
          </p:txBody>
        </p:sp>
        <p:pic>
          <p:nvPicPr>
            <p:cNvPr id="6" name="Grafik 5">
              <a:extLst>
                <a:ext uri="{FF2B5EF4-FFF2-40B4-BE49-F238E27FC236}">
                  <a16:creationId xmlns:a16="http://schemas.microsoft.com/office/drawing/2014/main" id="{CA13E067-ABE7-9CA6-E423-65AF9F49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0801" y="3433763"/>
              <a:ext cx="854214" cy="854214"/>
            </a:xfrm>
            <a:prstGeom prst="rect">
              <a:avLst/>
            </a:prstGeom>
          </p:spPr>
        </p:pic>
      </p:grpSp>
      <p:pic>
        <p:nvPicPr>
          <p:cNvPr id="7" name="Google Shape;486;p43">
            <a:extLst>
              <a:ext uri="{FF2B5EF4-FFF2-40B4-BE49-F238E27FC236}">
                <a16:creationId xmlns:a16="http://schemas.microsoft.com/office/drawing/2014/main" id="{8096F455-A1E3-42E0-8187-1B0D7B812531}"/>
              </a:ext>
            </a:extLst>
          </p:cNvPr>
          <p:cNvPicPr preferRelativeResize="0"/>
          <p:nvPr/>
        </p:nvPicPr>
        <p:blipFill rotWithShape="1">
          <a:blip r:embed="rId4">
            <a:alphaModFix/>
          </a:blip>
          <a:srcRect/>
          <a:stretch/>
        </p:blipFill>
        <p:spPr>
          <a:xfrm>
            <a:off x="5431198" y="2902193"/>
            <a:ext cx="1375539" cy="1134824"/>
          </a:xfrm>
          <a:prstGeom prst="rect">
            <a:avLst/>
          </a:prstGeom>
          <a:noFill/>
          <a:ln>
            <a:noFill/>
          </a:ln>
        </p:spPr>
      </p:pic>
      <p:pic>
        <p:nvPicPr>
          <p:cNvPr id="8" name="Google Shape;494;p44">
            <a:extLst>
              <a:ext uri="{FF2B5EF4-FFF2-40B4-BE49-F238E27FC236}">
                <a16:creationId xmlns:a16="http://schemas.microsoft.com/office/drawing/2014/main" id="{9B86CAF3-286E-416E-BF74-934F6C02B111}"/>
              </a:ext>
            </a:extLst>
          </p:cNvPr>
          <p:cNvPicPr preferRelativeResize="0"/>
          <p:nvPr/>
        </p:nvPicPr>
        <p:blipFill rotWithShape="1">
          <a:blip r:embed="rId5">
            <a:alphaModFix/>
          </a:blip>
          <a:srcRect/>
          <a:stretch/>
        </p:blipFill>
        <p:spPr>
          <a:xfrm>
            <a:off x="4903310" y="1886586"/>
            <a:ext cx="1565247" cy="1134824"/>
          </a:xfrm>
          <a:prstGeom prst="rect">
            <a:avLst/>
          </a:prstGeom>
          <a:noFill/>
          <a:ln>
            <a:noFill/>
          </a:ln>
        </p:spPr>
      </p:pic>
      <p:sp>
        <p:nvSpPr>
          <p:cNvPr id="10" name="Pfeil nach rechts 9">
            <a:extLst>
              <a:ext uri="{FF2B5EF4-FFF2-40B4-BE49-F238E27FC236}">
                <a16:creationId xmlns:a16="http://schemas.microsoft.com/office/drawing/2014/main" id="{57992518-0B13-2D2D-02CD-1D436FB68C30}"/>
              </a:ext>
            </a:extLst>
          </p:cNvPr>
          <p:cNvSpPr/>
          <p:nvPr/>
        </p:nvSpPr>
        <p:spPr>
          <a:xfrm>
            <a:off x="250004" y="268809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7CE65D38-3961-4339-CC8E-C5449D5E0F53}"/>
              </a:ext>
            </a:extLst>
          </p:cNvPr>
          <p:cNvSpPr txBox="1"/>
          <p:nvPr/>
        </p:nvSpPr>
        <p:spPr>
          <a:xfrm>
            <a:off x="841798" y="2630725"/>
            <a:ext cx="3793060"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Feste Biomasse, wie. z.B. Holzhackschnitzel oder Pellets werden verbrannt, um daraus Energie zu gewinnen</a:t>
            </a:r>
          </a:p>
        </p:txBody>
      </p:sp>
      <p:sp>
        <p:nvSpPr>
          <p:cNvPr id="12" name="Pfeil nach rechts 11">
            <a:extLst>
              <a:ext uri="{FF2B5EF4-FFF2-40B4-BE49-F238E27FC236}">
                <a16:creationId xmlns:a16="http://schemas.microsoft.com/office/drawing/2014/main" id="{8F86596F-3D02-9009-D18E-19708D2AE360}"/>
              </a:ext>
            </a:extLst>
          </p:cNvPr>
          <p:cNvSpPr/>
          <p:nvPr/>
        </p:nvSpPr>
        <p:spPr>
          <a:xfrm>
            <a:off x="255896" y="336150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6B20E178-CEC1-6DF9-9CD8-BC3C6E5B6B09}"/>
              </a:ext>
            </a:extLst>
          </p:cNvPr>
          <p:cNvSpPr txBox="1"/>
          <p:nvPr/>
        </p:nvSpPr>
        <p:spPr>
          <a:xfrm>
            <a:off x="841798" y="3279577"/>
            <a:ext cx="4801356"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Aus Bioabfällen, Mais oder Exkrementen wird durch Vergärung Biogas gewonnen, welches z.B. in Blockheizkraftwerken zur Strom- und Wärmegewinnung eingesetzt wird</a:t>
            </a:r>
          </a:p>
        </p:txBody>
      </p:sp>
      <p:sp>
        <p:nvSpPr>
          <p:cNvPr id="14" name="Pfeil nach rechts 13">
            <a:extLst>
              <a:ext uri="{FF2B5EF4-FFF2-40B4-BE49-F238E27FC236}">
                <a16:creationId xmlns:a16="http://schemas.microsoft.com/office/drawing/2014/main" id="{9E606144-E744-8249-F1A6-981510920FA0}"/>
              </a:ext>
            </a:extLst>
          </p:cNvPr>
          <p:cNvSpPr/>
          <p:nvPr/>
        </p:nvSpPr>
        <p:spPr>
          <a:xfrm>
            <a:off x="250004" y="4034911"/>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1C630561-9B94-5ADF-3015-F3406AAC31C9}"/>
              </a:ext>
            </a:extLst>
          </p:cNvPr>
          <p:cNvSpPr txBox="1"/>
          <p:nvPr/>
        </p:nvSpPr>
        <p:spPr>
          <a:xfrm>
            <a:off x="780682" y="4003938"/>
            <a:ext cx="5850478"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Diese Kraftwerke funktionieren nach dem selben Prinzip, wie andere Kraftwerke, in denen aus thermischer Energie über einen Generator Strom erzeugt wird</a:t>
            </a:r>
          </a:p>
        </p:txBody>
      </p:sp>
    </p:spTree>
    <p:extLst>
      <p:ext uri="{BB962C8B-B14F-4D97-AF65-F5344CB8AC3E}">
        <p14:creationId xmlns:p14="http://schemas.microsoft.com/office/powerpoint/2010/main" val="181368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B5833CD-F1BC-0617-26B7-0DE43768C28C}"/>
              </a:ext>
            </a:extLst>
          </p:cNvPr>
          <p:cNvSpPr>
            <a:spLocks noGrp="1"/>
          </p:cNvSpPr>
          <p:nvPr>
            <p:ph type="body" idx="1"/>
          </p:nvPr>
        </p:nvSpPr>
        <p:spPr>
          <a:xfrm>
            <a:off x="235248" y="678875"/>
            <a:ext cx="4166935" cy="1251659"/>
          </a:xfrm>
          <a:solidFill>
            <a:schemeClr val="accent1">
              <a:alpha val="20000"/>
            </a:schemeClr>
          </a:solidFill>
        </p:spPr>
        <p:txBody>
          <a:bodyPr>
            <a:normAutofit fontScale="62500" lnSpcReduction="20000"/>
          </a:bodyPr>
          <a:lstStyle/>
          <a:p>
            <a:r>
              <a:rPr lang="de-DE" dirty="0"/>
              <a:t>Meeresenergie wird mit Gezeitenkraftwerken, Meeresströmungskraftwerken, Osmosekraftwerken und Wellenkraftwerken gewonnen</a:t>
            </a:r>
          </a:p>
          <a:p>
            <a:r>
              <a:rPr lang="de-DE" dirty="0"/>
              <a:t>Hinter diesen Methoden stecken ganz unterschiedliche Technologien, die entweder mechanisch oder physikalisch-chemisch elektrische Energie aus dem Meer gewinnen</a:t>
            </a:r>
          </a:p>
          <a:p>
            <a:r>
              <a:rPr lang="de-DE" dirty="0"/>
              <a:t>Diese Technologien stecken größtenteils noch in den Anfängen, sie bieten aber großes Potenzial für die zukünftige Energieversorgung</a:t>
            </a:r>
          </a:p>
        </p:txBody>
      </p:sp>
      <p:sp>
        <p:nvSpPr>
          <p:cNvPr id="3" name="Titel 2">
            <a:extLst>
              <a:ext uri="{FF2B5EF4-FFF2-40B4-BE49-F238E27FC236}">
                <a16:creationId xmlns:a16="http://schemas.microsoft.com/office/drawing/2014/main" id="{2BD2B87C-41D8-C5B3-F997-6ADF6226CB96}"/>
              </a:ext>
            </a:extLst>
          </p:cNvPr>
          <p:cNvSpPr>
            <a:spLocks noGrp="1"/>
          </p:cNvSpPr>
          <p:nvPr>
            <p:ph type="title"/>
          </p:nvPr>
        </p:nvSpPr>
        <p:spPr/>
        <p:txBody>
          <a:bodyPr/>
          <a:lstStyle/>
          <a:p>
            <a:r>
              <a:rPr lang="de-DE" dirty="0"/>
              <a:t>Meeresenergie</a:t>
            </a:r>
          </a:p>
        </p:txBody>
      </p:sp>
      <p:pic>
        <p:nvPicPr>
          <p:cNvPr id="10" name="Grafik 9">
            <a:extLst>
              <a:ext uri="{FF2B5EF4-FFF2-40B4-BE49-F238E27FC236}">
                <a16:creationId xmlns:a16="http://schemas.microsoft.com/office/drawing/2014/main" id="{4D7EEF7C-82EA-40D7-0118-A5986EE26525}"/>
              </a:ext>
            </a:extLst>
          </p:cNvPr>
          <p:cNvPicPr>
            <a:picLocks noChangeAspect="1"/>
          </p:cNvPicPr>
          <p:nvPr/>
        </p:nvPicPr>
        <p:blipFill>
          <a:blip r:embed="rId2"/>
          <a:stretch>
            <a:fillRect/>
          </a:stretch>
        </p:blipFill>
        <p:spPr>
          <a:xfrm>
            <a:off x="4624560" y="42480"/>
            <a:ext cx="2006600" cy="1625600"/>
          </a:xfrm>
          <a:prstGeom prst="rect">
            <a:avLst/>
          </a:prstGeom>
        </p:spPr>
      </p:pic>
      <p:sp>
        <p:nvSpPr>
          <p:cNvPr id="4" name="Textfeld 3">
            <a:extLst>
              <a:ext uri="{FF2B5EF4-FFF2-40B4-BE49-F238E27FC236}">
                <a16:creationId xmlns:a16="http://schemas.microsoft.com/office/drawing/2014/main" id="{6A207D76-0FEB-AE28-FAF7-73D989D81D8A}"/>
              </a:ext>
            </a:extLst>
          </p:cNvPr>
          <p:cNvSpPr txBox="1"/>
          <p:nvPr/>
        </p:nvSpPr>
        <p:spPr>
          <a:xfrm>
            <a:off x="129610" y="1928444"/>
            <a:ext cx="4700326" cy="307777"/>
          </a:xfrm>
          <a:prstGeom prst="rect">
            <a:avLst/>
          </a:prstGeom>
          <a:noFill/>
        </p:spPr>
        <p:txBody>
          <a:bodyPr wrap="none" rtlCol="0">
            <a:spAutoFit/>
          </a:bodyPr>
          <a:lstStyle/>
          <a:p>
            <a:r>
              <a:rPr lang="de-DE" b="1" dirty="0">
                <a:latin typeface="Calibri" panose="020F0502020204030204" pitchFamily="34" charset="0"/>
                <a:cs typeface="Calibri" panose="020F0502020204030204" pitchFamily="34" charset="0"/>
              </a:rPr>
              <a:t>Beispiel: Gezeitenkraftwerk und Meeresströmungskraftwerk</a:t>
            </a:r>
          </a:p>
        </p:txBody>
      </p:sp>
      <p:sp>
        <p:nvSpPr>
          <p:cNvPr id="5" name="Pfeil nach rechts 4">
            <a:extLst>
              <a:ext uri="{FF2B5EF4-FFF2-40B4-BE49-F238E27FC236}">
                <a16:creationId xmlns:a16="http://schemas.microsoft.com/office/drawing/2014/main" id="{800DA03E-CEF5-F3EA-9174-41BEDC03B450}"/>
              </a:ext>
            </a:extLst>
          </p:cNvPr>
          <p:cNvSpPr/>
          <p:nvPr/>
        </p:nvSpPr>
        <p:spPr>
          <a:xfrm>
            <a:off x="254944" y="2304358"/>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9C384F5D-E97C-C9C3-96FB-16E1C6DA79CC}"/>
              </a:ext>
            </a:extLst>
          </p:cNvPr>
          <p:cNvSpPr txBox="1"/>
          <p:nvPr/>
        </p:nvSpPr>
        <p:spPr>
          <a:xfrm>
            <a:off x="765926" y="2202418"/>
            <a:ext cx="5578859"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Ein Gezeitenkraftwerk gewinnt kinetische Energie aus dem Tidenhub, also dem Wechsel von Ebbe und Flut. Diese Energie stammt also letztendlich aus der Erddrehung</a:t>
            </a:r>
          </a:p>
        </p:txBody>
      </p:sp>
      <p:sp>
        <p:nvSpPr>
          <p:cNvPr id="7" name="Pfeil nach rechts 6">
            <a:extLst>
              <a:ext uri="{FF2B5EF4-FFF2-40B4-BE49-F238E27FC236}">
                <a16:creationId xmlns:a16="http://schemas.microsoft.com/office/drawing/2014/main" id="{F17EF35E-F4C2-EA24-EEC2-3ACCCE1A72E7}"/>
              </a:ext>
            </a:extLst>
          </p:cNvPr>
          <p:cNvSpPr/>
          <p:nvPr/>
        </p:nvSpPr>
        <p:spPr>
          <a:xfrm>
            <a:off x="235248" y="2885534"/>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084522E3-96BA-AE6B-D3CD-59A338F38022}"/>
              </a:ext>
            </a:extLst>
          </p:cNvPr>
          <p:cNvSpPr txBox="1"/>
          <p:nvPr/>
        </p:nvSpPr>
        <p:spPr>
          <a:xfrm>
            <a:off x="765926" y="2844350"/>
            <a:ext cx="4798851" cy="738664"/>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Gezeitenkraftwerke wurden früher als Staudämme gebaut. Ein- und ausfließendes Wasser treibt hier Turbinen an, die wiederum einen Generator zur Stromerzeugung antreiben</a:t>
            </a:r>
          </a:p>
        </p:txBody>
      </p:sp>
      <p:sp>
        <p:nvSpPr>
          <p:cNvPr id="11" name="Pfeil nach rechts 10">
            <a:extLst>
              <a:ext uri="{FF2B5EF4-FFF2-40B4-BE49-F238E27FC236}">
                <a16:creationId xmlns:a16="http://schemas.microsoft.com/office/drawing/2014/main" id="{4CA51B0A-1909-AA4A-B8AD-8D1E0547E587}"/>
              </a:ext>
            </a:extLst>
          </p:cNvPr>
          <p:cNvSpPr/>
          <p:nvPr/>
        </p:nvSpPr>
        <p:spPr>
          <a:xfrm>
            <a:off x="235248" y="3568843"/>
            <a:ext cx="530678" cy="206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AE70BEDA-CC55-55A9-2196-F40CD7391B3A}"/>
              </a:ext>
            </a:extLst>
          </p:cNvPr>
          <p:cNvSpPr txBox="1"/>
          <p:nvPr/>
        </p:nvSpPr>
        <p:spPr>
          <a:xfrm>
            <a:off x="765926" y="3501246"/>
            <a:ext cx="3322748" cy="1169551"/>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Da dies ein großer Eingriff in die Landschaft ist, werden Gezeitenkraftwerke heute als Meeresströmungskraftwerke in Form von unter Wasser/auf dem Meeresboden installierten Turbinen gebaut</a:t>
            </a:r>
          </a:p>
        </p:txBody>
      </p:sp>
      <p:pic>
        <p:nvPicPr>
          <p:cNvPr id="14" name="Grafik 13">
            <a:extLst>
              <a:ext uri="{FF2B5EF4-FFF2-40B4-BE49-F238E27FC236}">
                <a16:creationId xmlns:a16="http://schemas.microsoft.com/office/drawing/2014/main" id="{44285B40-B16E-19B5-147A-B2BF9A0A01BE}"/>
              </a:ext>
            </a:extLst>
          </p:cNvPr>
          <p:cNvPicPr>
            <a:picLocks noChangeAspect="1"/>
          </p:cNvPicPr>
          <p:nvPr/>
        </p:nvPicPr>
        <p:blipFill>
          <a:blip r:embed="rId3"/>
          <a:stretch>
            <a:fillRect/>
          </a:stretch>
        </p:blipFill>
        <p:spPr>
          <a:xfrm>
            <a:off x="3887832" y="3872663"/>
            <a:ext cx="1463040" cy="777624"/>
          </a:xfrm>
          <a:prstGeom prst="rect">
            <a:avLst/>
          </a:prstGeom>
        </p:spPr>
      </p:pic>
      <p:pic>
        <p:nvPicPr>
          <p:cNvPr id="16" name="Grafik 15">
            <a:extLst>
              <a:ext uri="{FF2B5EF4-FFF2-40B4-BE49-F238E27FC236}">
                <a16:creationId xmlns:a16="http://schemas.microsoft.com/office/drawing/2014/main" id="{FC61AD38-D31A-1388-6619-7983C7B9A3C2}"/>
              </a:ext>
            </a:extLst>
          </p:cNvPr>
          <p:cNvPicPr>
            <a:picLocks noChangeAspect="1"/>
          </p:cNvPicPr>
          <p:nvPr/>
        </p:nvPicPr>
        <p:blipFill>
          <a:blip r:embed="rId4"/>
          <a:stretch>
            <a:fillRect/>
          </a:stretch>
        </p:blipFill>
        <p:spPr>
          <a:xfrm>
            <a:off x="5460275" y="3115791"/>
            <a:ext cx="1194390" cy="1529182"/>
          </a:xfrm>
          <a:prstGeom prst="rect">
            <a:avLst/>
          </a:prstGeom>
        </p:spPr>
      </p:pic>
    </p:spTree>
    <p:extLst>
      <p:ext uri="{BB962C8B-B14F-4D97-AF65-F5344CB8AC3E}">
        <p14:creationId xmlns:p14="http://schemas.microsoft.com/office/powerpoint/2010/main" val="268590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endParaRPr dirty="0"/>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b="1" dirty="0">
                <a:solidFill>
                  <a:schemeClr val="tx1"/>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lang="de-DE" dirty="0">
              <a:solidFill>
                <a:srgbClr val="7F7F7F"/>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285075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endParaRPr dirty="0"/>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b="1" dirty="0">
                <a:solidFill>
                  <a:schemeClr val="tx1"/>
                </a:solidFill>
              </a:rPr>
              <a:t>Das Bild vom </a:t>
            </a:r>
            <a:r>
              <a:rPr lang="de-DE" b="1" dirty="0" err="1">
                <a:solidFill>
                  <a:schemeClr val="tx1"/>
                </a:solidFill>
              </a:rPr>
              <a:t>Stromsee</a:t>
            </a:r>
            <a:endParaRPr lang="de-DE" b="1" dirty="0">
              <a:solidFill>
                <a:schemeClr val="tx1"/>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1011431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1"/>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dirty="0"/>
              <a:t>Woher kommt der Strom? Das Bild vom Strom-See</a:t>
            </a:r>
            <a:endParaRPr dirty="0"/>
          </a:p>
        </p:txBody>
      </p:sp>
      <p:sp>
        <p:nvSpPr>
          <p:cNvPr id="543" name="Textfeld 542">
            <a:extLst>
              <a:ext uri="{FF2B5EF4-FFF2-40B4-BE49-F238E27FC236}">
                <a16:creationId xmlns:a16="http://schemas.microsoft.com/office/drawing/2014/main" id="{510FC7BE-62C6-22D1-2790-89FBB74CE451}"/>
              </a:ext>
            </a:extLst>
          </p:cNvPr>
          <p:cNvSpPr txBox="1"/>
          <p:nvPr/>
        </p:nvSpPr>
        <p:spPr>
          <a:xfrm>
            <a:off x="2444209" y="3151099"/>
            <a:ext cx="2049487" cy="248209"/>
          </a:xfrm>
          <a:prstGeom prst="rect">
            <a:avLst/>
          </a:prstGeom>
          <a:noFill/>
        </p:spPr>
        <p:txBody>
          <a:bodyPr wrap="square" rtlCol="0">
            <a:spAutoFit/>
          </a:bodyPr>
          <a:lstStyle/>
          <a:p>
            <a:pPr defTabSz="514350">
              <a:buClrTx/>
            </a:pPr>
            <a:r>
              <a:rPr lang="de-DE" sz="1013" kern="1200" dirty="0" err="1">
                <a:solidFill>
                  <a:prstClr val="black"/>
                </a:solidFill>
                <a:latin typeface="Calibri" panose="020F0502020204030204"/>
                <a:ea typeface="+mn-ea"/>
                <a:cs typeface="+mn-cs"/>
              </a:rPr>
              <a:t>Stromsee</a:t>
            </a:r>
            <a:endParaRPr lang="de-DE" sz="1013" kern="1200" dirty="0">
              <a:solidFill>
                <a:prstClr val="black"/>
              </a:solidFill>
              <a:latin typeface="Calibri" panose="020F0502020204030204"/>
              <a:ea typeface="+mn-ea"/>
              <a:cs typeface="+mn-cs"/>
            </a:endParaRPr>
          </a:p>
        </p:txBody>
      </p:sp>
      <p:grpSp>
        <p:nvGrpSpPr>
          <p:cNvPr id="594" name="Gruppieren 593">
            <a:extLst>
              <a:ext uri="{FF2B5EF4-FFF2-40B4-BE49-F238E27FC236}">
                <a16:creationId xmlns:a16="http://schemas.microsoft.com/office/drawing/2014/main" id="{436C0C4C-1B23-0FBC-A64D-0590AF3CD271}"/>
              </a:ext>
            </a:extLst>
          </p:cNvPr>
          <p:cNvGrpSpPr/>
          <p:nvPr/>
        </p:nvGrpSpPr>
        <p:grpSpPr>
          <a:xfrm>
            <a:off x="377807" y="866556"/>
            <a:ext cx="6508621" cy="3284500"/>
            <a:chOff x="400723" y="126611"/>
            <a:chExt cx="11570882" cy="5839111"/>
          </a:xfrm>
        </p:grpSpPr>
        <p:grpSp>
          <p:nvGrpSpPr>
            <p:cNvPr id="595" name="Gruppieren 594">
              <a:extLst>
                <a:ext uri="{FF2B5EF4-FFF2-40B4-BE49-F238E27FC236}">
                  <a16:creationId xmlns:a16="http://schemas.microsoft.com/office/drawing/2014/main" id="{916A17E4-D558-7F59-D9E8-9D5D9D5339AB}"/>
                </a:ext>
              </a:extLst>
            </p:cNvPr>
            <p:cNvGrpSpPr/>
            <p:nvPr/>
          </p:nvGrpSpPr>
          <p:grpSpPr>
            <a:xfrm>
              <a:off x="1716259" y="3063447"/>
              <a:ext cx="8165054" cy="2829262"/>
              <a:chOff x="2335237" y="1839558"/>
              <a:chExt cx="8165054" cy="2829262"/>
            </a:xfrm>
          </p:grpSpPr>
          <p:sp>
            <p:nvSpPr>
              <p:cNvPr id="608" name="Oval 607">
                <a:extLst>
                  <a:ext uri="{FF2B5EF4-FFF2-40B4-BE49-F238E27FC236}">
                    <a16:creationId xmlns:a16="http://schemas.microsoft.com/office/drawing/2014/main" id="{D6559528-9196-487D-2295-32A293502433}"/>
                  </a:ext>
                </a:extLst>
              </p:cNvPr>
              <p:cNvSpPr/>
              <p:nvPr/>
            </p:nvSpPr>
            <p:spPr>
              <a:xfrm>
                <a:off x="2335237" y="1839558"/>
                <a:ext cx="8165054" cy="2829262"/>
              </a:xfrm>
              <a:prstGeom prst="ellipse">
                <a:avLst/>
              </a:prstGeom>
              <a:solidFill>
                <a:srgbClr val="E7E6E6">
                  <a:lumMod val="90000"/>
                </a:srgbClr>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9" name="Oval 608">
                <a:extLst>
                  <a:ext uri="{FF2B5EF4-FFF2-40B4-BE49-F238E27FC236}">
                    <a16:creationId xmlns:a16="http://schemas.microsoft.com/office/drawing/2014/main" id="{836D00D2-2F57-5EE0-6779-CAA39F2C2343}"/>
                  </a:ext>
                </a:extLst>
              </p:cNvPr>
              <p:cNvSpPr/>
              <p:nvPr/>
            </p:nvSpPr>
            <p:spPr>
              <a:xfrm>
                <a:off x="5345723" y="2616591"/>
                <a:ext cx="4614203" cy="1519311"/>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de-DE" sz="1013"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10" name="Gruppieren 609">
                <a:extLst>
                  <a:ext uri="{FF2B5EF4-FFF2-40B4-BE49-F238E27FC236}">
                    <a16:creationId xmlns:a16="http://schemas.microsoft.com/office/drawing/2014/main" id="{15B708A1-47C4-6177-578D-0A62826B7FF9}"/>
                  </a:ext>
                </a:extLst>
              </p:cNvPr>
              <p:cNvGrpSpPr/>
              <p:nvPr/>
            </p:nvGrpSpPr>
            <p:grpSpPr>
              <a:xfrm>
                <a:off x="5472333" y="2616591"/>
                <a:ext cx="1048537" cy="383858"/>
                <a:chOff x="3671668" y="2616591"/>
                <a:chExt cx="1048537" cy="383858"/>
              </a:xfrm>
            </p:grpSpPr>
            <p:grpSp>
              <p:nvGrpSpPr>
                <p:cNvPr id="626" name="Gruppieren 625">
                  <a:extLst>
                    <a:ext uri="{FF2B5EF4-FFF2-40B4-BE49-F238E27FC236}">
                      <a16:creationId xmlns:a16="http://schemas.microsoft.com/office/drawing/2014/main" id="{C20114AC-95FF-8581-D624-D5151A592155}"/>
                    </a:ext>
                  </a:extLst>
                </p:cNvPr>
                <p:cNvGrpSpPr/>
                <p:nvPr/>
              </p:nvGrpSpPr>
              <p:grpSpPr>
                <a:xfrm>
                  <a:off x="3671668" y="2616591"/>
                  <a:ext cx="896137" cy="231458"/>
                  <a:chOff x="3671668" y="2616591"/>
                  <a:chExt cx="896137" cy="231458"/>
                </a:xfrm>
              </p:grpSpPr>
              <p:grpSp>
                <p:nvGrpSpPr>
                  <p:cNvPr id="634" name="Gruppieren 633">
                    <a:extLst>
                      <a:ext uri="{FF2B5EF4-FFF2-40B4-BE49-F238E27FC236}">
                        <a16:creationId xmlns:a16="http://schemas.microsoft.com/office/drawing/2014/main" id="{17750A9D-5C4C-C068-7C94-77DC6594D3DC}"/>
                      </a:ext>
                    </a:extLst>
                  </p:cNvPr>
                  <p:cNvGrpSpPr/>
                  <p:nvPr/>
                </p:nvGrpSpPr>
                <p:grpSpPr>
                  <a:xfrm>
                    <a:off x="3671668" y="2616591"/>
                    <a:ext cx="473149" cy="225083"/>
                    <a:chOff x="3671668" y="2616591"/>
                    <a:chExt cx="473149" cy="225083"/>
                  </a:xfrm>
                  <a:solidFill>
                    <a:srgbClr val="E7E6E6">
                      <a:lumMod val="75000"/>
                    </a:srgbClr>
                  </a:solidFill>
                </p:grpSpPr>
                <p:sp>
                  <p:nvSpPr>
                    <p:cNvPr id="638" name="Halbbogen 637">
                      <a:extLst>
                        <a:ext uri="{FF2B5EF4-FFF2-40B4-BE49-F238E27FC236}">
                          <a16:creationId xmlns:a16="http://schemas.microsoft.com/office/drawing/2014/main" id="{8784AD01-7D73-88AC-125F-E12963030C04}"/>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Halbbogen 638">
                      <a:extLst>
                        <a:ext uri="{FF2B5EF4-FFF2-40B4-BE49-F238E27FC236}">
                          <a16:creationId xmlns:a16="http://schemas.microsoft.com/office/drawing/2014/main" id="{9179F55A-C3C5-33FD-2450-0FEC9F918875}"/>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35" name="Gruppieren 634">
                    <a:extLst>
                      <a:ext uri="{FF2B5EF4-FFF2-40B4-BE49-F238E27FC236}">
                        <a16:creationId xmlns:a16="http://schemas.microsoft.com/office/drawing/2014/main" id="{687E162A-62FB-E0EC-0FE0-CFA96B374F1E}"/>
                      </a:ext>
                    </a:extLst>
                  </p:cNvPr>
                  <p:cNvGrpSpPr/>
                  <p:nvPr/>
                </p:nvGrpSpPr>
                <p:grpSpPr>
                  <a:xfrm>
                    <a:off x="4094656" y="2622966"/>
                    <a:ext cx="473149" cy="225083"/>
                    <a:chOff x="3671668" y="2616591"/>
                    <a:chExt cx="473149" cy="225083"/>
                  </a:xfrm>
                  <a:solidFill>
                    <a:srgbClr val="E7E6E6">
                      <a:lumMod val="75000"/>
                    </a:srgbClr>
                  </a:solidFill>
                </p:grpSpPr>
                <p:sp>
                  <p:nvSpPr>
                    <p:cNvPr id="636" name="Halbbogen 635">
                      <a:extLst>
                        <a:ext uri="{FF2B5EF4-FFF2-40B4-BE49-F238E27FC236}">
                          <a16:creationId xmlns:a16="http://schemas.microsoft.com/office/drawing/2014/main" id="{5E4E1F32-8464-DE8E-E56A-481EA05D0F06}"/>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Halbbogen 636">
                      <a:extLst>
                        <a:ext uri="{FF2B5EF4-FFF2-40B4-BE49-F238E27FC236}">
                          <a16:creationId xmlns:a16="http://schemas.microsoft.com/office/drawing/2014/main" id="{F7034E3D-C60A-09B2-FB07-15F08823B507}"/>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27" name="Gruppieren 626">
                  <a:extLst>
                    <a:ext uri="{FF2B5EF4-FFF2-40B4-BE49-F238E27FC236}">
                      <a16:creationId xmlns:a16="http://schemas.microsoft.com/office/drawing/2014/main" id="{D1A66D9F-5811-167A-8BFD-8307C271F83B}"/>
                    </a:ext>
                  </a:extLst>
                </p:cNvPr>
                <p:cNvGrpSpPr/>
                <p:nvPr/>
              </p:nvGrpSpPr>
              <p:grpSpPr>
                <a:xfrm>
                  <a:off x="3824068" y="2768991"/>
                  <a:ext cx="896137" cy="231458"/>
                  <a:chOff x="3671668" y="2616591"/>
                  <a:chExt cx="896137" cy="231458"/>
                </a:xfrm>
              </p:grpSpPr>
              <p:grpSp>
                <p:nvGrpSpPr>
                  <p:cNvPr id="628" name="Gruppieren 627">
                    <a:extLst>
                      <a:ext uri="{FF2B5EF4-FFF2-40B4-BE49-F238E27FC236}">
                        <a16:creationId xmlns:a16="http://schemas.microsoft.com/office/drawing/2014/main" id="{C29F41E8-4413-D9B7-DC73-D657C297303E}"/>
                      </a:ext>
                    </a:extLst>
                  </p:cNvPr>
                  <p:cNvGrpSpPr/>
                  <p:nvPr/>
                </p:nvGrpSpPr>
                <p:grpSpPr>
                  <a:xfrm>
                    <a:off x="3671668" y="2616591"/>
                    <a:ext cx="473149" cy="225083"/>
                    <a:chOff x="3671668" y="2616591"/>
                    <a:chExt cx="473149" cy="225083"/>
                  </a:xfrm>
                  <a:solidFill>
                    <a:srgbClr val="E7E6E6">
                      <a:lumMod val="75000"/>
                    </a:srgbClr>
                  </a:solidFill>
                </p:grpSpPr>
                <p:sp>
                  <p:nvSpPr>
                    <p:cNvPr id="632" name="Halbbogen 631">
                      <a:extLst>
                        <a:ext uri="{FF2B5EF4-FFF2-40B4-BE49-F238E27FC236}">
                          <a16:creationId xmlns:a16="http://schemas.microsoft.com/office/drawing/2014/main" id="{216AD39C-2EA9-70CB-7EB9-72FDCEBCE1FB}"/>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Halbbogen 632">
                      <a:extLst>
                        <a:ext uri="{FF2B5EF4-FFF2-40B4-BE49-F238E27FC236}">
                          <a16:creationId xmlns:a16="http://schemas.microsoft.com/office/drawing/2014/main" id="{2BC442C8-62E8-D3B9-8A22-9A5368EB6750}"/>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9" name="Gruppieren 628">
                    <a:extLst>
                      <a:ext uri="{FF2B5EF4-FFF2-40B4-BE49-F238E27FC236}">
                        <a16:creationId xmlns:a16="http://schemas.microsoft.com/office/drawing/2014/main" id="{81331E1A-B11B-A284-7FFD-F75FC1DC1ADC}"/>
                      </a:ext>
                    </a:extLst>
                  </p:cNvPr>
                  <p:cNvGrpSpPr/>
                  <p:nvPr/>
                </p:nvGrpSpPr>
                <p:grpSpPr>
                  <a:xfrm>
                    <a:off x="4094656" y="2622966"/>
                    <a:ext cx="473149" cy="225083"/>
                    <a:chOff x="3671668" y="2616591"/>
                    <a:chExt cx="473149" cy="225083"/>
                  </a:xfrm>
                  <a:solidFill>
                    <a:srgbClr val="E7E6E6">
                      <a:lumMod val="75000"/>
                    </a:srgbClr>
                  </a:solidFill>
                </p:grpSpPr>
                <p:sp>
                  <p:nvSpPr>
                    <p:cNvPr id="630" name="Halbbogen 629">
                      <a:extLst>
                        <a:ext uri="{FF2B5EF4-FFF2-40B4-BE49-F238E27FC236}">
                          <a16:creationId xmlns:a16="http://schemas.microsoft.com/office/drawing/2014/main" id="{153CD267-26B8-ACFE-760B-B46819B5F8F8}"/>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Halbbogen 630">
                      <a:extLst>
                        <a:ext uri="{FF2B5EF4-FFF2-40B4-BE49-F238E27FC236}">
                          <a16:creationId xmlns:a16="http://schemas.microsoft.com/office/drawing/2014/main" id="{14D842CC-5ECE-45A9-F779-32BA41B20734}"/>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611" name="Gruppieren 610">
                <a:extLst>
                  <a:ext uri="{FF2B5EF4-FFF2-40B4-BE49-F238E27FC236}">
                    <a16:creationId xmlns:a16="http://schemas.microsoft.com/office/drawing/2014/main" id="{BF28AB1C-C64B-374B-5634-1E894B111EF1}"/>
                  </a:ext>
                </a:extLst>
              </p:cNvPr>
              <p:cNvGrpSpPr/>
              <p:nvPr/>
            </p:nvGrpSpPr>
            <p:grpSpPr>
              <a:xfrm>
                <a:off x="2974823" y="3184317"/>
                <a:ext cx="1048537" cy="383858"/>
                <a:chOff x="3671668" y="2616591"/>
                <a:chExt cx="1048537" cy="383858"/>
              </a:xfrm>
            </p:grpSpPr>
            <p:grpSp>
              <p:nvGrpSpPr>
                <p:cNvPr id="612" name="Gruppieren 611">
                  <a:extLst>
                    <a:ext uri="{FF2B5EF4-FFF2-40B4-BE49-F238E27FC236}">
                      <a16:creationId xmlns:a16="http://schemas.microsoft.com/office/drawing/2014/main" id="{90E99C3F-2F22-F613-976B-7C7C547E2350}"/>
                    </a:ext>
                  </a:extLst>
                </p:cNvPr>
                <p:cNvGrpSpPr/>
                <p:nvPr/>
              </p:nvGrpSpPr>
              <p:grpSpPr>
                <a:xfrm>
                  <a:off x="3671668" y="2616591"/>
                  <a:ext cx="896137" cy="231458"/>
                  <a:chOff x="3671668" y="2616591"/>
                  <a:chExt cx="896137" cy="231458"/>
                </a:xfrm>
              </p:grpSpPr>
              <p:grpSp>
                <p:nvGrpSpPr>
                  <p:cNvPr id="620" name="Gruppieren 619">
                    <a:extLst>
                      <a:ext uri="{FF2B5EF4-FFF2-40B4-BE49-F238E27FC236}">
                        <a16:creationId xmlns:a16="http://schemas.microsoft.com/office/drawing/2014/main" id="{0D653F03-0063-E916-0552-A6B22F4BB8EF}"/>
                      </a:ext>
                    </a:extLst>
                  </p:cNvPr>
                  <p:cNvGrpSpPr/>
                  <p:nvPr/>
                </p:nvGrpSpPr>
                <p:grpSpPr>
                  <a:xfrm>
                    <a:off x="3671668" y="2616591"/>
                    <a:ext cx="473149" cy="225083"/>
                    <a:chOff x="3671668" y="2616591"/>
                    <a:chExt cx="473149" cy="225083"/>
                  </a:xfrm>
                  <a:solidFill>
                    <a:srgbClr val="E7E6E6">
                      <a:lumMod val="75000"/>
                    </a:srgbClr>
                  </a:solidFill>
                </p:grpSpPr>
                <p:sp>
                  <p:nvSpPr>
                    <p:cNvPr id="624" name="Halbbogen 623">
                      <a:extLst>
                        <a:ext uri="{FF2B5EF4-FFF2-40B4-BE49-F238E27FC236}">
                          <a16:creationId xmlns:a16="http://schemas.microsoft.com/office/drawing/2014/main" id="{51C4ED07-E122-A163-35D7-3318BE02142D}"/>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Halbbogen 624">
                      <a:extLst>
                        <a:ext uri="{FF2B5EF4-FFF2-40B4-BE49-F238E27FC236}">
                          <a16:creationId xmlns:a16="http://schemas.microsoft.com/office/drawing/2014/main" id="{C5F93034-9212-5FF7-E7DB-5F09C2CAA7FE}"/>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21" name="Gruppieren 620">
                    <a:extLst>
                      <a:ext uri="{FF2B5EF4-FFF2-40B4-BE49-F238E27FC236}">
                        <a16:creationId xmlns:a16="http://schemas.microsoft.com/office/drawing/2014/main" id="{F3C8BE5E-E11C-87D4-9939-A2C4CB45AD59}"/>
                      </a:ext>
                    </a:extLst>
                  </p:cNvPr>
                  <p:cNvGrpSpPr/>
                  <p:nvPr/>
                </p:nvGrpSpPr>
                <p:grpSpPr>
                  <a:xfrm>
                    <a:off x="4094656" y="2622966"/>
                    <a:ext cx="473149" cy="225083"/>
                    <a:chOff x="3671668" y="2616591"/>
                    <a:chExt cx="473149" cy="225083"/>
                  </a:xfrm>
                  <a:solidFill>
                    <a:srgbClr val="E7E6E6">
                      <a:lumMod val="75000"/>
                    </a:srgbClr>
                  </a:solidFill>
                </p:grpSpPr>
                <p:sp>
                  <p:nvSpPr>
                    <p:cNvPr id="622" name="Halbbogen 621">
                      <a:extLst>
                        <a:ext uri="{FF2B5EF4-FFF2-40B4-BE49-F238E27FC236}">
                          <a16:creationId xmlns:a16="http://schemas.microsoft.com/office/drawing/2014/main" id="{20E5608B-9C92-87C2-04FA-17FF311A8F87}"/>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Halbbogen 622">
                      <a:extLst>
                        <a:ext uri="{FF2B5EF4-FFF2-40B4-BE49-F238E27FC236}">
                          <a16:creationId xmlns:a16="http://schemas.microsoft.com/office/drawing/2014/main" id="{5456F6BA-0337-DB9E-ED32-E04340179277}"/>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3" name="Gruppieren 612">
                  <a:extLst>
                    <a:ext uri="{FF2B5EF4-FFF2-40B4-BE49-F238E27FC236}">
                      <a16:creationId xmlns:a16="http://schemas.microsoft.com/office/drawing/2014/main" id="{425F4C46-6AB9-4679-B1F3-CAD8899824D3}"/>
                    </a:ext>
                  </a:extLst>
                </p:cNvPr>
                <p:cNvGrpSpPr/>
                <p:nvPr/>
              </p:nvGrpSpPr>
              <p:grpSpPr>
                <a:xfrm>
                  <a:off x="3824068" y="2768991"/>
                  <a:ext cx="896137" cy="231458"/>
                  <a:chOff x="3671668" y="2616591"/>
                  <a:chExt cx="896137" cy="231458"/>
                </a:xfrm>
              </p:grpSpPr>
              <p:grpSp>
                <p:nvGrpSpPr>
                  <p:cNvPr id="614" name="Gruppieren 613">
                    <a:extLst>
                      <a:ext uri="{FF2B5EF4-FFF2-40B4-BE49-F238E27FC236}">
                        <a16:creationId xmlns:a16="http://schemas.microsoft.com/office/drawing/2014/main" id="{B2E390B4-4B98-B905-3EF1-99FE27FCB793}"/>
                      </a:ext>
                    </a:extLst>
                  </p:cNvPr>
                  <p:cNvGrpSpPr/>
                  <p:nvPr/>
                </p:nvGrpSpPr>
                <p:grpSpPr>
                  <a:xfrm>
                    <a:off x="3671668" y="2616591"/>
                    <a:ext cx="473149" cy="225083"/>
                    <a:chOff x="3671668" y="2616591"/>
                    <a:chExt cx="473149" cy="225083"/>
                  </a:xfrm>
                  <a:solidFill>
                    <a:srgbClr val="E7E6E6">
                      <a:lumMod val="75000"/>
                    </a:srgbClr>
                  </a:solidFill>
                </p:grpSpPr>
                <p:sp>
                  <p:nvSpPr>
                    <p:cNvPr id="618" name="Halbbogen 617">
                      <a:extLst>
                        <a:ext uri="{FF2B5EF4-FFF2-40B4-BE49-F238E27FC236}">
                          <a16:creationId xmlns:a16="http://schemas.microsoft.com/office/drawing/2014/main" id="{D5377D53-C5AF-5746-D046-BD3AD702BECC}"/>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Halbbogen 618">
                      <a:extLst>
                        <a:ext uri="{FF2B5EF4-FFF2-40B4-BE49-F238E27FC236}">
                          <a16:creationId xmlns:a16="http://schemas.microsoft.com/office/drawing/2014/main" id="{EC8843DE-A6A2-6856-725C-0A663A2D05C4}"/>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5" name="Gruppieren 614">
                    <a:extLst>
                      <a:ext uri="{FF2B5EF4-FFF2-40B4-BE49-F238E27FC236}">
                        <a16:creationId xmlns:a16="http://schemas.microsoft.com/office/drawing/2014/main" id="{C44E557D-1B3B-2846-DDB5-C70A843A558C}"/>
                      </a:ext>
                    </a:extLst>
                  </p:cNvPr>
                  <p:cNvGrpSpPr/>
                  <p:nvPr/>
                </p:nvGrpSpPr>
                <p:grpSpPr>
                  <a:xfrm>
                    <a:off x="4094656" y="2622966"/>
                    <a:ext cx="473149" cy="225083"/>
                    <a:chOff x="3671668" y="2616591"/>
                    <a:chExt cx="473149" cy="225083"/>
                  </a:xfrm>
                  <a:solidFill>
                    <a:srgbClr val="E7E6E6">
                      <a:lumMod val="75000"/>
                    </a:srgbClr>
                  </a:solidFill>
                </p:grpSpPr>
                <p:sp>
                  <p:nvSpPr>
                    <p:cNvPr id="616" name="Halbbogen 615">
                      <a:extLst>
                        <a:ext uri="{FF2B5EF4-FFF2-40B4-BE49-F238E27FC236}">
                          <a16:creationId xmlns:a16="http://schemas.microsoft.com/office/drawing/2014/main" id="{295E80CD-7FE8-8EB9-E4AE-43F778E61A75}"/>
                        </a:ext>
                      </a:extLst>
                    </p:cNvPr>
                    <p:cNvSpPr/>
                    <p:nvPr/>
                  </p:nvSpPr>
                  <p:spPr>
                    <a:xfrm rot="10622780">
                      <a:off x="3671668"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Halbbogen 616">
                      <a:extLst>
                        <a:ext uri="{FF2B5EF4-FFF2-40B4-BE49-F238E27FC236}">
                          <a16:creationId xmlns:a16="http://schemas.microsoft.com/office/drawing/2014/main" id="{916F28B3-4D07-613A-0E50-398142F241DB}"/>
                        </a:ext>
                      </a:extLst>
                    </p:cNvPr>
                    <p:cNvSpPr/>
                    <p:nvPr/>
                  </p:nvSpPr>
                  <p:spPr>
                    <a:xfrm rot="10622780">
                      <a:off x="3891599" y="2616591"/>
                      <a:ext cx="253218" cy="225083"/>
                    </a:xfrm>
                    <a:prstGeom prst="blockArc">
                      <a:avLst/>
                    </a:prstGeom>
                    <a:grpFill/>
                    <a:ln w="12700" cap="flat" cmpd="sng" algn="ctr">
                      <a:solidFill>
                        <a:srgbClr val="E7E6E6">
                          <a:lumMod val="75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sp>
          <p:nvSpPr>
            <p:cNvPr id="596" name="Ovale Legende 595">
              <a:extLst>
                <a:ext uri="{FF2B5EF4-FFF2-40B4-BE49-F238E27FC236}">
                  <a16:creationId xmlns:a16="http://schemas.microsoft.com/office/drawing/2014/main" id="{4E1504DC-F676-4C46-2C42-570819BE3900}"/>
                </a:ext>
              </a:extLst>
            </p:cNvPr>
            <p:cNvSpPr/>
            <p:nvPr/>
          </p:nvSpPr>
          <p:spPr>
            <a:xfrm>
              <a:off x="7427740" y="126611"/>
              <a:ext cx="4543865" cy="2138288"/>
            </a:xfrm>
            <a:prstGeom prst="wedgeEllipseCallout">
              <a:avLst>
                <a:gd name="adj1" fmla="val -44787"/>
                <a:gd name="adj2" fmla="val 160138"/>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7" name="Textfeld 596">
              <a:extLst>
                <a:ext uri="{FF2B5EF4-FFF2-40B4-BE49-F238E27FC236}">
                  <a16:creationId xmlns:a16="http://schemas.microsoft.com/office/drawing/2014/main" id="{1C8335A7-EFB7-B001-B638-A640485DC75D}"/>
                </a:ext>
              </a:extLst>
            </p:cNvPr>
            <p:cNvSpPr txBox="1"/>
            <p:nvPr/>
          </p:nvSpPr>
          <p:spPr>
            <a:xfrm>
              <a:off x="8441420" y="338133"/>
              <a:ext cx="2715065" cy="441260"/>
            </a:xfrm>
            <a:prstGeom prst="rect">
              <a:avLst/>
            </a:prstGeom>
            <a:noFill/>
          </p:spPr>
          <p:txBody>
            <a:bodyPr wrap="squar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de-DE" sz="1013" b="0" i="0" u="none" strike="noStrike" kern="1200" cap="none" spc="0" normalizeH="0" baseline="0" noProof="0" dirty="0">
                  <a:ln>
                    <a:noFill/>
                  </a:ln>
                  <a:solidFill>
                    <a:srgbClr val="70AD47">
                      <a:lumMod val="75000"/>
                    </a:srgbClr>
                  </a:solidFill>
                  <a:effectLst/>
                  <a:uLnTx/>
                  <a:uFillTx/>
                  <a:latin typeface="Calibri" panose="020F0502020204030204"/>
                  <a:ea typeface="+mn-ea"/>
                </a:rPr>
                <a:t>Regenerativer Strom</a:t>
              </a:r>
            </a:p>
          </p:txBody>
        </p:sp>
        <p:sp>
          <p:nvSpPr>
            <p:cNvPr id="598" name="Textfeld 597">
              <a:extLst>
                <a:ext uri="{FF2B5EF4-FFF2-40B4-BE49-F238E27FC236}">
                  <a16:creationId xmlns:a16="http://schemas.microsoft.com/office/drawing/2014/main" id="{0FCAC41A-96FE-1E2E-B2A9-0ECDAED3B052}"/>
                </a:ext>
              </a:extLst>
            </p:cNvPr>
            <p:cNvSpPr txBox="1"/>
            <p:nvPr/>
          </p:nvSpPr>
          <p:spPr>
            <a:xfrm>
              <a:off x="8553155" y="1533006"/>
              <a:ext cx="2293035" cy="718146"/>
            </a:xfrm>
            <a:prstGeom prst="rect">
              <a:avLst/>
            </a:prstGeom>
            <a:noFill/>
          </p:spPr>
          <p:txBody>
            <a:bodyPr wrap="squar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black"/>
                  </a:solidFill>
                  <a:effectLst/>
                  <a:uLnTx/>
                  <a:uFillTx/>
                  <a:latin typeface="Calibri" panose="020F0502020204030204"/>
                  <a:ea typeface="+mn-ea"/>
                </a:rPr>
                <a:t>Ca. 40% Anteil an der öffentlichen Nettostromerzeugung, 2018)</a:t>
              </a:r>
            </a:p>
          </p:txBody>
        </p:sp>
        <p:pic>
          <p:nvPicPr>
            <p:cNvPr id="599" name="Grafik 598">
              <a:extLst>
                <a:ext uri="{FF2B5EF4-FFF2-40B4-BE49-F238E27FC236}">
                  <a16:creationId xmlns:a16="http://schemas.microsoft.com/office/drawing/2014/main" id="{84A85DDE-C89D-1946-9F01-CB7C336AC328}"/>
                </a:ext>
              </a:extLst>
            </p:cNvPr>
            <p:cNvPicPr>
              <a:picLocks noChangeAspect="1"/>
            </p:cNvPicPr>
            <p:nvPr/>
          </p:nvPicPr>
          <p:blipFill>
            <a:blip r:embed="rId3"/>
            <a:stretch>
              <a:fillRect/>
            </a:stretch>
          </p:blipFill>
          <p:spPr>
            <a:xfrm>
              <a:off x="10368336" y="575957"/>
              <a:ext cx="955706" cy="864291"/>
            </a:xfrm>
            <a:prstGeom prst="rect">
              <a:avLst/>
            </a:prstGeom>
          </p:spPr>
        </p:pic>
        <p:pic>
          <p:nvPicPr>
            <p:cNvPr id="600" name="Grafik 599">
              <a:extLst>
                <a:ext uri="{FF2B5EF4-FFF2-40B4-BE49-F238E27FC236}">
                  <a16:creationId xmlns:a16="http://schemas.microsoft.com/office/drawing/2014/main" id="{CE0D8274-3BAD-42E5-B893-D1E24141EFDC}"/>
                </a:ext>
              </a:extLst>
            </p:cNvPr>
            <p:cNvPicPr>
              <a:picLocks noChangeAspect="1"/>
            </p:cNvPicPr>
            <p:nvPr/>
          </p:nvPicPr>
          <p:blipFill>
            <a:blip r:embed="rId4"/>
            <a:stretch>
              <a:fillRect/>
            </a:stretch>
          </p:blipFill>
          <p:spPr>
            <a:xfrm>
              <a:off x="5579772" y="2247852"/>
              <a:ext cx="914400" cy="927100"/>
            </a:xfrm>
            <a:prstGeom prst="rect">
              <a:avLst/>
            </a:prstGeom>
          </p:spPr>
        </p:pic>
        <p:pic>
          <p:nvPicPr>
            <p:cNvPr id="601" name="Grafik 600">
              <a:extLst>
                <a:ext uri="{FF2B5EF4-FFF2-40B4-BE49-F238E27FC236}">
                  <a16:creationId xmlns:a16="http://schemas.microsoft.com/office/drawing/2014/main" id="{7F2186C8-0BB0-C06D-D61D-2E3509607C3A}"/>
                </a:ext>
              </a:extLst>
            </p:cNvPr>
            <p:cNvPicPr>
              <a:picLocks noChangeAspect="1"/>
            </p:cNvPicPr>
            <p:nvPr/>
          </p:nvPicPr>
          <p:blipFill>
            <a:blip r:embed="rId4"/>
            <a:stretch>
              <a:fillRect/>
            </a:stretch>
          </p:blipFill>
          <p:spPr>
            <a:xfrm>
              <a:off x="2987025" y="5038622"/>
              <a:ext cx="914400" cy="927100"/>
            </a:xfrm>
            <a:prstGeom prst="rect">
              <a:avLst/>
            </a:prstGeom>
          </p:spPr>
        </p:pic>
        <p:pic>
          <p:nvPicPr>
            <p:cNvPr id="602" name="Grafik 601">
              <a:extLst>
                <a:ext uri="{FF2B5EF4-FFF2-40B4-BE49-F238E27FC236}">
                  <a16:creationId xmlns:a16="http://schemas.microsoft.com/office/drawing/2014/main" id="{F84894CD-A825-60ED-259D-34AE09B5747F}"/>
                </a:ext>
              </a:extLst>
            </p:cNvPr>
            <p:cNvPicPr>
              <a:picLocks noChangeAspect="1"/>
            </p:cNvPicPr>
            <p:nvPr/>
          </p:nvPicPr>
          <p:blipFill>
            <a:blip r:embed="rId5"/>
            <a:stretch>
              <a:fillRect/>
            </a:stretch>
          </p:blipFill>
          <p:spPr>
            <a:xfrm>
              <a:off x="7944582" y="660476"/>
              <a:ext cx="1116298" cy="848269"/>
            </a:xfrm>
            <a:prstGeom prst="rect">
              <a:avLst/>
            </a:prstGeom>
          </p:spPr>
        </p:pic>
        <p:pic>
          <p:nvPicPr>
            <p:cNvPr id="603" name="Grafik 602">
              <a:extLst>
                <a:ext uri="{FF2B5EF4-FFF2-40B4-BE49-F238E27FC236}">
                  <a16:creationId xmlns:a16="http://schemas.microsoft.com/office/drawing/2014/main" id="{F9268081-ED14-009F-D259-7BC019A4229A}"/>
                </a:ext>
              </a:extLst>
            </p:cNvPr>
            <p:cNvPicPr>
              <a:picLocks noChangeAspect="1"/>
            </p:cNvPicPr>
            <p:nvPr/>
          </p:nvPicPr>
          <p:blipFill>
            <a:blip r:embed="rId6"/>
            <a:stretch>
              <a:fillRect/>
            </a:stretch>
          </p:blipFill>
          <p:spPr>
            <a:xfrm>
              <a:off x="400723" y="3576663"/>
              <a:ext cx="1428078" cy="1308100"/>
            </a:xfrm>
            <a:prstGeom prst="rect">
              <a:avLst/>
            </a:prstGeom>
          </p:spPr>
        </p:pic>
        <p:sp>
          <p:nvSpPr>
            <p:cNvPr id="604" name="Ovale Legende 603">
              <a:extLst>
                <a:ext uri="{FF2B5EF4-FFF2-40B4-BE49-F238E27FC236}">
                  <a16:creationId xmlns:a16="http://schemas.microsoft.com/office/drawing/2014/main" id="{5CD49528-1D88-CC79-BDDF-5A61F39EF0F7}"/>
                </a:ext>
              </a:extLst>
            </p:cNvPr>
            <p:cNvSpPr/>
            <p:nvPr/>
          </p:nvSpPr>
          <p:spPr>
            <a:xfrm>
              <a:off x="715092" y="406972"/>
              <a:ext cx="4543865" cy="2138288"/>
            </a:xfrm>
            <a:prstGeom prst="wedgeEllipseCallout">
              <a:avLst>
                <a:gd name="adj1" fmla="val 28278"/>
                <a:gd name="adj2" fmla="val 113427"/>
              </a:avLst>
            </a:prstGeom>
            <a:solidFill>
              <a:sysClr val="window" lastClr="FFFFFF"/>
            </a:solidFill>
            <a:ln w="28575" cap="flat" cmpd="sng" algn="ctr">
              <a:solidFill>
                <a:srgbClr val="E7E6E6">
                  <a:lumMod val="50000"/>
                </a:srgbClr>
              </a:solidFill>
              <a:prstDash val="solid"/>
              <a:miter lim="800000"/>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5" name="Textfeld 604">
              <a:extLst>
                <a:ext uri="{FF2B5EF4-FFF2-40B4-BE49-F238E27FC236}">
                  <a16:creationId xmlns:a16="http://schemas.microsoft.com/office/drawing/2014/main" id="{ECCC5842-3878-9DF4-62CE-458A4AEC4110}"/>
                </a:ext>
              </a:extLst>
            </p:cNvPr>
            <p:cNvSpPr txBox="1"/>
            <p:nvPr/>
          </p:nvSpPr>
          <p:spPr>
            <a:xfrm>
              <a:off x="1669729" y="645272"/>
              <a:ext cx="2560738" cy="441260"/>
            </a:xfrm>
            <a:prstGeom prst="rect">
              <a:avLst/>
            </a:prstGeom>
            <a:noFill/>
          </p:spPr>
          <p:txBody>
            <a:bodyPr wrap="squar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de-DE" sz="1013" b="0" i="0" u="none" strike="noStrike" kern="1200" cap="none" spc="0" normalizeH="0" baseline="0" noProof="0" dirty="0">
                  <a:ln>
                    <a:noFill/>
                  </a:ln>
                  <a:solidFill>
                    <a:srgbClr val="E7E6E6">
                      <a:lumMod val="50000"/>
                    </a:srgbClr>
                  </a:solidFill>
                  <a:effectLst/>
                  <a:uLnTx/>
                  <a:uFillTx/>
                  <a:latin typeface="Calibri" panose="020F0502020204030204"/>
                  <a:ea typeface="+mn-ea"/>
                </a:rPr>
                <a:t>Konventioneller Strom</a:t>
              </a:r>
            </a:p>
          </p:txBody>
        </p:sp>
        <p:sp>
          <p:nvSpPr>
            <p:cNvPr id="606" name="Textfeld 605">
              <a:extLst>
                <a:ext uri="{FF2B5EF4-FFF2-40B4-BE49-F238E27FC236}">
                  <a16:creationId xmlns:a16="http://schemas.microsoft.com/office/drawing/2014/main" id="{FF9BB26F-25CC-2D17-2BFE-D51E5A85966C}"/>
                </a:ext>
              </a:extLst>
            </p:cNvPr>
            <p:cNvSpPr txBox="1"/>
            <p:nvPr/>
          </p:nvSpPr>
          <p:spPr>
            <a:xfrm>
              <a:off x="1684737" y="1868463"/>
              <a:ext cx="3647397" cy="533479"/>
            </a:xfrm>
            <a:prstGeom prst="rect">
              <a:avLst/>
            </a:prstGeom>
            <a:noFill/>
          </p:spPr>
          <p:txBody>
            <a:bodyPr wrap="squar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de-DE" sz="675" b="0" i="0" u="none" strike="noStrike" kern="1200" cap="none" spc="0" normalizeH="0" baseline="0" noProof="0" dirty="0">
                  <a:ln>
                    <a:noFill/>
                  </a:ln>
                  <a:solidFill>
                    <a:prstClr val="black"/>
                  </a:solidFill>
                  <a:effectLst/>
                  <a:uLnTx/>
                  <a:uFillTx/>
                  <a:latin typeface="Calibri" panose="020F0502020204030204"/>
                  <a:ea typeface="+mn-ea"/>
                </a:rPr>
                <a:t>Ca. 60% Anteil an der öffentlichen Nettostromerzeugung, 2018)</a:t>
              </a:r>
            </a:p>
          </p:txBody>
        </p:sp>
        <p:pic>
          <p:nvPicPr>
            <p:cNvPr id="607" name="Grafik 606">
              <a:extLst>
                <a:ext uri="{FF2B5EF4-FFF2-40B4-BE49-F238E27FC236}">
                  <a16:creationId xmlns:a16="http://schemas.microsoft.com/office/drawing/2014/main" id="{928BD102-F996-646F-7D56-C8613440162D}"/>
                </a:ext>
              </a:extLst>
            </p:cNvPr>
            <p:cNvPicPr>
              <a:picLocks noChangeAspect="1"/>
            </p:cNvPicPr>
            <p:nvPr/>
          </p:nvPicPr>
          <p:blipFill>
            <a:blip r:embed="rId7"/>
            <a:stretch>
              <a:fillRect/>
            </a:stretch>
          </p:blipFill>
          <p:spPr>
            <a:xfrm>
              <a:off x="2312435" y="932964"/>
              <a:ext cx="1084700" cy="1001687"/>
            </a:xfrm>
            <a:prstGeom prst="rect">
              <a:avLst/>
            </a:prstGeom>
          </p:spPr>
        </p:pic>
      </p:grpSp>
      <p:sp>
        <p:nvSpPr>
          <p:cNvPr id="640" name="Textfeld 639">
            <a:extLst>
              <a:ext uri="{FF2B5EF4-FFF2-40B4-BE49-F238E27FC236}">
                <a16:creationId xmlns:a16="http://schemas.microsoft.com/office/drawing/2014/main" id="{53859CF3-4884-1C15-8E28-2A0DDF1F8EC6}"/>
              </a:ext>
            </a:extLst>
          </p:cNvPr>
          <p:cNvSpPr txBox="1"/>
          <p:nvPr/>
        </p:nvSpPr>
        <p:spPr>
          <a:xfrm>
            <a:off x="2596609" y="3303499"/>
            <a:ext cx="2049487" cy="248209"/>
          </a:xfrm>
          <a:prstGeom prst="rect">
            <a:avLst/>
          </a:prstGeom>
          <a:noFill/>
        </p:spPr>
        <p:txBody>
          <a:bodyPr wrap="square" rtlCol="0">
            <a:spAutoFit/>
          </a:bodyPr>
          <a:lstStyle/>
          <a:p>
            <a:pPr defTabSz="514350">
              <a:buClrTx/>
            </a:pPr>
            <a:r>
              <a:rPr lang="de-DE" sz="1013" kern="1200" dirty="0" err="1">
                <a:solidFill>
                  <a:prstClr val="black"/>
                </a:solidFill>
                <a:latin typeface="Calibri" panose="020F0502020204030204"/>
                <a:ea typeface="+mn-ea"/>
              </a:rPr>
              <a:t>Stromsee</a:t>
            </a:r>
            <a:endParaRPr lang="de-DE" sz="1013" kern="1200" dirty="0">
              <a:solidFill>
                <a:prstClr val="black"/>
              </a:solidFill>
              <a:latin typeface="Calibri" panose="020F0502020204030204"/>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Woher kommt der Strom? Das Bild vom Strom-See</a:t>
            </a:r>
            <a:endParaRPr/>
          </a:p>
        </p:txBody>
      </p:sp>
      <p:sp>
        <p:nvSpPr>
          <p:cNvPr id="555" name="Google Shape;555;p52"/>
          <p:cNvSpPr txBox="1"/>
          <p:nvPr/>
        </p:nvSpPr>
        <p:spPr>
          <a:xfrm>
            <a:off x="2800937" y="1221761"/>
            <a:ext cx="4081557" cy="3166311"/>
          </a:xfrm>
          <a:prstGeom prst="rect">
            <a:avLst/>
          </a:prstGeom>
          <a:noFill/>
          <a:ln>
            <a:noFill/>
          </a:ln>
        </p:spPr>
        <p:txBody>
          <a:bodyPr spcFirstLastPara="1" wrap="square" lIns="91425" tIns="45700" rIns="91425" bIns="45700" anchor="t" anchorCtr="0">
            <a:noAutofit/>
          </a:bodyPr>
          <a:lstStyle/>
          <a:p>
            <a:pPr marL="171446" marR="0" lvl="0" indent="-171446" algn="l" rtl="0">
              <a:lnSpc>
                <a:spcPct val="90000"/>
              </a:lnSpc>
              <a:spcBef>
                <a:spcPts val="0"/>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Zufluss und Abfluss muss gleich sein, sonst trocknet der See aus oder läuft über</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Wenn mehr Strom verbraucht wird, muss gleichzeitig mehr Strom produziert werden, sonst bricht Stromversorgung zusammen</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Wenn wenig Wind weht, müssen andere Kraftwerke für die Erzeugung sorgen? </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Zusammenspiel der Kraftwerke</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Wohin mit Strom, der zu viel produziert wird?</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Strom speichern ist möglich – aber teuer!</a:t>
            </a:r>
            <a:endParaRPr dirty="0"/>
          </a:p>
          <a:p>
            <a:pPr marL="171446" marR="0" lvl="0" indent="-69846" algn="l" rtl="0">
              <a:lnSpc>
                <a:spcPct val="90000"/>
              </a:lnSpc>
              <a:spcBef>
                <a:spcPts val="751"/>
              </a:spcBef>
              <a:spcAft>
                <a:spcPts val="0"/>
              </a:spcAft>
              <a:buClr>
                <a:srgbClr val="0093CB"/>
              </a:buClr>
              <a:buSzPts val="1600"/>
              <a:buFont typeface="Courier New"/>
              <a:buNone/>
            </a:pPr>
            <a:endParaRPr sz="1600" dirty="0">
              <a:solidFill>
                <a:schemeClr val="dk1"/>
              </a:solidFill>
              <a:latin typeface="Calibri"/>
              <a:ea typeface="Calibri"/>
              <a:cs typeface="Calibri"/>
              <a:sym typeface="Calibri"/>
            </a:endParaRPr>
          </a:p>
        </p:txBody>
      </p:sp>
      <p:pic>
        <p:nvPicPr>
          <p:cNvPr id="49" name="Grafik 48">
            <a:extLst>
              <a:ext uri="{FF2B5EF4-FFF2-40B4-BE49-F238E27FC236}">
                <a16:creationId xmlns:a16="http://schemas.microsoft.com/office/drawing/2014/main" id="{6853FA46-8668-1661-37CA-143443198126}"/>
              </a:ext>
            </a:extLst>
          </p:cNvPr>
          <p:cNvPicPr>
            <a:picLocks noChangeAspect="1"/>
          </p:cNvPicPr>
          <p:nvPr/>
        </p:nvPicPr>
        <p:blipFill>
          <a:blip r:embed="rId3"/>
          <a:stretch>
            <a:fillRect/>
          </a:stretch>
        </p:blipFill>
        <p:spPr>
          <a:xfrm>
            <a:off x="0" y="1860617"/>
            <a:ext cx="2800937" cy="142226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Was ist eine Kilowattstunde?</a:t>
            </a:r>
            <a:endParaRPr dirty="0"/>
          </a:p>
          <a:p>
            <a:pPr marL="342900" indent="-342900">
              <a:buFont typeface="Calibri"/>
              <a:buAutoNum type="arabicPeriod"/>
            </a:pPr>
            <a:r>
              <a:rPr lang="de-DE" dirty="0">
                <a:solidFill>
                  <a:srgbClr val="7F7F7F"/>
                </a:solidFill>
              </a:rPr>
              <a:t>Effizienz, Konsistenz, Suffizienz</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dirty="0">
              <a:solidFill>
                <a:srgbClr val="7F7F7F"/>
              </a:solidFill>
            </a:endParaRPr>
          </a:p>
          <a:p>
            <a:pPr marL="342900" lvl="0" indent="-342900" algn="l" rtl="0">
              <a:lnSpc>
                <a:spcPct val="90000"/>
              </a:lnSpc>
              <a:spcBef>
                <a:spcPts val="751"/>
              </a:spcBef>
              <a:spcAft>
                <a:spcPts val="0"/>
              </a:spcAft>
              <a:buSzPts val="1600"/>
              <a:buFont typeface="Calibri"/>
              <a:buAutoNum type="arabicPeriod"/>
            </a:pPr>
            <a:r>
              <a:rPr lang="de-DE" b="1" dirty="0">
                <a:solidFill>
                  <a:schemeClr val="tx1"/>
                </a:solidFill>
              </a:rPr>
              <a:t>Speichermöglichkeiten</a:t>
            </a:r>
            <a:endParaRPr b="1" dirty="0">
              <a:solidFill>
                <a:schemeClr val="tx1"/>
              </a:solidFill>
            </a:endParaRPr>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367312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Wie kommt der Strom in die Steckdose?</a:t>
            </a:r>
            <a:endParaRPr/>
          </a:p>
        </p:txBody>
      </p:sp>
      <p:sp>
        <p:nvSpPr>
          <p:cNvPr id="142" name="Google Shape;142;p4"/>
          <p:cNvSpPr/>
          <p:nvPr/>
        </p:nvSpPr>
        <p:spPr>
          <a:xfrm>
            <a:off x="3429000" y="1747157"/>
            <a:ext cx="152445" cy="20410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Grafik 2">
            <a:extLst>
              <a:ext uri="{FF2B5EF4-FFF2-40B4-BE49-F238E27FC236}">
                <a16:creationId xmlns:a16="http://schemas.microsoft.com/office/drawing/2014/main" id="{BFFABA70-19AA-5163-6630-67CC2E838413}"/>
              </a:ext>
            </a:extLst>
          </p:cNvPr>
          <p:cNvPicPr>
            <a:picLocks noChangeAspect="1"/>
          </p:cNvPicPr>
          <p:nvPr/>
        </p:nvPicPr>
        <p:blipFill>
          <a:blip r:embed="rId3">
            <a:grayscl/>
          </a:blip>
          <a:stretch>
            <a:fillRect/>
          </a:stretch>
        </p:blipFill>
        <p:spPr>
          <a:xfrm>
            <a:off x="4314878" y="2247501"/>
            <a:ext cx="1003300" cy="1016000"/>
          </a:xfrm>
          <a:prstGeom prst="rect">
            <a:avLst/>
          </a:prstGeom>
        </p:spPr>
      </p:pic>
      <p:pic>
        <p:nvPicPr>
          <p:cNvPr id="7" name="Grafik 6">
            <a:extLst>
              <a:ext uri="{FF2B5EF4-FFF2-40B4-BE49-F238E27FC236}">
                <a16:creationId xmlns:a16="http://schemas.microsoft.com/office/drawing/2014/main" id="{2C2D1F17-943E-23A4-9443-69C5CE4DC311}"/>
              </a:ext>
            </a:extLst>
          </p:cNvPr>
          <p:cNvPicPr>
            <a:picLocks noChangeAspect="1"/>
          </p:cNvPicPr>
          <p:nvPr/>
        </p:nvPicPr>
        <p:blipFill>
          <a:blip r:embed="rId4">
            <a:grayscl/>
          </a:blip>
          <a:stretch>
            <a:fillRect/>
          </a:stretch>
        </p:blipFill>
        <p:spPr>
          <a:xfrm>
            <a:off x="425828" y="856928"/>
            <a:ext cx="1436105" cy="1326199"/>
          </a:xfrm>
          <a:prstGeom prst="rect">
            <a:avLst/>
          </a:prstGeom>
        </p:spPr>
      </p:pic>
      <p:pic>
        <p:nvPicPr>
          <p:cNvPr id="9" name="Grafik 8">
            <a:extLst>
              <a:ext uri="{FF2B5EF4-FFF2-40B4-BE49-F238E27FC236}">
                <a16:creationId xmlns:a16="http://schemas.microsoft.com/office/drawing/2014/main" id="{71BA4328-773E-1C9C-04DF-D9F83D90C84C}"/>
              </a:ext>
            </a:extLst>
          </p:cNvPr>
          <p:cNvPicPr>
            <a:picLocks noChangeAspect="1"/>
          </p:cNvPicPr>
          <p:nvPr/>
        </p:nvPicPr>
        <p:blipFill>
          <a:blip r:embed="rId5">
            <a:duotone>
              <a:prstClr val="black"/>
              <a:schemeClr val="accent5">
                <a:tint val="45000"/>
                <a:satMod val="400000"/>
              </a:schemeClr>
            </a:duotone>
          </a:blip>
          <a:stretch>
            <a:fillRect/>
          </a:stretch>
        </p:blipFill>
        <p:spPr>
          <a:xfrm>
            <a:off x="836409" y="3549560"/>
            <a:ext cx="1184311" cy="1071029"/>
          </a:xfrm>
          <a:prstGeom prst="rect">
            <a:avLst/>
          </a:prstGeom>
        </p:spPr>
      </p:pic>
      <p:pic>
        <p:nvPicPr>
          <p:cNvPr id="11" name="Grafik 10">
            <a:extLst>
              <a:ext uri="{FF2B5EF4-FFF2-40B4-BE49-F238E27FC236}">
                <a16:creationId xmlns:a16="http://schemas.microsoft.com/office/drawing/2014/main" id="{CF4AF746-BDF3-8780-1F9A-F8367480AD37}"/>
              </a:ext>
            </a:extLst>
          </p:cNvPr>
          <p:cNvPicPr>
            <a:picLocks noChangeAspect="1"/>
          </p:cNvPicPr>
          <p:nvPr/>
        </p:nvPicPr>
        <p:blipFill>
          <a:blip r:embed="rId6">
            <a:grayscl/>
          </a:blip>
          <a:stretch>
            <a:fillRect/>
          </a:stretch>
        </p:blipFill>
        <p:spPr>
          <a:xfrm>
            <a:off x="4678958" y="3160308"/>
            <a:ext cx="2179042" cy="1504950"/>
          </a:xfrm>
          <a:prstGeom prst="rect">
            <a:avLst/>
          </a:prstGeom>
        </p:spPr>
      </p:pic>
      <p:pic>
        <p:nvPicPr>
          <p:cNvPr id="13" name="Grafik 12">
            <a:extLst>
              <a:ext uri="{FF2B5EF4-FFF2-40B4-BE49-F238E27FC236}">
                <a16:creationId xmlns:a16="http://schemas.microsoft.com/office/drawing/2014/main" id="{94662F01-6D1A-7355-2765-308973FBE40E}"/>
              </a:ext>
            </a:extLst>
          </p:cNvPr>
          <p:cNvPicPr>
            <a:picLocks noChangeAspect="1"/>
          </p:cNvPicPr>
          <p:nvPr/>
        </p:nvPicPr>
        <p:blipFill>
          <a:blip r:embed="rId7">
            <a:grayscl/>
          </a:blip>
          <a:stretch>
            <a:fillRect/>
          </a:stretch>
        </p:blipFill>
        <p:spPr>
          <a:xfrm>
            <a:off x="2366674" y="1301022"/>
            <a:ext cx="2058555" cy="2087146"/>
          </a:xfrm>
          <a:prstGeom prst="rect">
            <a:avLst/>
          </a:prstGeom>
        </p:spPr>
      </p:pic>
      <p:pic>
        <p:nvPicPr>
          <p:cNvPr id="15" name="Grafik 14">
            <a:extLst>
              <a:ext uri="{FF2B5EF4-FFF2-40B4-BE49-F238E27FC236}">
                <a16:creationId xmlns:a16="http://schemas.microsoft.com/office/drawing/2014/main" id="{27431159-9884-DEEC-38D3-232E39D456FE}"/>
              </a:ext>
            </a:extLst>
          </p:cNvPr>
          <p:cNvPicPr>
            <a:picLocks noChangeAspect="1"/>
          </p:cNvPicPr>
          <p:nvPr/>
        </p:nvPicPr>
        <p:blipFill>
          <a:blip r:embed="rId8">
            <a:grayscl/>
          </a:blip>
          <a:stretch>
            <a:fillRect/>
          </a:stretch>
        </p:blipFill>
        <p:spPr>
          <a:xfrm>
            <a:off x="91613" y="2628234"/>
            <a:ext cx="1460500" cy="1109826"/>
          </a:xfrm>
          <a:prstGeom prst="rect">
            <a:avLst/>
          </a:prstGeom>
        </p:spPr>
      </p:pic>
      <p:sp>
        <p:nvSpPr>
          <p:cNvPr id="16" name="Bogen 15">
            <a:extLst>
              <a:ext uri="{FF2B5EF4-FFF2-40B4-BE49-F238E27FC236}">
                <a16:creationId xmlns:a16="http://schemas.microsoft.com/office/drawing/2014/main" id="{F9EE4436-125B-CC48-B026-D9D78031F17E}"/>
              </a:ext>
            </a:extLst>
          </p:cNvPr>
          <p:cNvSpPr/>
          <p:nvPr/>
        </p:nvSpPr>
        <p:spPr>
          <a:xfrm>
            <a:off x="1182757" y="1429261"/>
            <a:ext cx="1272208" cy="399540"/>
          </a:xfrm>
          <a:prstGeom prst="arc">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7C5EC5EE-49FD-CBED-3798-3D90491D1DB4}"/>
              </a:ext>
            </a:extLst>
          </p:cNvPr>
          <p:cNvSpPr/>
          <p:nvPr/>
        </p:nvSpPr>
        <p:spPr>
          <a:xfrm rot="7610274">
            <a:off x="1315268" y="2205473"/>
            <a:ext cx="1686361" cy="845522"/>
          </a:xfrm>
          <a:prstGeom prst="arc">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9" name="Bogen 18">
            <a:extLst>
              <a:ext uri="{FF2B5EF4-FFF2-40B4-BE49-F238E27FC236}">
                <a16:creationId xmlns:a16="http://schemas.microsoft.com/office/drawing/2014/main" id="{3DA3436C-582F-5C03-8486-B523D47031CB}"/>
              </a:ext>
            </a:extLst>
          </p:cNvPr>
          <p:cNvSpPr/>
          <p:nvPr/>
        </p:nvSpPr>
        <p:spPr>
          <a:xfrm>
            <a:off x="3789571" y="1945055"/>
            <a:ext cx="1272208" cy="399540"/>
          </a:xfrm>
          <a:prstGeom prst="arc">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BC447CF-3929-F309-CF9B-171DF5B297BF}"/>
              </a:ext>
            </a:extLst>
          </p:cNvPr>
          <p:cNvSpPr>
            <a:spLocks noGrp="1"/>
          </p:cNvSpPr>
          <p:nvPr>
            <p:ph type="title"/>
          </p:nvPr>
        </p:nvSpPr>
        <p:spPr/>
        <p:txBody>
          <a:bodyPr/>
          <a:lstStyle/>
          <a:p>
            <a:r>
              <a:rPr lang="de-DE" dirty="0"/>
              <a:t>Beispiele für Energiespeicher</a:t>
            </a:r>
          </a:p>
        </p:txBody>
      </p:sp>
      <p:pic>
        <p:nvPicPr>
          <p:cNvPr id="4" name="Grafik 3">
            <a:extLst>
              <a:ext uri="{FF2B5EF4-FFF2-40B4-BE49-F238E27FC236}">
                <a16:creationId xmlns:a16="http://schemas.microsoft.com/office/drawing/2014/main" id="{B7406F17-C376-5B74-8658-26EDC0E7F000}"/>
              </a:ext>
            </a:extLst>
          </p:cNvPr>
          <p:cNvPicPr>
            <a:picLocks noChangeAspect="1"/>
          </p:cNvPicPr>
          <p:nvPr/>
        </p:nvPicPr>
        <p:blipFill>
          <a:blip r:embed="rId3"/>
          <a:stretch>
            <a:fillRect/>
          </a:stretch>
        </p:blipFill>
        <p:spPr>
          <a:xfrm>
            <a:off x="0" y="741053"/>
            <a:ext cx="6858000" cy="3661394"/>
          </a:xfrm>
          <a:prstGeom prst="rect">
            <a:avLst/>
          </a:prstGeom>
        </p:spPr>
      </p:pic>
    </p:spTree>
    <p:extLst>
      <p:ext uri="{BB962C8B-B14F-4D97-AF65-F5344CB8AC3E}">
        <p14:creationId xmlns:p14="http://schemas.microsoft.com/office/powerpoint/2010/main" val="415748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D335EAC-AC40-AB98-C9B0-3AA0EC8F3BA4}"/>
              </a:ext>
            </a:extLst>
          </p:cNvPr>
          <p:cNvSpPr>
            <a:spLocks noGrp="1"/>
          </p:cNvSpPr>
          <p:nvPr>
            <p:ph type="title"/>
          </p:nvPr>
        </p:nvSpPr>
        <p:spPr/>
        <p:txBody>
          <a:bodyPr/>
          <a:lstStyle/>
          <a:p>
            <a:r>
              <a:rPr lang="de-DE" dirty="0"/>
              <a:t>Grundprinzip Energiespeicher</a:t>
            </a:r>
          </a:p>
        </p:txBody>
      </p:sp>
      <p:pic>
        <p:nvPicPr>
          <p:cNvPr id="4" name="Grafik 3">
            <a:extLst>
              <a:ext uri="{FF2B5EF4-FFF2-40B4-BE49-F238E27FC236}">
                <a16:creationId xmlns:a16="http://schemas.microsoft.com/office/drawing/2014/main" id="{BE68DC47-E0E9-96B2-05A0-F4248FD6E594}"/>
              </a:ext>
            </a:extLst>
          </p:cNvPr>
          <p:cNvPicPr>
            <a:picLocks noChangeAspect="1"/>
          </p:cNvPicPr>
          <p:nvPr/>
        </p:nvPicPr>
        <p:blipFill>
          <a:blip r:embed="rId3"/>
          <a:stretch>
            <a:fillRect/>
          </a:stretch>
        </p:blipFill>
        <p:spPr>
          <a:xfrm>
            <a:off x="665922" y="678875"/>
            <a:ext cx="6858000" cy="4245977"/>
          </a:xfrm>
          <a:prstGeom prst="rect">
            <a:avLst/>
          </a:prstGeom>
        </p:spPr>
      </p:pic>
    </p:spTree>
    <p:extLst>
      <p:ext uri="{BB962C8B-B14F-4D97-AF65-F5344CB8AC3E}">
        <p14:creationId xmlns:p14="http://schemas.microsoft.com/office/powerpoint/2010/main" val="429066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40113FB-28F4-A12B-AFCE-D29932643887}"/>
              </a:ext>
            </a:extLst>
          </p:cNvPr>
          <p:cNvSpPr>
            <a:spLocks noGrp="1"/>
          </p:cNvSpPr>
          <p:nvPr>
            <p:ph type="title"/>
          </p:nvPr>
        </p:nvSpPr>
        <p:spPr/>
        <p:txBody>
          <a:bodyPr/>
          <a:lstStyle/>
          <a:p>
            <a:r>
              <a:rPr lang="de-DE" dirty="0"/>
              <a:t>Verschiedene Speichertechnologien</a:t>
            </a:r>
          </a:p>
        </p:txBody>
      </p:sp>
      <p:pic>
        <p:nvPicPr>
          <p:cNvPr id="39" name="Grafik 38">
            <a:extLst>
              <a:ext uri="{FF2B5EF4-FFF2-40B4-BE49-F238E27FC236}">
                <a16:creationId xmlns:a16="http://schemas.microsoft.com/office/drawing/2014/main" id="{A2675860-885B-C393-43E3-4F50A7919006}"/>
              </a:ext>
            </a:extLst>
          </p:cNvPr>
          <p:cNvPicPr>
            <a:picLocks noChangeAspect="1"/>
          </p:cNvPicPr>
          <p:nvPr/>
        </p:nvPicPr>
        <p:blipFill>
          <a:blip r:embed="rId3"/>
          <a:stretch>
            <a:fillRect/>
          </a:stretch>
        </p:blipFill>
        <p:spPr>
          <a:xfrm>
            <a:off x="0" y="695939"/>
            <a:ext cx="6858000" cy="3751621"/>
          </a:xfrm>
          <a:prstGeom prst="rect">
            <a:avLst/>
          </a:prstGeom>
        </p:spPr>
      </p:pic>
    </p:spTree>
    <p:extLst>
      <p:ext uri="{BB962C8B-B14F-4D97-AF65-F5344CB8AC3E}">
        <p14:creationId xmlns:p14="http://schemas.microsoft.com/office/powerpoint/2010/main" val="538966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 kommt aus der Steckdose …? Auch wenn die Sonne nicht scheint. Schüler-Lehrer-Gespräch</a:t>
            </a:r>
            <a:endParaRPr/>
          </a:p>
        </p:txBody>
      </p:sp>
      <p:sp>
        <p:nvSpPr>
          <p:cNvPr id="150" name="Google Shape;150;p5"/>
          <p:cNvSpPr txBox="1"/>
          <p:nvPr/>
        </p:nvSpPr>
        <p:spPr>
          <a:xfrm>
            <a:off x="3161654" y="1134837"/>
            <a:ext cx="3396989" cy="3447496"/>
          </a:xfrm>
          <a:prstGeom prst="rect">
            <a:avLst/>
          </a:prstGeom>
          <a:noFill/>
          <a:ln>
            <a:noFill/>
          </a:ln>
        </p:spPr>
        <p:txBody>
          <a:bodyPr spcFirstLastPara="1" wrap="square" lIns="91425" tIns="45700" rIns="91425" bIns="45700" anchor="t" anchorCtr="0">
            <a:noAutofit/>
          </a:bodyPr>
          <a:lstStyle/>
          <a:p>
            <a:pPr marL="171446" marR="0" lvl="0" indent="-171446" algn="l" rtl="0">
              <a:lnSpc>
                <a:spcPct val="90000"/>
              </a:lnSpc>
              <a:spcBef>
                <a:spcPts val="0"/>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Im Sommer wird mehr Strom erzeugt, als die Schule benötigt – was wird mit dem Strom gemacht?</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Wo kommt der Strom her, wenn die Sonne nicht scheint? </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Wie sieht das Zusammenspiel der verschiedenen Kraftwerke aus?</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Das Bild vom Strom-See</a:t>
            </a:r>
            <a:endParaRPr dirty="0"/>
          </a:p>
          <a:p>
            <a:pPr marL="171446" marR="0" lvl="0" indent="-171446" algn="l" rtl="0">
              <a:lnSpc>
                <a:spcPct val="90000"/>
              </a:lnSpc>
              <a:spcBef>
                <a:spcPts val="751"/>
              </a:spcBef>
              <a:spcAft>
                <a:spcPts val="0"/>
              </a:spcAft>
              <a:buClr>
                <a:srgbClr val="0093CB"/>
              </a:buClr>
              <a:buSzPts val="1600"/>
              <a:buFont typeface="Courier New"/>
              <a:buChar char="o"/>
            </a:pPr>
            <a:r>
              <a:rPr lang="de-DE" sz="1600" dirty="0">
                <a:solidFill>
                  <a:schemeClr val="dk1"/>
                </a:solidFill>
                <a:latin typeface="Calibri"/>
                <a:ea typeface="Calibri"/>
                <a:cs typeface="Calibri"/>
                <a:sym typeface="Calibri"/>
              </a:rPr>
              <a:t>Wie wird der Strom transportiert?</a:t>
            </a:r>
            <a:endParaRPr dirty="0"/>
          </a:p>
        </p:txBody>
      </p:sp>
      <p:sp>
        <p:nvSpPr>
          <p:cNvPr id="151" name="Google Shape;151;p5"/>
          <p:cNvSpPr txBox="1"/>
          <p:nvPr/>
        </p:nvSpPr>
        <p:spPr>
          <a:xfrm>
            <a:off x="1902278" y="1036864"/>
            <a:ext cx="101237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7200" dirty="0">
                <a:solidFill>
                  <a:schemeClr val="dk1"/>
                </a:solidFill>
                <a:latin typeface="Calibri"/>
                <a:ea typeface="Calibri"/>
                <a:cs typeface="Calibri"/>
                <a:sym typeface="Calibri"/>
              </a:rPr>
              <a:t>?</a:t>
            </a:r>
            <a:endParaRPr dirty="0"/>
          </a:p>
        </p:txBody>
      </p:sp>
      <p:pic>
        <p:nvPicPr>
          <p:cNvPr id="153" name="Google Shape;153;p5"/>
          <p:cNvPicPr preferRelativeResize="0"/>
          <p:nvPr/>
        </p:nvPicPr>
        <p:blipFill rotWithShape="1">
          <a:blip r:embed="rId3">
            <a:alphaModFix/>
          </a:blip>
          <a:srcRect/>
          <a:stretch/>
        </p:blipFill>
        <p:spPr>
          <a:xfrm>
            <a:off x="299357" y="1445834"/>
            <a:ext cx="1897216" cy="1921231"/>
          </a:xfrm>
          <a:prstGeom prst="rect">
            <a:avLst/>
          </a:prstGeom>
          <a:noFill/>
          <a:ln>
            <a:noFill/>
          </a:ln>
        </p:spPr>
      </p:pic>
    </p:spTree>
    <p:extLst>
      <p:ext uri="{BB962C8B-B14F-4D97-AF65-F5344CB8AC3E}">
        <p14:creationId xmlns:p14="http://schemas.microsoft.com/office/powerpoint/2010/main" val="2187751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4"/>
          <p:cNvSpPr txBox="1">
            <a:spLocks noGrp="1"/>
          </p:cNvSpPr>
          <p:nvPr>
            <p:ph type="ctrTitle"/>
          </p:nvPr>
        </p:nvSpPr>
        <p:spPr>
          <a:xfrm>
            <a:off x="235246" y="558209"/>
            <a:ext cx="3744149" cy="15264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de-DE"/>
              <a:t>Fragen?</a:t>
            </a:r>
            <a:endParaRPr/>
          </a:p>
        </p:txBody>
      </p:sp>
      <p:sp>
        <p:nvSpPr>
          <p:cNvPr id="654" name="Google Shape;654;p64"/>
          <p:cNvSpPr txBox="1">
            <a:spLocks noGrp="1"/>
          </p:cNvSpPr>
          <p:nvPr>
            <p:ph type="subTitle" idx="1"/>
          </p:nvPr>
        </p:nvSpPr>
        <p:spPr>
          <a:xfrm>
            <a:off x="235246" y="2409903"/>
            <a:ext cx="3193753" cy="1132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BE71A-F015-F22F-46BF-A79CE4090D9C}"/>
              </a:ext>
            </a:extLst>
          </p:cNvPr>
          <p:cNvSpPr>
            <a:spLocks noGrp="1"/>
          </p:cNvSpPr>
          <p:nvPr>
            <p:ph type="title"/>
          </p:nvPr>
        </p:nvSpPr>
        <p:spPr/>
        <p:txBody>
          <a:bodyPr/>
          <a:lstStyle/>
          <a:p>
            <a:r>
              <a:rPr lang="de-DE" dirty="0"/>
              <a:t>Wofür brauchen wir Energie?</a:t>
            </a:r>
          </a:p>
        </p:txBody>
      </p:sp>
      <p:pic>
        <p:nvPicPr>
          <p:cNvPr id="43" name="Grafik 42">
            <a:extLst>
              <a:ext uri="{FF2B5EF4-FFF2-40B4-BE49-F238E27FC236}">
                <a16:creationId xmlns:a16="http://schemas.microsoft.com/office/drawing/2014/main" id="{F7D5E1A6-0538-1D89-3F6E-511C335EB315}"/>
              </a:ext>
            </a:extLst>
          </p:cNvPr>
          <p:cNvPicPr>
            <a:picLocks noChangeAspect="1"/>
          </p:cNvPicPr>
          <p:nvPr/>
        </p:nvPicPr>
        <p:blipFill>
          <a:blip r:embed="rId3"/>
          <a:stretch>
            <a:fillRect/>
          </a:stretch>
        </p:blipFill>
        <p:spPr>
          <a:xfrm>
            <a:off x="0" y="950855"/>
            <a:ext cx="6858000" cy="3623452"/>
          </a:xfrm>
          <a:prstGeom prst="rect">
            <a:avLst/>
          </a:prstGeom>
        </p:spPr>
      </p:pic>
    </p:spTree>
    <p:extLst>
      <p:ext uri="{BB962C8B-B14F-4D97-AF65-F5344CB8AC3E}">
        <p14:creationId xmlns:p14="http://schemas.microsoft.com/office/powerpoint/2010/main" val="71721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235248" y="955964"/>
            <a:ext cx="6395912" cy="363264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1600"/>
              <a:buFont typeface="Calibri"/>
              <a:buAutoNum type="arabicPeriod"/>
            </a:pPr>
            <a:r>
              <a:rPr lang="de-DE" dirty="0">
                <a:solidFill>
                  <a:srgbClr val="7F7F7F"/>
                </a:solidFill>
              </a:rPr>
              <a:t>Woher kommt der Strom?</a:t>
            </a:r>
            <a:endParaRPr dirty="0"/>
          </a:p>
          <a:p>
            <a:pPr marL="342900" lvl="0" indent="-342900" algn="l" rtl="0">
              <a:lnSpc>
                <a:spcPct val="90000"/>
              </a:lnSpc>
              <a:spcBef>
                <a:spcPts val="751"/>
              </a:spcBef>
              <a:spcAft>
                <a:spcPts val="0"/>
              </a:spcAft>
              <a:buSzPts val="1600"/>
              <a:buFont typeface="Calibri"/>
              <a:buAutoNum type="arabicPeriod"/>
            </a:pPr>
            <a:r>
              <a:rPr lang="de-DE" b="1" dirty="0">
                <a:solidFill>
                  <a:schemeClr val="tx1"/>
                </a:solidFill>
              </a:rPr>
              <a:t>Was ist eine Kilowattstunde?</a:t>
            </a:r>
            <a:endParaRPr b="1" dirty="0">
              <a:solidFill>
                <a:schemeClr val="tx1"/>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Fossile und erneuerbare Energieträger</a:t>
            </a:r>
            <a:endParaRPr dirty="0"/>
          </a:p>
          <a:p>
            <a:pPr marL="800100" lvl="1" indent="-342900">
              <a:spcBef>
                <a:spcPts val="751"/>
              </a:spcBef>
              <a:buFont typeface="+mj-lt"/>
              <a:buAutoNum type="alphaLcParenR"/>
            </a:pPr>
            <a:r>
              <a:rPr lang="de-DE" dirty="0">
                <a:solidFill>
                  <a:srgbClr val="7F7F7F"/>
                </a:solidFill>
              </a:rPr>
              <a:t>Fossile Energieträger</a:t>
            </a:r>
            <a:endParaRPr dirty="0"/>
          </a:p>
          <a:p>
            <a:pPr marL="800100" lvl="1" indent="-342900">
              <a:spcBef>
                <a:spcPts val="751"/>
              </a:spcBef>
              <a:buFont typeface="Calibri"/>
              <a:buAutoNum type="alphaLcParenR"/>
            </a:pPr>
            <a:r>
              <a:rPr lang="de-DE" dirty="0">
                <a:solidFill>
                  <a:srgbClr val="7F7F7F"/>
                </a:solidFill>
              </a:rPr>
              <a:t>Erneuerbare Energien</a:t>
            </a:r>
            <a:endParaRPr dirty="0"/>
          </a:p>
          <a:p>
            <a:pPr marL="1200142" lvl="2" indent="-400050">
              <a:buSzPts val="1600"/>
              <a:buFont typeface="+mj-lt"/>
              <a:buAutoNum type="romanLcPeriod"/>
            </a:pPr>
            <a:r>
              <a:rPr lang="de-DE" dirty="0">
                <a:solidFill>
                  <a:srgbClr val="7F7F7F"/>
                </a:solidFill>
              </a:rPr>
              <a:t>Photovoltaik</a:t>
            </a:r>
            <a:endParaRPr dirty="0"/>
          </a:p>
          <a:p>
            <a:pPr marL="1142992" lvl="2" indent="-342900">
              <a:buSzPts val="1600"/>
              <a:buFont typeface="Calibri"/>
              <a:buAutoNum type="romanLcPeriod"/>
            </a:pPr>
            <a:r>
              <a:rPr lang="de-DE" dirty="0">
                <a:solidFill>
                  <a:srgbClr val="7F7F7F"/>
                </a:solidFill>
              </a:rPr>
              <a:t>Solarthermie</a:t>
            </a:r>
            <a:endParaRPr dirty="0">
              <a:solidFill>
                <a:srgbClr val="7F7F7F"/>
              </a:solidFill>
            </a:endParaRPr>
          </a:p>
          <a:p>
            <a:pPr marL="1142992" lvl="2" indent="-342900">
              <a:buSzPts val="1600"/>
              <a:buFont typeface="Calibri"/>
              <a:buAutoNum type="romanLcPeriod"/>
            </a:pPr>
            <a:r>
              <a:rPr lang="de-DE" dirty="0">
                <a:solidFill>
                  <a:srgbClr val="7F7F7F"/>
                </a:solidFill>
              </a:rPr>
              <a:t>Windkraft</a:t>
            </a:r>
            <a:endParaRPr dirty="0"/>
          </a:p>
          <a:p>
            <a:pPr marL="1142992" lvl="2" indent="-342900">
              <a:buSzPts val="1600"/>
              <a:buFont typeface="Calibri"/>
              <a:buAutoNum type="romanLcPeriod"/>
            </a:pPr>
            <a:r>
              <a:rPr lang="de-DE" dirty="0">
                <a:solidFill>
                  <a:srgbClr val="7F7F7F"/>
                </a:solidFill>
              </a:rPr>
              <a:t>Biomasse</a:t>
            </a:r>
            <a:endParaRPr dirty="0"/>
          </a:p>
          <a:p>
            <a:pPr marL="342900" indent="-342900">
              <a:buFont typeface="Calibri"/>
              <a:buAutoNum type="arabicPeriod"/>
            </a:pPr>
            <a:r>
              <a:rPr lang="de-DE" dirty="0">
                <a:solidFill>
                  <a:srgbClr val="7F7F7F"/>
                </a:solidFill>
              </a:rPr>
              <a:t>Strommix in Deutschland</a:t>
            </a: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Das Bild vom </a:t>
            </a:r>
            <a:r>
              <a:rPr lang="de-DE" dirty="0" err="1">
                <a:solidFill>
                  <a:srgbClr val="7F7F7F"/>
                </a:solidFill>
              </a:rPr>
              <a:t>Stromsee</a:t>
            </a:r>
            <a:endParaRPr dirty="0">
              <a:solidFill>
                <a:srgbClr val="7F7F7F"/>
              </a:solidFill>
            </a:endParaRPr>
          </a:p>
          <a:p>
            <a:pPr marL="342900" lvl="0" indent="-342900" algn="l" rtl="0">
              <a:lnSpc>
                <a:spcPct val="90000"/>
              </a:lnSpc>
              <a:spcBef>
                <a:spcPts val="751"/>
              </a:spcBef>
              <a:spcAft>
                <a:spcPts val="0"/>
              </a:spcAft>
              <a:buSzPts val="1600"/>
              <a:buFont typeface="Calibri"/>
              <a:buAutoNum type="arabicPeriod"/>
            </a:pPr>
            <a:r>
              <a:rPr lang="de-DE" dirty="0">
                <a:solidFill>
                  <a:srgbClr val="7F7F7F"/>
                </a:solidFill>
              </a:rPr>
              <a:t>Speichermöglichkeiten</a:t>
            </a:r>
            <a:endParaRPr dirty="0"/>
          </a:p>
        </p:txBody>
      </p:sp>
      <p:sp>
        <p:nvSpPr>
          <p:cNvPr id="122" name="Google Shape;122;p2"/>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Stromerzeugung mit fossilen und erneuerbaren Energien</a:t>
            </a:r>
            <a:endParaRPr/>
          </a:p>
        </p:txBody>
      </p:sp>
    </p:spTree>
    <p:extLst>
      <p:ext uri="{BB962C8B-B14F-4D97-AF65-F5344CB8AC3E}">
        <p14:creationId xmlns:p14="http://schemas.microsoft.com/office/powerpoint/2010/main" val="24533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Was ist eigentlich eine Kilowattstunde?</a:t>
            </a:r>
            <a:endParaRPr/>
          </a:p>
        </p:txBody>
      </p:sp>
      <p:sp>
        <p:nvSpPr>
          <p:cNvPr id="165" name="Google Shape;165;p7"/>
          <p:cNvSpPr txBox="1"/>
          <p:nvPr/>
        </p:nvSpPr>
        <p:spPr>
          <a:xfrm>
            <a:off x="2918461" y="980224"/>
            <a:ext cx="3623852" cy="36024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93CB"/>
              </a:buClr>
              <a:buSzPts val="1800"/>
              <a:buFont typeface="Courier New"/>
              <a:buNone/>
            </a:pPr>
            <a:r>
              <a:rPr lang="de-DE" sz="1800" b="1" dirty="0">
                <a:solidFill>
                  <a:schemeClr val="dk1"/>
                </a:solidFill>
                <a:latin typeface="Calibri"/>
                <a:ea typeface="Calibri"/>
                <a:cs typeface="Calibri"/>
                <a:sym typeface="Calibri"/>
              </a:rPr>
              <a:t>Energie / Arbeit:</a:t>
            </a:r>
            <a:endParaRPr sz="1800" dirty="0">
              <a:solidFill>
                <a:schemeClr val="dk1"/>
              </a:solidFill>
              <a:latin typeface="Calibri"/>
              <a:ea typeface="Calibri"/>
              <a:cs typeface="Calibri"/>
              <a:sym typeface="Calibri"/>
            </a:endParaRPr>
          </a:p>
          <a:p>
            <a:pPr marL="266700" marR="0" lvl="0" indent="-266700" algn="l" rtl="0">
              <a:lnSpc>
                <a:spcPct val="90000"/>
              </a:lnSpc>
              <a:spcBef>
                <a:spcPts val="751"/>
              </a:spcBef>
              <a:spcAft>
                <a:spcPts val="0"/>
              </a:spcAft>
              <a:buClr>
                <a:srgbClr val="0093CB"/>
              </a:buClr>
              <a:buSzPts val="1800"/>
              <a:buFont typeface="Courier New"/>
              <a:buChar char="o"/>
            </a:pPr>
            <a:r>
              <a:rPr lang="de-DE" sz="1800" dirty="0">
                <a:solidFill>
                  <a:schemeClr val="dk1"/>
                </a:solidFill>
                <a:latin typeface="Calibri"/>
                <a:ea typeface="Calibri"/>
                <a:cs typeface="Calibri"/>
                <a:sym typeface="Calibri"/>
              </a:rPr>
              <a:t>z.B. einen Eimer Wasser 10 Stockwerke hoch tragen=Arbeit</a:t>
            </a:r>
            <a:endParaRPr sz="1800" dirty="0">
              <a:solidFill>
                <a:schemeClr val="dk1"/>
              </a:solidFill>
              <a:latin typeface="Calibri"/>
              <a:ea typeface="Calibri"/>
              <a:cs typeface="Calibri"/>
              <a:sym typeface="Calibri"/>
            </a:endParaRPr>
          </a:p>
          <a:p>
            <a:pPr marL="0" marR="0" lvl="0" indent="0" algn="l" rtl="0">
              <a:lnSpc>
                <a:spcPct val="90000"/>
              </a:lnSpc>
              <a:spcBef>
                <a:spcPts val="751"/>
              </a:spcBef>
              <a:spcAft>
                <a:spcPts val="0"/>
              </a:spcAft>
              <a:buClr>
                <a:srgbClr val="0093CB"/>
              </a:buClr>
              <a:buSzPts val="1800"/>
              <a:buFont typeface="Courier New"/>
              <a:buNone/>
            </a:pPr>
            <a:r>
              <a:rPr lang="de-DE" sz="1800" b="1" dirty="0">
                <a:solidFill>
                  <a:schemeClr val="dk1"/>
                </a:solidFill>
                <a:latin typeface="Calibri"/>
                <a:ea typeface="Calibri"/>
                <a:cs typeface="Calibri"/>
                <a:sym typeface="Calibri"/>
              </a:rPr>
              <a:t>Leistung = Arbeit pro Zeit </a:t>
            </a:r>
            <a:endParaRPr sz="1800" dirty="0">
              <a:solidFill>
                <a:schemeClr val="dk1"/>
              </a:solidFill>
              <a:latin typeface="Calibri"/>
              <a:ea typeface="Calibri"/>
              <a:cs typeface="Calibri"/>
              <a:sym typeface="Calibri"/>
            </a:endParaRPr>
          </a:p>
          <a:p>
            <a:pPr marL="266700" marR="0" lvl="0" indent="-266700" algn="l" rtl="0">
              <a:lnSpc>
                <a:spcPct val="90000"/>
              </a:lnSpc>
              <a:spcBef>
                <a:spcPts val="751"/>
              </a:spcBef>
              <a:spcAft>
                <a:spcPts val="0"/>
              </a:spcAft>
              <a:buClr>
                <a:srgbClr val="0093CB"/>
              </a:buClr>
              <a:buSzPts val="1800"/>
              <a:buFont typeface="Courier New"/>
              <a:buChar char="o"/>
            </a:pPr>
            <a:r>
              <a:rPr lang="de-DE" sz="1800" dirty="0">
                <a:solidFill>
                  <a:schemeClr val="dk1"/>
                </a:solidFill>
                <a:latin typeface="Calibri"/>
                <a:ea typeface="Calibri"/>
                <a:cs typeface="Calibri"/>
                <a:sym typeface="Calibri"/>
              </a:rPr>
              <a:t>= einen Eimer Wasser in 1 Minute 10 Stockwerke hoch tragen</a:t>
            </a:r>
            <a:endParaRPr sz="1800" dirty="0">
              <a:solidFill>
                <a:schemeClr val="dk1"/>
              </a:solidFill>
              <a:latin typeface="Calibri"/>
              <a:ea typeface="Calibri"/>
              <a:cs typeface="Calibri"/>
              <a:sym typeface="Calibri"/>
            </a:endParaRPr>
          </a:p>
          <a:p>
            <a:pPr marL="0" marR="0" lvl="0" indent="0" algn="l" rtl="0">
              <a:lnSpc>
                <a:spcPct val="90000"/>
              </a:lnSpc>
              <a:spcBef>
                <a:spcPts val="751"/>
              </a:spcBef>
              <a:spcAft>
                <a:spcPts val="0"/>
              </a:spcAft>
              <a:buClr>
                <a:srgbClr val="0093CB"/>
              </a:buClr>
              <a:buSzPts val="1800"/>
              <a:buFont typeface="Courier New"/>
              <a:buNone/>
            </a:pPr>
            <a:r>
              <a:rPr lang="de-DE" sz="1800" b="1" dirty="0">
                <a:solidFill>
                  <a:schemeClr val="dk1"/>
                </a:solidFill>
                <a:latin typeface="Calibri"/>
                <a:ea typeface="Calibri"/>
                <a:cs typeface="Calibri"/>
                <a:sym typeface="Calibri"/>
              </a:rPr>
              <a:t>Einheit für Energie / Arbeit</a:t>
            </a:r>
            <a:endParaRPr sz="1800" dirty="0">
              <a:solidFill>
                <a:schemeClr val="dk1"/>
              </a:solidFill>
              <a:latin typeface="Calibri"/>
              <a:ea typeface="Calibri"/>
              <a:cs typeface="Calibri"/>
              <a:sym typeface="Calibri"/>
            </a:endParaRPr>
          </a:p>
          <a:p>
            <a:pPr marL="266700" marR="0" lvl="0" indent="-266700" algn="l" rtl="0">
              <a:lnSpc>
                <a:spcPct val="90000"/>
              </a:lnSpc>
              <a:spcBef>
                <a:spcPts val="751"/>
              </a:spcBef>
              <a:spcAft>
                <a:spcPts val="0"/>
              </a:spcAft>
              <a:buClr>
                <a:srgbClr val="0093CB"/>
              </a:buClr>
              <a:buSzPts val="1800"/>
              <a:buFont typeface="Courier New"/>
              <a:buChar char="o"/>
            </a:pPr>
            <a:r>
              <a:rPr lang="de-DE" sz="1800" dirty="0">
                <a:solidFill>
                  <a:schemeClr val="dk1"/>
                </a:solidFill>
                <a:latin typeface="Calibri"/>
                <a:ea typeface="Calibri"/>
                <a:cs typeface="Calibri"/>
                <a:sym typeface="Calibri"/>
              </a:rPr>
              <a:t>kWh ist eine Energieeinheit</a:t>
            </a:r>
            <a:endParaRPr sz="1800" dirty="0">
              <a:solidFill>
                <a:schemeClr val="dk1"/>
              </a:solidFill>
              <a:latin typeface="Calibri"/>
              <a:ea typeface="Calibri"/>
              <a:cs typeface="Calibri"/>
              <a:sym typeface="Calibri"/>
            </a:endParaRPr>
          </a:p>
          <a:p>
            <a:pPr marL="266700" marR="0" lvl="0" indent="-266700" algn="l" rtl="0">
              <a:lnSpc>
                <a:spcPct val="90000"/>
              </a:lnSpc>
              <a:spcBef>
                <a:spcPts val="751"/>
              </a:spcBef>
              <a:spcAft>
                <a:spcPts val="0"/>
              </a:spcAft>
              <a:buClr>
                <a:srgbClr val="0093CB"/>
              </a:buClr>
              <a:buSzPts val="1800"/>
              <a:buFont typeface="Courier New"/>
              <a:buChar char="o"/>
            </a:pPr>
            <a:r>
              <a:rPr lang="de-DE" sz="1800" dirty="0">
                <a:solidFill>
                  <a:schemeClr val="dk1"/>
                </a:solidFill>
                <a:latin typeface="Calibri"/>
                <a:ea typeface="Calibri"/>
                <a:cs typeface="Calibri"/>
                <a:sym typeface="Calibri"/>
              </a:rPr>
              <a:t>1 Kilowattstunde = 1000 Wh</a:t>
            </a:r>
            <a:endParaRPr sz="1800" dirty="0">
              <a:solidFill>
                <a:schemeClr val="dk1"/>
              </a:solidFill>
              <a:latin typeface="Calibri"/>
              <a:ea typeface="Calibri"/>
              <a:cs typeface="Calibri"/>
              <a:sym typeface="Calibri"/>
            </a:endParaRPr>
          </a:p>
          <a:p>
            <a:pPr marL="266700" marR="0" lvl="0" indent="-152400" algn="l" rtl="0">
              <a:lnSpc>
                <a:spcPct val="90000"/>
              </a:lnSpc>
              <a:spcBef>
                <a:spcPts val="751"/>
              </a:spcBef>
              <a:spcAft>
                <a:spcPts val="0"/>
              </a:spcAft>
              <a:buClr>
                <a:srgbClr val="0093CB"/>
              </a:buClr>
              <a:buSzPts val="1800"/>
              <a:buFont typeface="Courier New"/>
              <a:buNone/>
            </a:pPr>
            <a:endParaRPr sz="1800" dirty="0">
              <a:solidFill>
                <a:schemeClr val="dk1"/>
              </a:solidFill>
              <a:latin typeface="Calibri"/>
              <a:ea typeface="Calibri"/>
              <a:cs typeface="Calibri"/>
              <a:sym typeface="Calibri"/>
            </a:endParaRPr>
          </a:p>
        </p:txBody>
      </p:sp>
      <p:pic>
        <p:nvPicPr>
          <p:cNvPr id="166" name="Google Shape;166;p7"/>
          <p:cNvPicPr preferRelativeResize="0"/>
          <p:nvPr/>
        </p:nvPicPr>
        <p:blipFill rotWithShape="1">
          <a:blip r:embed="rId3">
            <a:alphaModFix/>
          </a:blip>
          <a:srcRect/>
          <a:stretch/>
        </p:blipFill>
        <p:spPr>
          <a:xfrm>
            <a:off x="315687" y="1360153"/>
            <a:ext cx="2447964" cy="24479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Was kann ich mit einer Kilowattstunde machen?</a:t>
            </a:r>
            <a:endParaRPr/>
          </a:p>
        </p:txBody>
      </p:sp>
      <p:pic>
        <p:nvPicPr>
          <p:cNvPr id="174" name="Google Shape;174;p8" descr="Ein Bild, das Haushaltsgerät, Weiße Ware, Wäschetrockner, Waschmaschine enthält.&#10;&#10;Beschreibung automatisch generiert."/>
          <p:cNvPicPr preferRelativeResize="0"/>
          <p:nvPr/>
        </p:nvPicPr>
        <p:blipFill rotWithShape="1">
          <a:blip r:embed="rId3">
            <a:alphaModFix/>
          </a:blip>
          <a:srcRect/>
          <a:stretch/>
        </p:blipFill>
        <p:spPr>
          <a:xfrm>
            <a:off x="2343150" y="1733592"/>
            <a:ext cx="704850" cy="1000041"/>
          </a:xfrm>
          <a:prstGeom prst="rect">
            <a:avLst/>
          </a:prstGeom>
          <a:noFill/>
          <a:ln>
            <a:noFill/>
          </a:ln>
        </p:spPr>
      </p:pic>
      <p:pic>
        <p:nvPicPr>
          <p:cNvPr id="175" name="Google Shape;175;p8" descr="Ein Bild, das Text, Monitor, Elektronik, Anzeige enthält.&#10;&#10;Beschreibung automatisch generiert."/>
          <p:cNvPicPr preferRelativeResize="0"/>
          <p:nvPr/>
        </p:nvPicPr>
        <p:blipFill rotWithShape="1">
          <a:blip r:embed="rId4">
            <a:alphaModFix/>
          </a:blip>
          <a:srcRect/>
          <a:stretch/>
        </p:blipFill>
        <p:spPr>
          <a:xfrm>
            <a:off x="1209675" y="2032873"/>
            <a:ext cx="790575" cy="553879"/>
          </a:xfrm>
          <a:prstGeom prst="rect">
            <a:avLst/>
          </a:prstGeom>
          <a:noFill/>
          <a:ln>
            <a:noFill/>
          </a:ln>
        </p:spPr>
      </p:pic>
      <p:pic>
        <p:nvPicPr>
          <p:cNvPr id="176" name="Google Shape;176;p8"/>
          <p:cNvPicPr preferRelativeResize="0"/>
          <p:nvPr/>
        </p:nvPicPr>
        <p:blipFill rotWithShape="1">
          <a:blip r:embed="rId5">
            <a:alphaModFix/>
          </a:blip>
          <a:srcRect/>
          <a:stretch/>
        </p:blipFill>
        <p:spPr>
          <a:xfrm>
            <a:off x="288965" y="1657350"/>
            <a:ext cx="669846" cy="1076325"/>
          </a:xfrm>
          <a:prstGeom prst="rect">
            <a:avLst/>
          </a:prstGeom>
          <a:noFill/>
          <a:ln>
            <a:noFill/>
          </a:ln>
        </p:spPr>
      </p:pic>
      <p:pic>
        <p:nvPicPr>
          <p:cNvPr id="177" name="Google Shape;177;p8" descr="Ein Bild, das Lampe enthält.&#10;&#10;Beschreibung automatisch generiert."/>
          <p:cNvPicPr preferRelativeResize="0"/>
          <p:nvPr/>
        </p:nvPicPr>
        <p:blipFill rotWithShape="1">
          <a:blip r:embed="rId6">
            <a:alphaModFix/>
          </a:blip>
          <a:srcRect/>
          <a:stretch/>
        </p:blipFill>
        <p:spPr>
          <a:xfrm flipH="1">
            <a:off x="5289555" y="1877599"/>
            <a:ext cx="441314" cy="712026"/>
          </a:xfrm>
          <a:prstGeom prst="rect">
            <a:avLst/>
          </a:prstGeom>
          <a:noFill/>
          <a:ln>
            <a:noFill/>
          </a:ln>
        </p:spPr>
      </p:pic>
      <p:pic>
        <p:nvPicPr>
          <p:cNvPr id="178" name="Google Shape;178;p8" descr="Ein Bild, das Text, Haushaltsgerät, Küchengerät, Herd enthält.&#10;&#10;Beschreibung automatisch generiert."/>
          <p:cNvPicPr preferRelativeResize="0"/>
          <p:nvPr/>
        </p:nvPicPr>
        <p:blipFill rotWithShape="1">
          <a:blip r:embed="rId7">
            <a:alphaModFix/>
          </a:blip>
          <a:srcRect/>
          <a:stretch/>
        </p:blipFill>
        <p:spPr>
          <a:xfrm>
            <a:off x="3733800" y="1209675"/>
            <a:ext cx="1552575" cy="1552575"/>
          </a:xfrm>
          <a:prstGeom prst="rect">
            <a:avLst/>
          </a:prstGeom>
          <a:noFill/>
          <a:ln>
            <a:noFill/>
          </a:ln>
        </p:spPr>
      </p:pic>
      <p:pic>
        <p:nvPicPr>
          <p:cNvPr id="179" name="Google Shape;179;p8"/>
          <p:cNvPicPr preferRelativeResize="0"/>
          <p:nvPr/>
        </p:nvPicPr>
        <p:blipFill rotWithShape="1">
          <a:blip r:embed="rId8">
            <a:alphaModFix/>
          </a:blip>
          <a:srcRect/>
          <a:stretch/>
        </p:blipFill>
        <p:spPr>
          <a:xfrm>
            <a:off x="3329583" y="1895475"/>
            <a:ext cx="456009" cy="838200"/>
          </a:xfrm>
          <a:prstGeom prst="rect">
            <a:avLst/>
          </a:prstGeom>
          <a:noFill/>
          <a:ln>
            <a:noFill/>
          </a:ln>
        </p:spPr>
      </p:pic>
      <p:pic>
        <p:nvPicPr>
          <p:cNvPr id="180" name="Google Shape;180;p8"/>
          <p:cNvPicPr preferRelativeResize="0"/>
          <p:nvPr/>
        </p:nvPicPr>
        <p:blipFill rotWithShape="1">
          <a:blip r:embed="rId9">
            <a:alphaModFix/>
          </a:blip>
          <a:srcRect/>
          <a:stretch/>
        </p:blipFill>
        <p:spPr>
          <a:xfrm>
            <a:off x="5876925" y="2135271"/>
            <a:ext cx="609600" cy="560308"/>
          </a:xfrm>
          <a:prstGeom prst="rect">
            <a:avLst/>
          </a:prstGeom>
          <a:noFill/>
          <a:ln>
            <a:noFill/>
          </a:ln>
        </p:spPr>
      </p:pic>
      <p:cxnSp>
        <p:nvCxnSpPr>
          <p:cNvPr id="181" name="Google Shape;181;p8"/>
          <p:cNvCxnSpPr/>
          <p:nvPr/>
        </p:nvCxnSpPr>
        <p:spPr>
          <a:xfrm rot="10800000">
            <a:off x="1600200" y="1503338"/>
            <a:ext cx="0" cy="342900"/>
          </a:xfrm>
          <a:prstGeom prst="straightConnector1">
            <a:avLst/>
          </a:prstGeom>
          <a:noFill/>
          <a:ln w="12700" cap="flat" cmpd="sng">
            <a:solidFill>
              <a:schemeClr val="dk1"/>
            </a:solidFill>
            <a:prstDash val="solid"/>
            <a:miter lim="800000"/>
            <a:headEnd type="none" w="sm" len="sm"/>
            <a:tailEnd type="triangle" w="med" len="med"/>
          </a:ln>
        </p:spPr>
      </p:cxnSp>
      <p:cxnSp>
        <p:nvCxnSpPr>
          <p:cNvPr id="182" name="Google Shape;182;p8"/>
          <p:cNvCxnSpPr/>
          <p:nvPr/>
        </p:nvCxnSpPr>
        <p:spPr>
          <a:xfrm>
            <a:off x="628650" y="2838449"/>
            <a:ext cx="0" cy="342900"/>
          </a:xfrm>
          <a:prstGeom prst="straightConnector1">
            <a:avLst/>
          </a:prstGeom>
          <a:noFill/>
          <a:ln w="12700" cap="flat" cmpd="sng">
            <a:solidFill>
              <a:schemeClr val="dk1"/>
            </a:solidFill>
            <a:prstDash val="solid"/>
            <a:miter lim="800000"/>
            <a:headEnd type="none" w="sm" len="sm"/>
            <a:tailEnd type="triangle" w="med" len="med"/>
          </a:ln>
        </p:spPr>
      </p:cxnSp>
      <p:cxnSp>
        <p:nvCxnSpPr>
          <p:cNvPr id="183" name="Google Shape;183;p8"/>
          <p:cNvCxnSpPr/>
          <p:nvPr/>
        </p:nvCxnSpPr>
        <p:spPr>
          <a:xfrm rot="10800000">
            <a:off x="3552825" y="1314450"/>
            <a:ext cx="0" cy="342900"/>
          </a:xfrm>
          <a:prstGeom prst="straightConnector1">
            <a:avLst/>
          </a:prstGeom>
          <a:noFill/>
          <a:ln w="12700" cap="flat" cmpd="sng">
            <a:solidFill>
              <a:schemeClr val="dk1"/>
            </a:solidFill>
            <a:prstDash val="solid"/>
            <a:miter lim="800000"/>
            <a:headEnd type="none" w="sm" len="sm"/>
            <a:tailEnd type="triangle" w="med" len="med"/>
          </a:ln>
        </p:spPr>
      </p:cxnSp>
      <p:cxnSp>
        <p:nvCxnSpPr>
          <p:cNvPr id="184" name="Google Shape;184;p8"/>
          <p:cNvCxnSpPr/>
          <p:nvPr/>
        </p:nvCxnSpPr>
        <p:spPr>
          <a:xfrm>
            <a:off x="2647950" y="2762250"/>
            <a:ext cx="0" cy="466725"/>
          </a:xfrm>
          <a:prstGeom prst="straightConnector1">
            <a:avLst/>
          </a:prstGeom>
          <a:noFill/>
          <a:ln w="12700" cap="flat" cmpd="sng">
            <a:solidFill>
              <a:schemeClr val="dk1"/>
            </a:solidFill>
            <a:prstDash val="solid"/>
            <a:miter lim="800000"/>
            <a:headEnd type="none" w="sm" len="sm"/>
            <a:tailEnd type="triangle" w="med" len="med"/>
          </a:ln>
        </p:spPr>
      </p:cxnSp>
      <p:cxnSp>
        <p:nvCxnSpPr>
          <p:cNvPr id="185" name="Google Shape;185;p8"/>
          <p:cNvCxnSpPr/>
          <p:nvPr/>
        </p:nvCxnSpPr>
        <p:spPr>
          <a:xfrm>
            <a:off x="4514850" y="2762250"/>
            <a:ext cx="0" cy="485775"/>
          </a:xfrm>
          <a:prstGeom prst="straightConnector1">
            <a:avLst/>
          </a:prstGeom>
          <a:noFill/>
          <a:ln w="12700" cap="flat" cmpd="sng">
            <a:solidFill>
              <a:schemeClr val="dk1"/>
            </a:solidFill>
            <a:prstDash val="solid"/>
            <a:miter lim="800000"/>
            <a:headEnd type="none" w="sm" len="sm"/>
            <a:tailEnd type="triangle" w="med" len="med"/>
          </a:ln>
        </p:spPr>
      </p:cxnSp>
      <p:cxnSp>
        <p:nvCxnSpPr>
          <p:cNvPr id="186" name="Google Shape;186;p8"/>
          <p:cNvCxnSpPr/>
          <p:nvPr/>
        </p:nvCxnSpPr>
        <p:spPr>
          <a:xfrm rot="10800000" flipH="1">
            <a:off x="5505450" y="1314450"/>
            <a:ext cx="9525" cy="438150"/>
          </a:xfrm>
          <a:prstGeom prst="straightConnector1">
            <a:avLst/>
          </a:prstGeom>
          <a:noFill/>
          <a:ln w="12700" cap="flat" cmpd="sng">
            <a:solidFill>
              <a:schemeClr val="dk1"/>
            </a:solidFill>
            <a:prstDash val="solid"/>
            <a:miter lim="800000"/>
            <a:headEnd type="none" w="sm" len="sm"/>
            <a:tailEnd type="triangle" w="med" len="med"/>
          </a:ln>
        </p:spPr>
      </p:cxnSp>
      <p:cxnSp>
        <p:nvCxnSpPr>
          <p:cNvPr id="187" name="Google Shape;187;p8"/>
          <p:cNvCxnSpPr/>
          <p:nvPr/>
        </p:nvCxnSpPr>
        <p:spPr>
          <a:xfrm>
            <a:off x="6324600" y="2733675"/>
            <a:ext cx="0" cy="476250"/>
          </a:xfrm>
          <a:prstGeom prst="straightConnector1">
            <a:avLst/>
          </a:prstGeom>
          <a:noFill/>
          <a:ln w="12700" cap="flat" cmpd="sng">
            <a:solidFill>
              <a:schemeClr val="dk1"/>
            </a:solidFill>
            <a:prstDash val="solid"/>
            <a:miter lim="800000"/>
            <a:headEnd type="none" w="sm" len="sm"/>
            <a:tailEnd type="triangle" w="med" len="med"/>
          </a:ln>
        </p:spPr>
      </p:cxnSp>
      <p:sp>
        <p:nvSpPr>
          <p:cNvPr id="188" name="Google Shape;188;p8"/>
          <p:cNvSpPr txBox="1"/>
          <p:nvPr/>
        </p:nvSpPr>
        <p:spPr>
          <a:xfrm>
            <a:off x="152400" y="3209925"/>
            <a:ext cx="952500" cy="430887"/>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Minuten staubsaugen</a:t>
            </a:r>
            <a:endParaRPr sz="1100">
              <a:solidFill>
                <a:schemeClr val="dk1"/>
              </a:solidFill>
              <a:latin typeface="Calibri"/>
              <a:ea typeface="Calibri"/>
              <a:cs typeface="Calibri"/>
              <a:sym typeface="Calibri"/>
            </a:endParaRPr>
          </a:p>
        </p:txBody>
      </p:sp>
      <p:sp>
        <p:nvSpPr>
          <p:cNvPr id="189" name="Google Shape;189;p8"/>
          <p:cNvSpPr txBox="1"/>
          <p:nvPr/>
        </p:nvSpPr>
        <p:spPr>
          <a:xfrm>
            <a:off x="1185863" y="952499"/>
            <a:ext cx="838200" cy="600300"/>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Stunden fernsehen</a:t>
            </a:r>
            <a:endParaRPr sz="1100">
              <a:solidFill>
                <a:schemeClr val="dk1"/>
              </a:solidFill>
              <a:latin typeface="Calibri"/>
              <a:ea typeface="Calibri"/>
              <a:cs typeface="Calibri"/>
              <a:sym typeface="Calibri"/>
            </a:endParaRPr>
          </a:p>
        </p:txBody>
      </p:sp>
      <p:sp>
        <p:nvSpPr>
          <p:cNvPr id="190" name="Google Shape;190;p8"/>
          <p:cNvSpPr txBox="1"/>
          <p:nvPr/>
        </p:nvSpPr>
        <p:spPr>
          <a:xfrm>
            <a:off x="2109788" y="3464936"/>
            <a:ext cx="1076400" cy="430800"/>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Waschgänge</a:t>
            </a:r>
            <a:endParaRPr sz="1100">
              <a:solidFill>
                <a:schemeClr val="dk1"/>
              </a:solidFill>
              <a:latin typeface="Calibri"/>
              <a:ea typeface="Calibri"/>
              <a:cs typeface="Calibri"/>
              <a:sym typeface="Calibri"/>
            </a:endParaRPr>
          </a:p>
        </p:txBody>
      </p:sp>
      <p:sp>
        <p:nvSpPr>
          <p:cNvPr id="191" name="Google Shape;191;p8"/>
          <p:cNvSpPr txBox="1"/>
          <p:nvPr/>
        </p:nvSpPr>
        <p:spPr>
          <a:xfrm>
            <a:off x="3143250" y="685799"/>
            <a:ext cx="809625" cy="600164"/>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mal Handy aufladen</a:t>
            </a:r>
            <a:endParaRPr sz="1100">
              <a:solidFill>
                <a:schemeClr val="dk1"/>
              </a:solidFill>
              <a:latin typeface="Calibri"/>
              <a:ea typeface="Calibri"/>
              <a:cs typeface="Calibri"/>
              <a:sym typeface="Calibri"/>
            </a:endParaRPr>
          </a:p>
        </p:txBody>
      </p:sp>
      <p:sp>
        <p:nvSpPr>
          <p:cNvPr id="192" name="Google Shape;192;p8"/>
          <p:cNvSpPr txBox="1"/>
          <p:nvPr/>
        </p:nvSpPr>
        <p:spPr>
          <a:xfrm>
            <a:off x="3867150" y="3295649"/>
            <a:ext cx="1285875" cy="600164"/>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Mittagessen für vier  Personen kochen</a:t>
            </a:r>
            <a:endParaRPr sz="1800">
              <a:solidFill>
                <a:schemeClr val="dk1"/>
              </a:solidFill>
              <a:latin typeface="Calibri"/>
              <a:ea typeface="Calibri"/>
              <a:cs typeface="Calibri"/>
              <a:sym typeface="Calibri"/>
            </a:endParaRPr>
          </a:p>
        </p:txBody>
      </p:sp>
      <p:sp>
        <p:nvSpPr>
          <p:cNvPr id="193" name="Google Shape;193;p8"/>
          <p:cNvSpPr txBox="1"/>
          <p:nvPr/>
        </p:nvSpPr>
        <p:spPr>
          <a:xfrm>
            <a:off x="4933950" y="952499"/>
            <a:ext cx="1162050" cy="261610"/>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Stunden Licht</a:t>
            </a:r>
            <a:endParaRPr sz="1100">
              <a:solidFill>
                <a:schemeClr val="dk1"/>
              </a:solidFill>
              <a:latin typeface="Calibri"/>
              <a:ea typeface="Calibri"/>
              <a:cs typeface="Calibri"/>
              <a:sym typeface="Calibri"/>
            </a:endParaRPr>
          </a:p>
        </p:txBody>
      </p:sp>
      <p:sp>
        <p:nvSpPr>
          <p:cNvPr id="194" name="Google Shape;194;p8"/>
          <p:cNvSpPr txBox="1"/>
          <p:nvPr/>
        </p:nvSpPr>
        <p:spPr>
          <a:xfrm>
            <a:off x="5562600" y="3248024"/>
            <a:ext cx="1238250" cy="261610"/>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a:solidFill>
                  <a:schemeClr val="dk1"/>
                </a:solidFill>
                <a:latin typeface="Calibri"/>
                <a:ea typeface="Calibri"/>
                <a:cs typeface="Calibri"/>
                <a:sym typeface="Calibri"/>
              </a:rPr>
              <a:t>__ Scheiben Toast</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235248" y="279335"/>
            <a:ext cx="6395912" cy="3995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de-DE"/>
              <a:t>Was kann ich mit einer Kilowattstunde machen?</a:t>
            </a:r>
            <a:endParaRPr/>
          </a:p>
        </p:txBody>
      </p:sp>
      <p:pic>
        <p:nvPicPr>
          <p:cNvPr id="201" name="Google Shape;201;p9" descr="Ein Bild, das Haushaltsgerät, Weiße Ware, Wäschetrockner, Waschmaschine enthält.&#10;&#10;Beschreibung automatisch generiert."/>
          <p:cNvPicPr preferRelativeResize="0"/>
          <p:nvPr/>
        </p:nvPicPr>
        <p:blipFill rotWithShape="1">
          <a:blip r:embed="rId3">
            <a:alphaModFix/>
          </a:blip>
          <a:srcRect/>
          <a:stretch/>
        </p:blipFill>
        <p:spPr>
          <a:xfrm>
            <a:off x="2343150" y="1733592"/>
            <a:ext cx="704850" cy="1000041"/>
          </a:xfrm>
          <a:prstGeom prst="rect">
            <a:avLst/>
          </a:prstGeom>
          <a:noFill/>
          <a:ln>
            <a:noFill/>
          </a:ln>
        </p:spPr>
      </p:pic>
      <p:pic>
        <p:nvPicPr>
          <p:cNvPr id="202" name="Google Shape;202;p9" descr="Ein Bild, das Text, Monitor, Elektronik, Anzeige enthält.&#10;&#10;Beschreibung automatisch generiert."/>
          <p:cNvPicPr preferRelativeResize="0"/>
          <p:nvPr/>
        </p:nvPicPr>
        <p:blipFill rotWithShape="1">
          <a:blip r:embed="rId4">
            <a:alphaModFix/>
          </a:blip>
          <a:srcRect/>
          <a:stretch/>
        </p:blipFill>
        <p:spPr>
          <a:xfrm>
            <a:off x="1209675" y="2032873"/>
            <a:ext cx="790575" cy="553879"/>
          </a:xfrm>
          <a:prstGeom prst="rect">
            <a:avLst/>
          </a:prstGeom>
          <a:noFill/>
          <a:ln>
            <a:noFill/>
          </a:ln>
        </p:spPr>
      </p:pic>
      <p:pic>
        <p:nvPicPr>
          <p:cNvPr id="203" name="Google Shape;203;p9"/>
          <p:cNvPicPr preferRelativeResize="0"/>
          <p:nvPr/>
        </p:nvPicPr>
        <p:blipFill rotWithShape="1">
          <a:blip r:embed="rId5">
            <a:alphaModFix/>
          </a:blip>
          <a:srcRect/>
          <a:stretch/>
        </p:blipFill>
        <p:spPr>
          <a:xfrm>
            <a:off x="293727" y="1657350"/>
            <a:ext cx="669845" cy="1076326"/>
          </a:xfrm>
          <a:prstGeom prst="rect">
            <a:avLst/>
          </a:prstGeom>
          <a:noFill/>
          <a:ln>
            <a:noFill/>
          </a:ln>
        </p:spPr>
      </p:pic>
      <p:pic>
        <p:nvPicPr>
          <p:cNvPr id="204" name="Google Shape;204;p9" descr="Ein Bild, das Lampe enthält.&#10;&#10;Beschreibung automatisch generiert."/>
          <p:cNvPicPr preferRelativeResize="0"/>
          <p:nvPr/>
        </p:nvPicPr>
        <p:blipFill rotWithShape="1">
          <a:blip r:embed="rId6">
            <a:alphaModFix/>
          </a:blip>
          <a:srcRect/>
          <a:stretch/>
        </p:blipFill>
        <p:spPr>
          <a:xfrm flipH="1">
            <a:off x="5289555" y="1877599"/>
            <a:ext cx="441314" cy="712027"/>
          </a:xfrm>
          <a:prstGeom prst="rect">
            <a:avLst/>
          </a:prstGeom>
          <a:noFill/>
          <a:ln>
            <a:noFill/>
          </a:ln>
        </p:spPr>
      </p:pic>
      <p:pic>
        <p:nvPicPr>
          <p:cNvPr id="205" name="Google Shape;205;p9" descr="Ein Bild, das Text, Haushaltsgerät, Küchengerät, Herd enthält.&#10;&#10;Beschreibung automatisch generiert."/>
          <p:cNvPicPr preferRelativeResize="0"/>
          <p:nvPr/>
        </p:nvPicPr>
        <p:blipFill rotWithShape="1">
          <a:blip r:embed="rId7">
            <a:alphaModFix/>
          </a:blip>
          <a:srcRect/>
          <a:stretch/>
        </p:blipFill>
        <p:spPr>
          <a:xfrm>
            <a:off x="3733800" y="1209675"/>
            <a:ext cx="1552575" cy="1552575"/>
          </a:xfrm>
          <a:prstGeom prst="rect">
            <a:avLst/>
          </a:prstGeom>
          <a:noFill/>
          <a:ln>
            <a:noFill/>
          </a:ln>
        </p:spPr>
      </p:pic>
      <p:pic>
        <p:nvPicPr>
          <p:cNvPr id="206" name="Google Shape;206;p9"/>
          <p:cNvPicPr preferRelativeResize="0"/>
          <p:nvPr/>
        </p:nvPicPr>
        <p:blipFill rotWithShape="1">
          <a:blip r:embed="rId8">
            <a:alphaModFix/>
          </a:blip>
          <a:srcRect/>
          <a:stretch/>
        </p:blipFill>
        <p:spPr>
          <a:xfrm>
            <a:off x="3329583" y="1895475"/>
            <a:ext cx="456009" cy="838200"/>
          </a:xfrm>
          <a:prstGeom prst="rect">
            <a:avLst/>
          </a:prstGeom>
          <a:noFill/>
          <a:ln>
            <a:noFill/>
          </a:ln>
        </p:spPr>
      </p:pic>
      <p:pic>
        <p:nvPicPr>
          <p:cNvPr id="207" name="Google Shape;207;p9"/>
          <p:cNvPicPr preferRelativeResize="0"/>
          <p:nvPr/>
        </p:nvPicPr>
        <p:blipFill rotWithShape="1">
          <a:blip r:embed="rId9">
            <a:alphaModFix/>
          </a:blip>
          <a:srcRect/>
          <a:stretch/>
        </p:blipFill>
        <p:spPr>
          <a:xfrm>
            <a:off x="6019800" y="2120146"/>
            <a:ext cx="609600" cy="560308"/>
          </a:xfrm>
          <a:prstGeom prst="rect">
            <a:avLst/>
          </a:prstGeom>
          <a:noFill/>
          <a:ln>
            <a:noFill/>
          </a:ln>
        </p:spPr>
      </p:pic>
      <p:cxnSp>
        <p:nvCxnSpPr>
          <p:cNvPr id="208" name="Google Shape;208;p9"/>
          <p:cNvCxnSpPr/>
          <p:nvPr/>
        </p:nvCxnSpPr>
        <p:spPr>
          <a:xfrm rot="10800000">
            <a:off x="1600200" y="1390650"/>
            <a:ext cx="0" cy="342900"/>
          </a:xfrm>
          <a:prstGeom prst="straightConnector1">
            <a:avLst/>
          </a:prstGeom>
          <a:noFill/>
          <a:ln w="12700" cap="flat" cmpd="sng">
            <a:solidFill>
              <a:schemeClr val="dk1"/>
            </a:solidFill>
            <a:prstDash val="solid"/>
            <a:miter lim="800000"/>
            <a:headEnd type="none" w="sm" len="sm"/>
            <a:tailEnd type="triangle" w="med" len="med"/>
          </a:ln>
        </p:spPr>
      </p:cxnSp>
      <p:cxnSp>
        <p:nvCxnSpPr>
          <p:cNvPr id="209" name="Google Shape;209;p9"/>
          <p:cNvCxnSpPr/>
          <p:nvPr/>
        </p:nvCxnSpPr>
        <p:spPr>
          <a:xfrm>
            <a:off x="628650" y="2838449"/>
            <a:ext cx="0" cy="342900"/>
          </a:xfrm>
          <a:prstGeom prst="straightConnector1">
            <a:avLst/>
          </a:prstGeom>
          <a:noFill/>
          <a:ln w="12700" cap="flat" cmpd="sng">
            <a:solidFill>
              <a:schemeClr val="dk1"/>
            </a:solidFill>
            <a:prstDash val="solid"/>
            <a:miter lim="800000"/>
            <a:headEnd type="none" w="sm" len="sm"/>
            <a:tailEnd type="triangle" w="med" len="med"/>
          </a:ln>
        </p:spPr>
      </p:cxnSp>
      <p:cxnSp>
        <p:nvCxnSpPr>
          <p:cNvPr id="210" name="Google Shape;210;p9"/>
          <p:cNvCxnSpPr/>
          <p:nvPr/>
        </p:nvCxnSpPr>
        <p:spPr>
          <a:xfrm rot="10800000">
            <a:off x="3552825" y="1314450"/>
            <a:ext cx="0" cy="342900"/>
          </a:xfrm>
          <a:prstGeom prst="straightConnector1">
            <a:avLst/>
          </a:prstGeom>
          <a:noFill/>
          <a:ln w="12700" cap="flat" cmpd="sng">
            <a:solidFill>
              <a:schemeClr val="dk1"/>
            </a:solidFill>
            <a:prstDash val="solid"/>
            <a:miter lim="800000"/>
            <a:headEnd type="none" w="sm" len="sm"/>
            <a:tailEnd type="triangle" w="med" len="med"/>
          </a:ln>
        </p:spPr>
      </p:cxnSp>
      <p:cxnSp>
        <p:nvCxnSpPr>
          <p:cNvPr id="211" name="Google Shape;211;p9"/>
          <p:cNvCxnSpPr/>
          <p:nvPr/>
        </p:nvCxnSpPr>
        <p:spPr>
          <a:xfrm>
            <a:off x="2647950" y="2762250"/>
            <a:ext cx="0" cy="466725"/>
          </a:xfrm>
          <a:prstGeom prst="straightConnector1">
            <a:avLst/>
          </a:prstGeom>
          <a:noFill/>
          <a:ln w="12700" cap="flat" cmpd="sng">
            <a:solidFill>
              <a:schemeClr val="dk1"/>
            </a:solidFill>
            <a:prstDash val="solid"/>
            <a:miter lim="800000"/>
            <a:headEnd type="none" w="sm" len="sm"/>
            <a:tailEnd type="triangle" w="med" len="med"/>
          </a:ln>
        </p:spPr>
      </p:cxnSp>
      <p:cxnSp>
        <p:nvCxnSpPr>
          <p:cNvPr id="212" name="Google Shape;212;p9"/>
          <p:cNvCxnSpPr/>
          <p:nvPr/>
        </p:nvCxnSpPr>
        <p:spPr>
          <a:xfrm>
            <a:off x="4514850" y="2762250"/>
            <a:ext cx="0" cy="485775"/>
          </a:xfrm>
          <a:prstGeom prst="straightConnector1">
            <a:avLst/>
          </a:prstGeom>
          <a:noFill/>
          <a:ln w="12700" cap="flat" cmpd="sng">
            <a:solidFill>
              <a:schemeClr val="dk1"/>
            </a:solidFill>
            <a:prstDash val="solid"/>
            <a:miter lim="800000"/>
            <a:headEnd type="none" w="sm" len="sm"/>
            <a:tailEnd type="triangle" w="med" len="med"/>
          </a:ln>
        </p:spPr>
      </p:cxnSp>
      <p:cxnSp>
        <p:nvCxnSpPr>
          <p:cNvPr id="213" name="Google Shape;213;p9"/>
          <p:cNvCxnSpPr/>
          <p:nvPr/>
        </p:nvCxnSpPr>
        <p:spPr>
          <a:xfrm rot="10800000" flipH="1">
            <a:off x="5505450" y="1314450"/>
            <a:ext cx="9525" cy="438150"/>
          </a:xfrm>
          <a:prstGeom prst="straightConnector1">
            <a:avLst/>
          </a:prstGeom>
          <a:noFill/>
          <a:ln w="12700" cap="flat" cmpd="sng">
            <a:solidFill>
              <a:schemeClr val="dk1"/>
            </a:solidFill>
            <a:prstDash val="solid"/>
            <a:miter lim="800000"/>
            <a:headEnd type="none" w="sm" len="sm"/>
            <a:tailEnd type="triangle" w="med" len="med"/>
          </a:ln>
        </p:spPr>
      </p:cxnSp>
      <p:cxnSp>
        <p:nvCxnSpPr>
          <p:cNvPr id="214" name="Google Shape;214;p9"/>
          <p:cNvCxnSpPr/>
          <p:nvPr/>
        </p:nvCxnSpPr>
        <p:spPr>
          <a:xfrm>
            <a:off x="6324600" y="2733675"/>
            <a:ext cx="0" cy="476250"/>
          </a:xfrm>
          <a:prstGeom prst="straightConnector1">
            <a:avLst/>
          </a:prstGeom>
          <a:noFill/>
          <a:ln w="12700" cap="flat" cmpd="sng">
            <a:solidFill>
              <a:schemeClr val="dk1"/>
            </a:solidFill>
            <a:prstDash val="solid"/>
            <a:miter lim="800000"/>
            <a:headEnd type="none" w="sm" len="sm"/>
            <a:tailEnd type="triangle" w="med" len="med"/>
          </a:ln>
        </p:spPr>
      </p:cxnSp>
      <p:sp>
        <p:nvSpPr>
          <p:cNvPr id="215" name="Google Shape;215;p9"/>
          <p:cNvSpPr txBox="1"/>
          <p:nvPr/>
        </p:nvSpPr>
        <p:spPr>
          <a:xfrm>
            <a:off x="152400" y="3209925"/>
            <a:ext cx="952500" cy="430887"/>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60</a:t>
            </a:r>
            <a:r>
              <a:rPr lang="de-DE" sz="1100">
                <a:solidFill>
                  <a:schemeClr val="dk1"/>
                </a:solidFill>
                <a:latin typeface="Calibri"/>
                <a:ea typeface="Calibri"/>
                <a:cs typeface="Calibri"/>
                <a:sym typeface="Calibri"/>
              </a:rPr>
              <a:t> Minuten staubsaugen</a:t>
            </a:r>
            <a:endParaRPr sz="1800">
              <a:solidFill>
                <a:schemeClr val="dk1"/>
              </a:solidFill>
              <a:latin typeface="Calibri"/>
              <a:ea typeface="Calibri"/>
              <a:cs typeface="Calibri"/>
              <a:sym typeface="Calibri"/>
            </a:endParaRPr>
          </a:p>
        </p:txBody>
      </p:sp>
      <p:sp>
        <p:nvSpPr>
          <p:cNvPr id="216" name="Google Shape;216;p9"/>
          <p:cNvSpPr txBox="1"/>
          <p:nvPr/>
        </p:nvSpPr>
        <p:spPr>
          <a:xfrm>
            <a:off x="1209675" y="885824"/>
            <a:ext cx="838200" cy="430887"/>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7</a:t>
            </a:r>
            <a:r>
              <a:rPr lang="de-DE" sz="1100">
                <a:solidFill>
                  <a:schemeClr val="dk1"/>
                </a:solidFill>
                <a:latin typeface="Calibri"/>
                <a:ea typeface="Calibri"/>
                <a:cs typeface="Calibri"/>
                <a:sym typeface="Calibri"/>
              </a:rPr>
              <a:t> Stunden fernsehen</a:t>
            </a:r>
            <a:endParaRPr sz="1800">
              <a:solidFill>
                <a:schemeClr val="dk1"/>
              </a:solidFill>
              <a:latin typeface="Calibri"/>
              <a:ea typeface="Calibri"/>
              <a:cs typeface="Calibri"/>
              <a:sym typeface="Calibri"/>
            </a:endParaRPr>
          </a:p>
        </p:txBody>
      </p:sp>
      <p:sp>
        <p:nvSpPr>
          <p:cNvPr id="217" name="Google Shape;217;p9"/>
          <p:cNvSpPr txBox="1"/>
          <p:nvPr/>
        </p:nvSpPr>
        <p:spPr>
          <a:xfrm>
            <a:off x="2114550" y="3295649"/>
            <a:ext cx="1076325" cy="261610"/>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1</a:t>
            </a:r>
            <a:r>
              <a:rPr lang="de-DE" sz="1100">
                <a:solidFill>
                  <a:schemeClr val="dk1"/>
                </a:solidFill>
                <a:latin typeface="Calibri"/>
                <a:ea typeface="Calibri"/>
                <a:cs typeface="Calibri"/>
                <a:sym typeface="Calibri"/>
              </a:rPr>
              <a:t> Waschgang</a:t>
            </a:r>
            <a:endParaRPr sz="1100">
              <a:solidFill>
                <a:schemeClr val="dk1"/>
              </a:solidFill>
              <a:latin typeface="Calibri"/>
              <a:ea typeface="Calibri"/>
              <a:cs typeface="Calibri"/>
              <a:sym typeface="Calibri"/>
            </a:endParaRPr>
          </a:p>
        </p:txBody>
      </p:sp>
      <p:sp>
        <p:nvSpPr>
          <p:cNvPr id="218" name="Google Shape;218;p9"/>
          <p:cNvSpPr txBox="1"/>
          <p:nvPr/>
        </p:nvSpPr>
        <p:spPr>
          <a:xfrm>
            <a:off x="3162300" y="685799"/>
            <a:ext cx="809625" cy="600164"/>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140</a:t>
            </a:r>
            <a:r>
              <a:rPr lang="de-DE" sz="1100">
                <a:solidFill>
                  <a:schemeClr val="dk1"/>
                </a:solidFill>
                <a:latin typeface="Calibri"/>
                <a:ea typeface="Calibri"/>
                <a:cs typeface="Calibri"/>
                <a:sym typeface="Calibri"/>
              </a:rPr>
              <a:t> mal Handy aufladen</a:t>
            </a:r>
            <a:endParaRPr sz="1800">
              <a:solidFill>
                <a:schemeClr val="dk1"/>
              </a:solidFill>
              <a:latin typeface="Calibri"/>
              <a:ea typeface="Calibri"/>
              <a:cs typeface="Calibri"/>
              <a:sym typeface="Calibri"/>
            </a:endParaRPr>
          </a:p>
        </p:txBody>
      </p:sp>
      <p:sp>
        <p:nvSpPr>
          <p:cNvPr id="219" name="Google Shape;219;p9"/>
          <p:cNvSpPr txBox="1"/>
          <p:nvPr/>
        </p:nvSpPr>
        <p:spPr>
          <a:xfrm>
            <a:off x="3838575" y="3295649"/>
            <a:ext cx="1266825" cy="600164"/>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1</a:t>
            </a:r>
            <a:r>
              <a:rPr lang="de-DE" sz="1100">
                <a:solidFill>
                  <a:schemeClr val="dk1"/>
                </a:solidFill>
                <a:latin typeface="Calibri"/>
                <a:ea typeface="Calibri"/>
                <a:cs typeface="Calibri"/>
                <a:sym typeface="Calibri"/>
              </a:rPr>
              <a:t> Mittagessen für vier Personen kochen</a:t>
            </a:r>
            <a:endParaRPr sz="1800">
              <a:solidFill>
                <a:schemeClr val="dk1"/>
              </a:solidFill>
              <a:latin typeface="Calibri"/>
              <a:ea typeface="Calibri"/>
              <a:cs typeface="Calibri"/>
              <a:sym typeface="Calibri"/>
            </a:endParaRPr>
          </a:p>
        </p:txBody>
      </p:sp>
      <p:sp>
        <p:nvSpPr>
          <p:cNvPr id="220" name="Google Shape;220;p9"/>
          <p:cNvSpPr txBox="1"/>
          <p:nvPr/>
        </p:nvSpPr>
        <p:spPr>
          <a:xfrm>
            <a:off x="4933950" y="857249"/>
            <a:ext cx="1162050" cy="430887"/>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100</a:t>
            </a:r>
            <a:r>
              <a:rPr lang="de-DE" sz="1100">
                <a:solidFill>
                  <a:schemeClr val="dk1"/>
                </a:solidFill>
                <a:latin typeface="Calibri"/>
                <a:ea typeface="Calibri"/>
                <a:cs typeface="Calibri"/>
                <a:sym typeface="Calibri"/>
              </a:rPr>
              <a:t> Stunden Licht</a:t>
            </a:r>
            <a:endParaRPr sz="1100">
              <a:solidFill>
                <a:schemeClr val="dk1"/>
              </a:solidFill>
              <a:latin typeface="Calibri"/>
              <a:ea typeface="Calibri"/>
              <a:cs typeface="Calibri"/>
              <a:sym typeface="Calibri"/>
            </a:endParaRPr>
          </a:p>
        </p:txBody>
      </p:sp>
      <p:sp>
        <p:nvSpPr>
          <p:cNvPr id="221" name="Google Shape;221;p9"/>
          <p:cNvSpPr txBox="1"/>
          <p:nvPr/>
        </p:nvSpPr>
        <p:spPr>
          <a:xfrm>
            <a:off x="5562600" y="3248024"/>
            <a:ext cx="1238250" cy="430887"/>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de-DE" sz="1100" u="sng">
                <a:solidFill>
                  <a:schemeClr val="dk1"/>
                </a:solidFill>
                <a:latin typeface="Calibri"/>
                <a:ea typeface="Calibri"/>
                <a:cs typeface="Calibri"/>
                <a:sym typeface="Calibri"/>
              </a:rPr>
              <a:t>130</a:t>
            </a:r>
            <a:r>
              <a:rPr lang="de-DE" sz="1100">
                <a:solidFill>
                  <a:schemeClr val="dk1"/>
                </a:solidFill>
                <a:latin typeface="Calibri"/>
                <a:ea typeface="Calibri"/>
                <a:cs typeface="Calibri"/>
                <a:sym typeface="Calibri"/>
              </a:rPr>
              <a:t> Scheiben Toast</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Ö2-Theme">
  <a:themeElements>
    <a:clrScheme name="S4F Color Scheeme 1">
      <a:dk1>
        <a:srgbClr val="000000"/>
      </a:dk1>
      <a:lt1>
        <a:srgbClr val="FFFFFF"/>
      </a:lt1>
      <a:dk2>
        <a:srgbClr val="44546A"/>
      </a:dk2>
      <a:lt2>
        <a:srgbClr val="E7E6E6"/>
      </a:lt2>
      <a:accent1>
        <a:srgbClr val="006533"/>
      </a:accent1>
      <a:accent2>
        <a:srgbClr val="B32354"/>
      </a:accent2>
      <a:accent3>
        <a:srgbClr val="A5A5A5"/>
      </a:accent3>
      <a:accent4>
        <a:srgbClr val="F5A41B"/>
      </a:accent4>
      <a:accent5>
        <a:srgbClr val="00AACF"/>
      </a:accent5>
      <a:accent6>
        <a:srgbClr val="70AD47"/>
      </a:accent6>
      <a:hlink>
        <a:srgbClr val="0093CB"/>
      </a:hlink>
      <a:folHlink>
        <a:srgbClr val="0093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3653</Words>
  <Application>Microsoft Office PowerPoint</Application>
  <PresentationFormat>Custom</PresentationFormat>
  <Paragraphs>417</Paragraphs>
  <Slides>44</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EnBWDINWebPro</vt:lpstr>
      <vt:lpstr>Lato</vt:lpstr>
      <vt:lpstr>Noto Sans Symbols</vt:lpstr>
      <vt:lpstr>Segoe Print</vt:lpstr>
      <vt:lpstr>Times New Roman</vt:lpstr>
      <vt:lpstr>Ö2-Theme</vt:lpstr>
      <vt:lpstr>Stromerzeugung mit fossilen und erneuerbaren Energien</vt:lpstr>
      <vt:lpstr>Stromerzeugung mit fossilen und erneuerbaren Energien</vt:lpstr>
      <vt:lpstr>Stromerzeugung mit fossilen und erneuerbaren Energien</vt:lpstr>
      <vt:lpstr>Wie kommt der Strom in die Steckdose?</vt:lpstr>
      <vt:lpstr>Wofür brauchen wir Energie?</vt:lpstr>
      <vt:lpstr>Stromerzeugung mit fossilen und erneuerbaren Energien</vt:lpstr>
      <vt:lpstr>Was ist eigentlich eine Kilowattstunde?</vt:lpstr>
      <vt:lpstr>Was kann ich mit einer Kilowattstunde machen?</vt:lpstr>
      <vt:lpstr>Was kann ich mit einer Kilowattstunde machen?</vt:lpstr>
      <vt:lpstr>Stromerzeugung mit fossilen und erneuerbaren Energien</vt:lpstr>
      <vt:lpstr>Effizienz, Konsistenz, Suffizienz</vt:lpstr>
      <vt:lpstr>Effizienz, Konsistenz, Suffizienz</vt:lpstr>
      <vt:lpstr>Effizienz, Konsistenz, Suffizienz</vt:lpstr>
      <vt:lpstr>Effizienz, Konsistenz, Suffizienz</vt:lpstr>
      <vt:lpstr>Stromerzeugung mit fossilen und erneuerbaren Energien</vt:lpstr>
      <vt:lpstr>Fossile und erneuerbare Energieträger</vt:lpstr>
      <vt:lpstr>Stromerzeugung mit fossilen und erneuerbaren Energien</vt:lpstr>
      <vt:lpstr>Wie wird Strom in Deutschland produziert und ins Netz eingespeist?</vt:lpstr>
      <vt:lpstr>Stromerzeugung in Wärmekraftwerken</vt:lpstr>
      <vt:lpstr>PowerPoint Presentation</vt:lpstr>
      <vt:lpstr>Kohle</vt:lpstr>
      <vt:lpstr>Erdgas</vt:lpstr>
      <vt:lpstr>Erdöl</vt:lpstr>
      <vt:lpstr>Atomenergie</vt:lpstr>
      <vt:lpstr>Stromerzeugung mit fossilen und erneuerbaren Energien</vt:lpstr>
      <vt:lpstr>Erneuerbare Energien im Überblick</vt:lpstr>
      <vt:lpstr>Windenergie</vt:lpstr>
      <vt:lpstr>Solarthermie und PV</vt:lpstr>
      <vt:lpstr>Photovoltaikanlagen</vt:lpstr>
      <vt:lpstr>Solarthermie</vt:lpstr>
      <vt:lpstr>Wasserkraft</vt:lpstr>
      <vt:lpstr>Geothermie</vt:lpstr>
      <vt:lpstr>Biomasse</vt:lpstr>
      <vt:lpstr>Meeresenergie</vt:lpstr>
      <vt:lpstr>Stromerzeugung mit fossilen und erneuerbaren Energien</vt:lpstr>
      <vt:lpstr>Stromerzeugung mit fossilen und erneuerbaren Energien</vt:lpstr>
      <vt:lpstr>Woher kommt der Strom? Das Bild vom Strom-See</vt:lpstr>
      <vt:lpstr>Woher kommt der Strom? Das Bild vom Strom-See</vt:lpstr>
      <vt:lpstr>Stromerzeugung mit fossilen und erneuerbaren Energien</vt:lpstr>
      <vt:lpstr>Beispiele für Energiespeicher</vt:lpstr>
      <vt:lpstr>Grundprinzip Energiespeicher</vt:lpstr>
      <vt:lpstr>Verschiedene Speichertechnologien</vt:lpstr>
      <vt:lpstr>Strom kommt aus der Steckdose …? Auch wenn die Sonne nicht scheint. Schüler-Lehrer-Gespräch</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Stromerzeugung mit fossilen und erneuerbaren Energien</dc:title>
  <dc:creator>Dr. Sebastian Albert-Seifried</dc:creator>
  <cp:lastModifiedBy>Dr. Sebastian Albert-Seifried</cp:lastModifiedBy>
  <cp:revision>34</cp:revision>
  <dcterms:created xsi:type="dcterms:W3CDTF">2020-11-03T15:07:26Z</dcterms:created>
  <dcterms:modified xsi:type="dcterms:W3CDTF">2023-02-06T17:58:42Z</dcterms:modified>
</cp:coreProperties>
</file>