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30"/>
  </p:notesMasterIdLst>
  <p:handoutMasterIdLst>
    <p:handoutMasterId r:id="rId31"/>
  </p:handoutMasterIdLst>
  <p:sldIdLst>
    <p:sldId id="3652" r:id="rId5"/>
    <p:sldId id="3746" r:id="rId6"/>
    <p:sldId id="3858" r:id="rId7"/>
    <p:sldId id="3838" r:id="rId8"/>
    <p:sldId id="3839" r:id="rId9"/>
    <p:sldId id="3859" r:id="rId10"/>
    <p:sldId id="3840" r:id="rId11"/>
    <p:sldId id="3847" r:id="rId12"/>
    <p:sldId id="3849" r:id="rId13"/>
    <p:sldId id="3850" r:id="rId14"/>
    <p:sldId id="3852" r:id="rId15"/>
    <p:sldId id="3853" r:id="rId16"/>
    <p:sldId id="3854" r:id="rId17"/>
    <p:sldId id="3860" r:id="rId18"/>
    <p:sldId id="3856" r:id="rId19"/>
    <p:sldId id="3704" r:id="rId20"/>
    <p:sldId id="3732" r:id="rId21"/>
    <p:sldId id="3861" r:id="rId22"/>
    <p:sldId id="3841" r:id="rId23"/>
    <p:sldId id="3846" r:id="rId24"/>
    <p:sldId id="3862" r:id="rId25"/>
    <p:sldId id="3842" r:id="rId26"/>
    <p:sldId id="3768" r:id="rId27"/>
    <p:sldId id="3857" r:id="rId28"/>
    <p:sldId id="3828" r:id="rId29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ky" initials="V" lastIdx="1" clrIdx="0"/>
  <p:cmAuthor id="2" name="Lotte Nawothnig" initials="LN" lastIdx="15" clrIdx="1">
    <p:extLst>
      <p:ext uri="{19B8F6BF-5375-455C-9EA6-DF929625EA0E}">
        <p15:presenceInfo xmlns:p15="http://schemas.microsoft.com/office/powerpoint/2012/main" userId="Lotte Nawothni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9FFEC"/>
    <a:srgbClr val="000000"/>
    <a:srgbClr val="FFFFFF"/>
    <a:srgbClr val="006533"/>
    <a:srgbClr val="F2F2F2"/>
    <a:srgbClr val="009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/>
    <p:restoredTop sz="90041"/>
  </p:normalViewPr>
  <p:slideViewPr>
    <p:cSldViewPr snapToGrid="0">
      <p:cViewPr varScale="1">
        <p:scale>
          <a:sx n="96" d="100"/>
          <a:sy n="96" d="100"/>
        </p:scale>
        <p:origin x="1889" y="43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Diagramm%20in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B3D-F04C-8535-2066F569A7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B3D-F04C-8535-2066F569A7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B3D-F04C-8535-2066F569A7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B3D-F04C-8535-2066F569A7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B3D-F04C-8535-2066F569A75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 baseline="0" dirty="0"/>
                  </a:p>
                  <a:p>
                    <a:fld id="{70B05079-CD79-B149-805C-0AA1DF799E0F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B3D-F04C-8535-2066F569A758}"/>
                </c:ext>
              </c:extLst>
            </c:dLbl>
            <c:dLbl>
              <c:idx val="1"/>
              <c:layout>
                <c:manualLayout>
                  <c:x val="6.0327865266841647E-2"/>
                  <c:y val="8.2824475065616798E-2"/>
                </c:manualLayout>
              </c:layout>
              <c:tx>
                <c:rich>
                  <a:bodyPr/>
                  <a:lstStyle/>
                  <a:p>
                    <a:fld id="{D4B7480D-C445-D64F-9A4D-61BB94E7449B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B3D-F04C-8535-2066F569A758}"/>
                </c:ext>
              </c:extLst>
            </c:dLbl>
            <c:dLbl>
              <c:idx val="2"/>
              <c:layout>
                <c:manualLayout>
                  <c:x val="9.848972003499562E-2"/>
                  <c:y val="0.11044750656167979"/>
                </c:manualLayout>
              </c:layout>
              <c:tx>
                <c:rich>
                  <a:bodyPr/>
                  <a:lstStyle/>
                  <a:p>
                    <a:fld id="{46917AE9-5115-EB4F-A8F5-B7104BAF8AA8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B3D-F04C-8535-2066F569A758}"/>
                </c:ext>
              </c:extLst>
            </c:dLbl>
            <c:dLbl>
              <c:idx val="3"/>
              <c:layout>
                <c:manualLayout>
                  <c:x val="8.4230096237970231E-2"/>
                  <c:y val="0.10162368766404195"/>
                </c:manualLayout>
              </c:layout>
              <c:tx>
                <c:rich>
                  <a:bodyPr/>
                  <a:lstStyle/>
                  <a:p>
                    <a:fld id="{5BB5C9B7-BAEB-3644-81C9-E31B51C17C84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B3D-F04C-8535-2066F569A758}"/>
                </c:ext>
              </c:extLst>
            </c:dLbl>
            <c:dLbl>
              <c:idx val="4"/>
              <c:layout>
                <c:manualLayout>
                  <c:x val="3.1386045494313161E-2"/>
                  <c:y val="0.21988517060367449"/>
                </c:manualLayout>
              </c:layout>
              <c:tx>
                <c:rich>
                  <a:bodyPr/>
                  <a:lstStyle/>
                  <a:p>
                    <a:fld id="{ED248949-6CD8-7242-A69F-14DE95EACAE3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B3D-F04C-8535-2066F569A75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Raumwärme</c:v>
                </c:pt>
                <c:pt idx="1">
                  <c:v>Warmwasser</c:v>
                </c:pt>
                <c:pt idx="2">
                  <c:v>Sonst. Prozesswärme</c:v>
                </c:pt>
                <c:pt idx="3">
                  <c:v>Sonst. Betrieb von Elektrogeräten</c:v>
                </c:pt>
                <c:pt idx="4">
                  <c:v>Beleuchtung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70</c:v>
                </c:pt>
                <c:pt idx="1">
                  <c:v>15</c:v>
                </c:pt>
                <c:pt idx="2">
                  <c:v>6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D-F04C-8535-2066F569A75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'[Diagramm in Microsoft PowerPoint]Tabelle1'!$A$14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Energieträger</c:v>
              </c:pt>
            </c:strLit>
          </c:cat>
          <c:val>
            <c:numRef>
              <c:f>'[Diagramm in Microsoft PowerPoint]Tabelle1'!$B$14</c:f>
              <c:numCache>
                <c:formatCode>0.0%</c:formatCode>
                <c:ptCount val="1"/>
                <c:pt idx="0">
                  <c:v>0.443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B2-274B-8C5D-885212C3E3D7}"/>
            </c:ext>
          </c:extLst>
        </c:ser>
        <c:ser>
          <c:idx val="1"/>
          <c:order val="1"/>
          <c:tx>
            <c:strRef>
              <c:f>'[Diagramm in Microsoft PowerPoint]Tabelle1'!$A$15</c:f>
              <c:strCache>
                <c:ptCount val="1"/>
                <c:pt idx="0">
                  <c:v>Öl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Energieträger</c:v>
              </c:pt>
            </c:strLit>
          </c:cat>
          <c:val>
            <c:numRef>
              <c:f>'[Diagramm in Microsoft PowerPoint]Tabelle1'!$B$15</c:f>
              <c:numCache>
                <c:formatCode>0.0%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B2-274B-8C5D-885212C3E3D7}"/>
            </c:ext>
          </c:extLst>
        </c:ser>
        <c:ser>
          <c:idx val="2"/>
          <c:order val="2"/>
          <c:tx>
            <c:strRef>
              <c:f>'[Diagramm in Microsoft PowerPoint]Tabelle1'!$A$16</c:f>
              <c:strCache>
                <c:ptCount val="1"/>
                <c:pt idx="0">
                  <c:v>Erneuerbare Energien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Energieträger</c:v>
              </c:pt>
            </c:strLit>
          </c:cat>
          <c:val>
            <c:numRef>
              <c:f>'[Diagramm in Microsoft PowerPoint]Tabelle1'!$B$16</c:f>
              <c:numCache>
                <c:formatCode>0.0%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B2-274B-8C5D-885212C3E3D7}"/>
            </c:ext>
          </c:extLst>
        </c:ser>
        <c:ser>
          <c:idx val="3"/>
          <c:order val="3"/>
          <c:tx>
            <c:strRef>
              <c:f>'[Diagramm in Microsoft PowerPoint]Tabelle1'!$A$17</c:f>
              <c:strCache>
                <c:ptCount val="1"/>
                <c:pt idx="0">
                  <c:v>Fernwärme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Energieträger</c:v>
              </c:pt>
            </c:strLit>
          </c:cat>
          <c:val>
            <c:numRef>
              <c:f>'[Diagramm in Microsoft PowerPoint]Tabelle1'!$B$17</c:f>
              <c:numCache>
                <c:formatCode>0.0%</c:formatCode>
                <c:ptCount val="1"/>
                <c:pt idx="0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B2-274B-8C5D-885212C3E3D7}"/>
            </c:ext>
          </c:extLst>
        </c:ser>
        <c:ser>
          <c:idx val="4"/>
          <c:order val="4"/>
          <c:tx>
            <c:strRef>
              <c:f>'[Diagramm in Microsoft PowerPoint]Tabelle1'!$A$18</c:f>
              <c:strCache>
                <c:ptCount val="1"/>
                <c:pt idx="0">
                  <c:v>Strom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Energieträger</c:v>
              </c:pt>
            </c:strLit>
          </c:cat>
          <c:val>
            <c:numRef>
              <c:f>'[Diagramm in Microsoft PowerPoint]Tabelle1'!$B$18</c:f>
              <c:numCache>
                <c:formatCode>0.0%</c:formatCode>
                <c:ptCount val="1"/>
                <c:pt idx="0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B2-274B-8C5D-885212C3E3D7}"/>
            </c:ext>
          </c:extLst>
        </c:ser>
        <c:ser>
          <c:idx val="5"/>
          <c:order val="5"/>
          <c:tx>
            <c:strRef>
              <c:f>'[Diagramm in Microsoft PowerPoint]Tabelle1'!$A$19</c:f>
              <c:strCache>
                <c:ptCount val="1"/>
                <c:pt idx="0">
                  <c:v>Kohle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Energieträger</c:v>
              </c:pt>
            </c:strLit>
          </c:cat>
          <c:val>
            <c:numRef>
              <c:f>'[Diagramm in Microsoft PowerPoint]Tabelle1'!$B$19</c:f>
              <c:numCache>
                <c:formatCode>0.0%</c:formatCode>
                <c:ptCount val="1"/>
                <c:pt idx="0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B2-274B-8C5D-885212C3E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2104735"/>
        <c:axId val="241453919"/>
      </c:barChart>
      <c:catAx>
        <c:axId val="18210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453919"/>
        <c:crosses val="autoZero"/>
        <c:auto val="1"/>
        <c:lblAlgn val="ctr"/>
        <c:lblOffset val="100"/>
        <c:noMultiLvlLbl val="0"/>
      </c:catAx>
      <c:valAx>
        <c:axId val="2414539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0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1AA0B6-1863-45F9-BEB6-4B6E0D2E5F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C97CC-30BD-429B-A654-06EC8DAFE7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A225-146D-4800-95E8-0FDB93E84B6D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8DE58-DD34-4A2E-A604-98F485A1E9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D27C4-729F-4D28-B816-5D1395395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9E360-9FDB-4F81-B826-ACFCD0C9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979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23C7B-51F9-4551-B085-1C57B9BCC1CB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5EC4F-C89C-4191-8456-DCE63EBC2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0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5EC4F-C89C-4191-8456-DCE63EBC2C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97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Statistisches Bundesamt 2022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5EC4F-C89C-4191-8456-DCE63EBC2C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5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Statistisches Bundesamt 2022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5EC4F-C89C-4191-8456-DCE63EBC2C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06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5EC4F-C89C-4191-8456-DCE63EBC2C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0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Bilder: Witzel, Walter; Seifried, Dieter (2007): Das Solarbuch. Fakten, Argumente und Strategien für den Klimaschutz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5EC4F-C89C-4191-8456-DCE63EBC2C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20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Die Kinder können raten welche Temperaturen/Heizungseinstellungen für verschiedene Räume oder Tageszeiten optimal sind. Die Auflösung befindet sich auf der nächsten Folie.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5EC4F-C89C-4191-8456-DCE63EBC2C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641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5EC4F-C89C-4191-8456-DCE63EBC2C5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40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5EC4F-C89C-4191-8456-DCE63EBC2C5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800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5EC4F-C89C-4191-8456-DCE63EBC2C5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2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schools4future.d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info@schools4futur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schools4future.d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0A00F2-440F-4E9F-8103-F8F814E9C2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76040" y="3358968"/>
            <a:ext cx="1258676" cy="1295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510" y="558209"/>
            <a:ext cx="3675338" cy="1380943"/>
          </a:xfrm>
          <a:prstGeom prst="rect">
            <a:avLst/>
          </a:prstGeom>
        </p:spPr>
        <p:txBody>
          <a:bodyPr anchor="ctr"/>
          <a:lstStyle>
            <a:lvl1pPr algn="l">
              <a:defRPr sz="2400"/>
            </a:lvl1pPr>
          </a:lstStyle>
          <a:p>
            <a:r>
              <a:rPr lang="de-DE" noProof="0"/>
              <a:t>Titel hinzufügen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734AFE-D29B-49A8-A895-6D549994C1FF}"/>
              </a:ext>
            </a:extLst>
          </p:cNvPr>
          <p:cNvCxnSpPr>
            <a:cxnSpLocks/>
          </p:cNvCxnSpPr>
          <p:nvPr userDrawn="1"/>
        </p:nvCxnSpPr>
        <p:spPr>
          <a:xfrm>
            <a:off x="235247" y="4694275"/>
            <a:ext cx="6399471" cy="0"/>
          </a:xfrm>
          <a:prstGeom prst="line">
            <a:avLst/>
          </a:prstGeom>
          <a:ln w="28575">
            <a:solidFill>
              <a:srgbClr val="006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7B8E7F3-9972-469F-97D3-5E51C1F26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510" y="3343223"/>
            <a:ext cx="3194489" cy="13071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noProof="0"/>
              <a:t>Anlass und Datum hinzufügen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893D294-FA48-4452-8ECF-B8CDD878D9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4510" y="2317531"/>
            <a:ext cx="3194489" cy="91711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de-DE" noProof="0"/>
              <a:t>Autoren hinzufügen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A35006-2F46-4519-94AA-222C605477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16" y="771471"/>
            <a:ext cx="2086303" cy="20863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7D0E37-32F0-4B99-90E2-2B4AB1E7A027}"/>
              </a:ext>
            </a:extLst>
          </p:cNvPr>
          <p:cNvSpPr/>
          <p:nvPr userDrawn="1"/>
        </p:nvSpPr>
        <p:spPr>
          <a:xfrm>
            <a:off x="3623444" y="3347538"/>
            <a:ext cx="3011274" cy="130712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sz="110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9EA1F9-81CC-4C73-AB1B-2CA3F4E1CB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53" y="4128402"/>
            <a:ext cx="668935" cy="3849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7A1F33-D70D-40E1-A9E8-B663BCBBA0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41" y="3741393"/>
            <a:ext cx="1194959" cy="2712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8B1B87-0A1D-4AFC-A1D6-73F9291C0C20}"/>
              </a:ext>
            </a:extLst>
          </p:cNvPr>
          <p:cNvSpPr/>
          <p:nvPr userDrawn="1"/>
        </p:nvSpPr>
        <p:spPr>
          <a:xfrm>
            <a:off x="3979395" y="3456363"/>
            <a:ext cx="9236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Durchgeführt durch:</a:t>
            </a:r>
            <a:endParaRPr lang="en-GB" sz="7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099038-FA66-4904-8548-D9B01871B88E}"/>
              </a:ext>
            </a:extLst>
          </p:cNvPr>
          <p:cNvSpPr/>
          <p:nvPr userDrawn="1"/>
        </p:nvSpPr>
        <p:spPr>
          <a:xfrm>
            <a:off x="3779968" y="2833562"/>
            <a:ext cx="2843522" cy="351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>
                <a:solidFill>
                  <a:schemeClr val="tx1"/>
                </a:solidFill>
              </a:rPr>
              <a:t>Projektseite: </a:t>
            </a:r>
            <a:r>
              <a:rPr lang="de-DE" sz="900">
                <a:solidFill>
                  <a:schemeClr val="tx1"/>
                </a:solidFill>
                <a:hlinkClick r:id="rId6"/>
              </a:rPr>
              <a:t>www.schools4future.de</a:t>
            </a:r>
            <a:endParaRPr lang="en-GB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9656" y="4787193"/>
            <a:ext cx="4077296" cy="273513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5046BC-6F3B-420C-A307-02E283C35840}"/>
              </a:ext>
            </a:extLst>
          </p:cNvPr>
          <p:cNvCxnSpPr>
            <a:cxnSpLocks/>
          </p:cNvCxnSpPr>
          <p:nvPr userDrawn="1"/>
        </p:nvCxnSpPr>
        <p:spPr>
          <a:xfrm>
            <a:off x="235247" y="4694275"/>
            <a:ext cx="6399471" cy="0"/>
          </a:xfrm>
          <a:prstGeom prst="line">
            <a:avLst/>
          </a:prstGeom>
          <a:ln w="28575">
            <a:solidFill>
              <a:srgbClr val="006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D4FDD8-F2E0-46A3-BAA7-8762BB88A64F}"/>
              </a:ext>
            </a:extLst>
          </p:cNvPr>
          <p:cNvSpPr txBox="1"/>
          <p:nvPr userDrawn="1"/>
        </p:nvSpPr>
        <p:spPr>
          <a:xfrm>
            <a:off x="223286" y="4799944"/>
            <a:ext cx="55256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6C98FF-E894-42F7-9A6D-A3ADC0BFC91D}" type="slidenum">
              <a:rPr lang="x-none" sz="105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x-none" sz="105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98FFF99-E41F-4ECB-B5C8-F5D4FC5934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5248" y="955964"/>
            <a:ext cx="3900334" cy="363264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29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de-DE" noProof="0"/>
              <a:t>Klicken um Text zu ändern</a:t>
            </a:r>
          </a:p>
          <a:p>
            <a:pPr lvl="1"/>
            <a:r>
              <a:rPr lang="de-DE" noProof="0"/>
              <a:t>Ebene 2</a:t>
            </a:r>
          </a:p>
          <a:p>
            <a:pPr lvl="2"/>
            <a:r>
              <a:rPr lang="de-DE" noProof="0"/>
              <a:t>Ebene 3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FCC21A5-6ABD-479C-8365-A9DDA1AC8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48" y="279335"/>
            <a:ext cx="6395912" cy="399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noProof="0"/>
              <a:t>Klicken um Titel hinzuzufügen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FD5D55-A5A4-4188-A339-0E684E160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1837" y="4746701"/>
            <a:ext cx="1722881" cy="31227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D513151-0679-4AEE-984C-510A1F1753C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02430" y="955964"/>
            <a:ext cx="2420322" cy="1797159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29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de-DE" noProof="0"/>
              <a:t>Klicken um Text zu ändern</a:t>
            </a:r>
          </a:p>
          <a:p>
            <a:pPr lvl="1"/>
            <a:r>
              <a:rPr lang="de-DE" noProof="0"/>
              <a:t>Ebene 2</a:t>
            </a:r>
          </a:p>
          <a:p>
            <a:pPr lvl="2"/>
            <a:r>
              <a:rPr lang="de-DE" noProof="0"/>
              <a:t>Ebene 3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5515557-3F00-40FB-BD59-85ECE45BB6D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02430" y="2803611"/>
            <a:ext cx="2420322" cy="1797159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29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de-DE" noProof="0"/>
              <a:t>Klicken um Text zu ändern</a:t>
            </a:r>
          </a:p>
          <a:p>
            <a:pPr lvl="1"/>
            <a:r>
              <a:rPr lang="de-DE" noProof="0"/>
              <a:t>Ebene 2</a:t>
            </a:r>
          </a:p>
          <a:p>
            <a:pPr lvl="2"/>
            <a:r>
              <a:rPr lang="de-DE" noProof="0"/>
              <a:t>Ebene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C1137-213E-4D11-880B-2B9081264D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5826034" y="1776015"/>
            <a:ext cx="1797158" cy="157053"/>
          </a:xfrm>
        </p:spPr>
        <p:txBody>
          <a:bodyPr anchor="ctr">
            <a:noAutofit/>
          </a:bodyPr>
          <a:lstStyle>
            <a:lvl1pPr marL="0" indent="0">
              <a:buNone/>
              <a:defRPr sz="800"/>
            </a:lvl1pPr>
            <a:lvl2pPr marL="342892" indent="0">
              <a:buNone/>
              <a:defRPr sz="1800"/>
            </a:lvl2pPr>
            <a:lvl3pPr marL="685783" indent="0">
              <a:buNone/>
              <a:defRPr sz="16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/>
              <a:t>Quelle:</a:t>
            </a:r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F442F00-D4A9-4849-95BC-DEC13600A1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5826035" y="3623663"/>
            <a:ext cx="1797158" cy="157053"/>
          </a:xfrm>
        </p:spPr>
        <p:txBody>
          <a:bodyPr anchor="ctr">
            <a:noAutofit/>
          </a:bodyPr>
          <a:lstStyle>
            <a:lvl1pPr marL="0" indent="0">
              <a:buNone/>
              <a:defRPr sz="800"/>
            </a:lvl1pPr>
            <a:lvl2pPr marL="342892" indent="0">
              <a:buNone/>
              <a:defRPr sz="1800"/>
            </a:lvl2pPr>
            <a:lvl3pPr marL="685783" indent="0">
              <a:buNone/>
              <a:defRPr sz="16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/>
              <a:t>Quelle: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31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5046BC-6F3B-420C-A307-02E283C35840}"/>
              </a:ext>
            </a:extLst>
          </p:cNvPr>
          <p:cNvCxnSpPr>
            <a:cxnSpLocks/>
          </p:cNvCxnSpPr>
          <p:nvPr userDrawn="1"/>
        </p:nvCxnSpPr>
        <p:spPr>
          <a:xfrm>
            <a:off x="235247" y="4694275"/>
            <a:ext cx="6399471" cy="0"/>
          </a:xfrm>
          <a:prstGeom prst="line">
            <a:avLst/>
          </a:prstGeom>
          <a:ln w="28575">
            <a:solidFill>
              <a:srgbClr val="009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D4FDD8-F2E0-46A3-BAA7-8762BB88A64F}"/>
              </a:ext>
            </a:extLst>
          </p:cNvPr>
          <p:cNvSpPr txBox="1"/>
          <p:nvPr userDrawn="1"/>
        </p:nvSpPr>
        <p:spPr>
          <a:xfrm>
            <a:off x="223286" y="4799944"/>
            <a:ext cx="55256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6C98FF-E894-42F7-9A6D-A3ADC0BFC91D}" type="slidenum">
              <a:rPr lang="x-none" sz="105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x-none" sz="105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B753ABB-DCA5-44DF-933F-ABF7BD6CD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656" y="4787193"/>
            <a:ext cx="4077296" cy="273513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04EE46-32B8-48F0-9785-9C5324974540}"/>
              </a:ext>
            </a:extLst>
          </p:cNvPr>
          <p:cNvCxnSpPr>
            <a:cxnSpLocks/>
          </p:cNvCxnSpPr>
          <p:nvPr userDrawn="1"/>
        </p:nvCxnSpPr>
        <p:spPr>
          <a:xfrm>
            <a:off x="235247" y="4694275"/>
            <a:ext cx="6399471" cy="0"/>
          </a:xfrm>
          <a:prstGeom prst="line">
            <a:avLst/>
          </a:prstGeom>
          <a:ln w="28575">
            <a:solidFill>
              <a:srgbClr val="006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1DA398E-2771-49FE-BC57-551AE98EFF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1837" y="4746701"/>
            <a:ext cx="1722881" cy="31227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EB5FF7D-E235-466B-9768-5C543149B7E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5248" y="955964"/>
            <a:ext cx="3138333" cy="363264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29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de-DE" noProof="0"/>
              <a:t>Klicken um Text zu ändern</a:t>
            </a:r>
          </a:p>
          <a:p>
            <a:pPr lvl="1"/>
            <a:r>
              <a:rPr lang="de-DE" noProof="0"/>
              <a:t>Ebene 2</a:t>
            </a:r>
          </a:p>
          <a:p>
            <a:pPr lvl="2"/>
            <a:r>
              <a:rPr lang="de-DE" noProof="0"/>
              <a:t>Ebene 3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A9B1459-F305-4BC0-B16D-1C4B955154B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484419" y="955964"/>
            <a:ext cx="3138333" cy="363264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29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de-DE" noProof="0"/>
              <a:t>Klicken um Text zu ändern</a:t>
            </a:r>
          </a:p>
          <a:p>
            <a:pPr lvl="1"/>
            <a:r>
              <a:rPr lang="de-DE" noProof="0"/>
              <a:t>Ebene 2</a:t>
            </a:r>
          </a:p>
          <a:p>
            <a:pPr lvl="2"/>
            <a:r>
              <a:rPr lang="de-DE" noProof="0"/>
              <a:t>Ebene 3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FB387F7-CFB8-4A46-B6E3-86EBE178B9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48" y="279335"/>
            <a:ext cx="6395912" cy="399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noProof="0"/>
              <a:t>Klicken um Titel hinzuzufügen</a:t>
            </a:r>
          </a:p>
        </p:txBody>
      </p:sp>
    </p:spTree>
    <p:extLst>
      <p:ext uri="{BB962C8B-B14F-4D97-AF65-F5344CB8AC3E}">
        <p14:creationId xmlns:p14="http://schemas.microsoft.com/office/powerpoint/2010/main" val="13962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5046BC-6F3B-420C-A307-02E283C35840}"/>
              </a:ext>
            </a:extLst>
          </p:cNvPr>
          <p:cNvCxnSpPr>
            <a:cxnSpLocks/>
          </p:cNvCxnSpPr>
          <p:nvPr userDrawn="1"/>
        </p:nvCxnSpPr>
        <p:spPr>
          <a:xfrm>
            <a:off x="235247" y="4694275"/>
            <a:ext cx="6399471" cy="0"/>
          </a:xfrm>
          <a:prstGeom prst="line">
            <a:avLst/>
          </a:prstGeom>
          <a:ln w="28575">
            <a:solidFill>
              <a:srgbClr val="009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D4FDD8-F2E0-46A3-BAA7-8762BB88A64F}"/>
              </a:ext>
            </a:extLst>
          </p:cNvPr>
          <p:cNvSpPr txBox="1"/>
          <p:nvPr userDrawn="1"/>
        </p:nvSpPr>
        <p:spPr>
          <a:xfrm>
            <a:off x="223286" y="4799944"/>
            <a:ext cx="55256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6C98FF-E894-42F7-9A6D-A3ADC0BFC91D}" type="slidenum">
              <a:rPr lang="x-none" sz="105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x-none" sz="105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8DB1FC4-EA5D-4101-BEAB-AB50BF08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656" y="4787193"/>
            <a:ext cx="4077296" cy="273513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8C778D-DFCE-4AC9-A525-A91B0A4DC72F}"/>
              </a:ext>
            </a:extLst>
          </p:cNvPr>
          <p:cNvCxnSpPr>
            <a:cxnSpLocks/>
          </p:cNvCxnSpPr>
          <p:nvPr userDrawn="1"/>
        </p:nvCxnSpPr>
        <p:spPr>
          <a:xfrm>
            <a:off x="235247" y="4694275"/>
            <a:ext cx="6399471" cy="0"/>
          </a:xfrm>
          <a:prstGeom prst="line">
            <a:avLst/>
          </a:prstGeom>
          <a:ln w="28575">
            <a:solidFill>
              <a:srgbClr val="006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83DC01B-1195-4013-8107-3529CA70D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1837" y="4746701"/>
            <a:ext cx="1722881" cy="312272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183EEBD-F07D-4453-921D-062DE0812F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5248" y="955964"/>
            <a:ext cx="6395912" cy="363264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29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de-DE" noProof="0"/>
              <a:t>Klicken um Text zu ändern</a:t>
            </a:r>
          </a:p>
          <a:p>
            <a:pPr lvl="1"/>
            <a:r>
              <a:rPr lang="de-DE" noProof="0"/>
              <a:t>Ebene 2</a:t>
            </a:r>
          </a:p>
          <a:p>
            <a:pPr lvl="2"/>
            <a:r>
              <a:rPr lang="de-DE" noProof="0"/>
              <a:t>Ebene 3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B6BB5571-1635-4C8B-BB13-2D2B10DCD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48" y="279335"/>
            <a:ext cx="6395912" cy="399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noProof="0"/>
              <a:t>Klicken um Titel hinzuzufügen</a:t>
            </a:r>
          </a:p>
        </p:txBody>
      </p:sp>
    </p:spTree>
    <p:extLst>
      <p:ext uri="{BB962C8B-B14F-4D97-AF65-F5344CB8AC3E}">
        <p14:creationId xmlns:p14="http://schemas.microsoft.com/office/powerpoint/2010/main" val="352920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5046BC-6F3B-420C-A307-02E283C35840}"/>
              </a:ext>
            </a:extLst>
          </p:cNvPr>
          <p:cNvCxnSpPr>
            <a:cxnSpLocks/>
          </p:cNvCxnSpPr>
          <p:nvPr userDrawn="1"/>
        </p:nvCxnSpPr>
        <p:spPr>
          <a:xfrm>
            <a:off x="235247" y="4694275"/>
            <a:ext cx="6399471" cy="0"/>
          </a:xfrm>
          <a:prstGeom prst="line">
            <a:avLst/>
          </a:prstGeom>
          <a:ln w="28575">
            <a:solidFill>
              <a:srgbClr val="009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601F8B-D93B-45F0-873D-E598E8C5D57A}"/>
              </a:ext>
            </a:extLst>
          </p:cNvPr>
          <p:cNvSpPr txBox="1"/>
          <p:nvPr userDrawn="1"/>
        </p:nvSpPr>
        <p:spPr>
          <a:xfrm>
            <a:off x="223286" y="4799944"/>
            <a:ext cx="55256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6C98FF-E894-42F7-9A6D-A3ADC0BFC91D}" type="slidenum">
              <a:rPr lang="x-none" sz="105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x-none" sz="105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3A9E19C-C34D-4A3C-8D86-CC1F2EA5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656" y="4787193"/>
            <a:ext cx="4077296" cy="273513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3E3A26-7AA8-4CDE-962E-6FC9890524E1}"/>
              </a:ext>
            </a:extLst>
          </p:cNvPr>
          <p:cNvCxnSpPr>
            <a:cxnSpLocks/>
          </p:cNvCxnSpPr>
          <p:nvPr userDrawn="1"/>
        </p:nvCxnSpPr>
        <p:spPr>
          <a:xfrm>
            <a:off x="235247" y="4694275"/>
            <a:ext cx="6399471" cy="0"/>
          </a:xfrm>
          <a:prstGeom prst="line">
            <a:avLst/>
          </a:prstGeom>
          <a:ln w="28575">
            <a:solidFill>
              <a:srgbClr val="006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B2AD8DF-142D-4F14-BC49-D0CEA44E0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1837" y="4746701"/>
            <a:ext cx="1722881" cy="312272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888F416-7298-4FE8-BF10-1710D0300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48" y="279335"/>
            <a:ext cx="6395912" cy="399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noProof="0"/>
              <a:t>Klicken um Titel hinzuzufügen</a:t>
            </a:r>
          </a:p>
        </p:txBody>
      </p:sp>
    </p:spTree>
    <p:extLst>
      <p:ext uri="{BB962C8B-B14F-4D97-AF65-F5344CB8AC3E}">
        <p14:creationId xmlns:p14="http://schemas.microsoft.com/office/powerpoint/2010/main" val="233001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12C19EA-4278-404E-BF4F-9A4F996EC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48" y="279335"/>
            <a:ext cx="6395912" cy="399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noProof="0"/>
              <a:t>Klicken um Titel hinzuzufügen</a:t>
            </a:r>
          </a:p>
        </p:txBody>
      </p:sp>
    </p:spTree>
    <p:extLst>
      <p:ext uri="{BB962C8B-B14F-4D97-AF65-F5344CB8AC3E}">
        <p14:creationId xmlns:p14="http://schemas.microsoft.com/office/powerpoint/2010/main" val="60760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12C19EA-4278-404E-BF4F-9A4F996EC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48" y="279335"/>
            <a:ext cx="6395912" cy="592394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 von Ganzbildfolie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8DA2CE-BA3D-42E3-9F1E-FF2D5B3D587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39862" y="4987158"/>
            <a:ext cx="1918138" cy="156341"/>
          </a:xfrm>
          <a:solidFill>
            <a:srgbClr val="000000">
              <a:alpha val="50196"/>
            </a:srgbClr>
          </a:solidFill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err="1"/>
              <a:t>Quellenangabe</a:t>
            </a:r>
            <a:r>
              <a:rPr lang="en-US"/>
              <a:t>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sag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0A00F2-440F-4E9F-8103-F8F814E9C2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76040" y="3358968"/>
            <a:ext cx="1258676" cy="1295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728" y="558210"/>
            <a:ext cx="5937353" cy="739814"/>
          </a:xfrm>
          <a:prstGeom prst="rect">
            <a:avLst/>
          </a:prstGeom>
        </p:spPr>
        <p:txBody>
          <a:bodyPr anchor="ctr"/>
          <a:lstStyle>
            <a:lvl1pPr algn="l">
              <a:defRPr sz="2400"/>
            </a:lvl1pPr>
          </a:lstStyle>
          <a:p>
            <a:r>
              <a:rPr lang="de-DE" noProof="0"/>
              <a:t>Danke für die Aufmerksamkeit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734AFE-D29B-49A8-A895-6D549994C1FF}"/>
              </a:ext>
            </a:extLst>
          </p:cNvPr>
          <p:cNvCxnSpPr>
            <a:cxnSpLocks/>
          </p:cNvCxnSpPr>
          <p:nvPr userDrawn="1"/>
        </p:nvCxnSpPr>
        <p:spPr>
          <a:xfrm>
            <a:off x="235247" y="4694275"/>
            <a:ext cx="6399471" cy="0"/>
          </a:xfrm>
          <a:prstGeom prst="line">
            <a:avLst/>
          </a:prstGeom>
          <a:ln w="28575">
            <a:solidFill>
              <a:srgbClr val="006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6893D294-FA48-4452-8ECF-B8CDD878D9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5246" y="3845478"/>
            <a:ext cx="3193753" cy="80918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de-DE" noProof="0"/>
              <a:t>Ansprechpartner hinzufügen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A35006-2F46-4519-94AA-222C605477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83" y="1333150"/>
            <a:ext cx="1765738" cy="17657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7D0E37-32F0-4B99-90E2-2B4AB1E7A027}"/>
              </a:ext>
            </a:extLst>
          </p:cNvPr>
          <p:cNvSpPr/>
          <p:nvPr userDrawn="1"/>
        </p:nvSpPr>
        <p:spPr>
          <a:xfrm>
            <a:off x="3623444" y="3347538"/>
            <a:ext cx="3011274" cy="130712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sz="110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9EA1F9-81CC-4C73-AB1B-2CA3F4E1CB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53" y="4128402"/>
            <a:ext cx="668935" cy="3849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7A1F33-D70D-40E1-A9E8-B663BCBBA0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41" y="3741393"/>
            <a:ext cx="1194959" cy="2712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8B1B87-0A1D-4AFC-A1D6-73F9291C0C20}"/>
              </a:ext>
            </a:extLst>
          </p:cNvPr>
          <p:cNvSpPr/>
          <p:nvPr userDrawn="1"/>
        </p:nvSpPr>
        <p:spPr>
          <a:xfrm>
            <a:off x="3979395" y="3456363"/>
            <a:ext cx="9236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Durchgeführt durch:</a:t>
            </a:r>
            <a:endParaRPr lang="en-GB" sz="7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099038-FA66-4904-8548-D9B01871B88E}"/>
              </a:ext>
            </a:extLst>
          </p:cNvPr>
          <p:cNvSpPr/>
          <p:nvPr userDrawn="1"/>
        </p:nvSpPr>
        <p:spPr>
          <a:xfrm>
            <a:off x="3654103" y="3058873"/>
            <a:ext cx="2843522" cy="351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>
                <a:solidFill>
                  <a:schemeClr val="tx1"/>
                </a:solidFill>
              </a:rPr>
              <a:t>Projektseite: </a:t>
            </a:r>
            <a:r>
              <a:rPr lang="de-DE" sz="900">
                <a:solidFill>
                  <a:schemeClr val="tx1"/>
                </a:solidFill>
                <a:hlinkClick r:id="rId6"/>
              </a:rPr>
              <a:t>www.schools4future.de</a:t>
            </a:r>
            <a:endParaRPr lang="en-GB" sz="9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E92275-FAEB-432E-98EA-13833AC5C642}"/>
              </a:ext>
            </a:extLst>
          </p:cNvPr>
          <p:cNvSpPr txBox="1"/>
          <p:nvPr userDrawn="1"/>
        </p:nvSpPr>
        <p:spPr>
          <a:xfrm>
            <a:off x="235246" y="2533634"/>
            <a:ext cx="319375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/>
              <a:t>Ansprechpartner: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400" b="1"/>
              <a:t>Oliver Wagner </a:t>
            </a:r>
            <a:r>
              <a:rPr lang="de-DE" sz="1400"/>
              <a:t>(Wuppertal Institut)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/>
              <a:t>Dr. Sebastian Albert-Seifried </a:t>
            </a:r>
            <a:r>
              <a:rPr lang="de-DE" sz="1400"/>
              <a:t>(Ö-quadrat)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/>
          </a:p>
          <a:p>
            <a:pPr>
              <a:lnSpc>
                <a:spcPct val="100000"/>
              </a:lnSpc>
            </a:pPr>
            <a:r>
              <a:rPr lang="de-DE" sz="1400"/>
              <a:t>E-Mail: </a:t>
            </a:r>
            <a:r>
              <a:rPr lang="de-DE" sz="1400">
                <a:hlinkClick r:id="rId7"/>
              </a:rPr>
              <a:t>info@schools4future.de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55844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1">
  <p:cSld name="3_Layout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67"/>
          <p:cNvCxnSpPr/>
          <p:nvPr/>
        </p:nvCxnSpPr>
        <p:spPr>
          <a:xfrm>
            <a:off x="235247" y="4694275"/>
            <a:ext cx="6399471" cy="0"/>
          </a:xfrm>
          <a:prstGeom prst="straightConnector1">
            <a:avLst/>
          </a:prstGeom>
          <a:noFill/>
          <a:ln w="28575" cap="flat" cmpd="sng">
            <a:solidFill>
              <a:srgbClr val="0093C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67"/>
          <p:cNvSpPr txBox="1"/>
          <p:nvPr/>
        </p:nvSpPr>
        <p:spPr>
          <a:xfrm>
            <a:off x="223286" y="4799944"/>
            <a:ext cx="552569" cy="25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5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7"/>
          <p:cNvSpPr txBox="1">
            <a:spLocks noGrp="1"/>
          </p:cNvSpPr>
          <p:nvPr>
            <p:ph type="ftr" idx="11"/>
          </p:nvPr>
        </p:nvSpPr>
        <p:spPr>
          <a:xfrm>
            <a:off x="699656" y="4787193"/>
            <a:ext cx="4077296" cy="27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" name="Google Shape;29;p67"/>
          <p:cNvCxnSpPr/>
          <p:nvPr/>
        </p:nvCxnSpPr>
        <p:spPr>
          <a:xfrm>
            <a:off x="235247" y="4694275"/>
            <a:ext cx="6399471" cy="0"/>
          </a:xfrm>
          <a:prstGeom prst="straightConnector1">
            <a:avLst/>
          </a:prstGeom>
          <a:noFill/>
          <a:ln w="28575" cap="flat" cmpd="sng">
            <a:solidFill>
              <a:srgbClr val="00653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1837" y="4746701"/>
            <a:ext cx="1722881" cy="31227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7"/>
          <p:cNvSpPr txBox="1">
            <a:spLocks noGrp="1"/>
          </p:cNvSpPr>
          <p:nvPr>
            <p:ph type="body" idx="1"/>
          </p:nvPr>
        </p:nvSpPr>
        <p:spPr>
          <a:xfrm>
            <a:off x="235248" y="955964"/>
            <a:ext cx="6395912" cy="363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7"/>
          <p:cNvSpPr txBox="1">
            <a:spLocks noGrp="1"/>
          </p:cNvSpPr>
          <p:nvPr>
            <p:ph type="title"/>
          </p:nvPr>
        </p:nvSpPr>
        <p:spPr>
          <a:xfrm>
            <a:off x="235248" y="279335"/>
            <a:ext cx="6395912" cy="39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70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248" y="279335"/>
            <a:ext cx="6395912" cy="399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248" y="794176"/>
            <a:ext cx="6395912" cy="3794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accent1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890" y="4767263"/>
            <a:ext cx="54794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91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87" r:id="rId3"/>
    <p:sldLayoutId id="2147483686" r:id="rId4"/>
    <p:sldLayoutId id="2147483669" r:id="rId5"/>
    <p:sldLayoutId id="2147483671" r:id="rId6"/>
    <p:sldLayoutId id="2147483690" r:id="rId7"/>
    <p:sldLayoutId id="2147483689" r:id="rId8"/>
    <p:sldLayoutId id="2147483691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Clr>
          <a:srgbClr val="0093CB"/>
        </a:buClr>
        <a:buFont typeface="Courier New" panose="02070309020205020404" pitchFamily="49" charset="0"/>
        <a:buChar char="o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0093CB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0093CB"/>
        </a:buClr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6CA6-C753-48A5-9C62-CEC79B981B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Gebäudeenergie und Energieeinsparung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3C094-28AD-46BD-A765-802E47D96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Anlass</a:t>
            </a:r>
            <a:r>
              <a:rPr lang="en-GB" dirty="0"/>
              <a:t> und Datum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6481ECD8-AAB5-443A-86F9-D60DEE1110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Namen der Referent*innen eintragen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59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B0FF92-D093-FC4A-8FAD-1A117DF56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248" y="955964"/>
            <a:ext cx="3303819" cy="3632645"/>
          </a:xfrm>
        </p:spPr>
        <p:txBody>
          <a:bodyPr>
            <a:normAutofit/>
          </a:bodyPr>
          <a:lstStyle/>
          <a:p>
            <a:r>
              <a:rPr lang="de-DE" sz="1400" dirty="0"/>
              <a:t>Energie stammt in der Regel aus Kraft-Wärme - Kopplung (KWK) - Anlage</a:t>
            </a:r>
          </a:p>
          <a:p>
            <a:r>
              <a:rPr lang="de-DE" sz="1400" dirty="0"/>
              <a:t>Die Wärme wird über Rohrleitungen zum Verbraucher geliefert</a:t>
            </a:r>
          </a:p>
          <a:p>
            <a:r>
              <a:rPr lang="de-DE" sz="1400" dirty="0"/>
              <a:t>Haushalte brauchen keine eigene Kesselanlage</a:t>
            </a:r>
          </a:p>
          <a:p>
            <a:endParaRPr lang="de-DE" sz="1400" dirty="0"/>
          </a:p>
          <a:p>
            <a:r>
              <a:rPr lang="de-DE" sz="1400" dirty="0">
                <a:solidFill>
                  <a:srgbClr val="92D050"/>
                </a:solidFill>
              </a:rPr>
              <a:t>Die Höhe der Treibhausgasemissionen hängt davon ab, wie die Wärme erzeugt wird. In der Regel ist Energie aus KWK-Anlagen mit geringen Emissionen verbunden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B65E84-ADCE-4B4A-A4C0-00C29B7C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Heizungstypen: Fernwärme</a:t>
            </a:r>
          </a:p>
        </p:txBody>
      </p:sp>
      <p:pic>
        <p:nvPicPr>
          <p:cNvPr id="3074" name="Picture 2" descr="District Heating, Energy, Heating Costs, Heat, Supply">
            <a:extLst>
              <a:ext uri="{FF2B5EF4-FFF2-40B4-BE49-F238E27FC236}">
                <a16:creationId xmlns:a16="http://schemas.microsoft.com/office/drawing/2014/main" id="{1AFBF383-F0A4-584E-BAC0-F89625F75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02" y="1202266"/>
            <a:ext cx="2495050" cy="19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56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B0FF92-D093-FC4A-8FAD-1A117DF56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247" y="955964"/>
            <a:ext cx="2218729" cy="3632645"/>
          </a:xfrm>
        </p:spPr>
        <p:txBody>
          <a:bodyPr>
            <a:normAutofit/>
          </a:bodyPr>
          <a:lstStyle/>
          <a:p>
            <a:r>
              <a:rPr lang="de-DE" sz="1400" dirty="0"/>
              <a:t>Brennstoff: Holz (Pellets, Holzhackschnitzel)</a:t>
            </a:r>
          </a:p>
          <a:p>
            <a:r>
              <a:rPr lang="de-DE" sz="1400" dirty="0"/>
              <a:t>Viel Platz erforderlich, um Brennstoff zu lagern </a:t>
            </a:r>
          </a:p>
          <a:p>
            <a:r>
              <a:rPr lang="de-DE" sz="1400" dirty="0"/>
              <a:t>Durch das Verbrennen von Holz wird Wärme erzeugt (Abbildung)</a:t>
            </a:r>
          </a:p>
          <a:p>
            <a:endParaRPr lang="de-DE" sz="1400" dirty="0"/>
          </a:p>
          <a:p>
            <a:r>
              <a:rPr lang="de-DE" sz="1400" dirty="0">
                <a:solidFill>
                  <a:srgbClr val="92D050"/>
                </a:solidFill>
              </a:rPr>
              <a:t>Sehr umweltfreundlich, da kaum Treibhausgasemissionen entstehen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B65E84-ADCE-4B4A-A4C0-00C29B7C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Heizungstypen: Biomasse/Holz</a:t>
            </a:r>
          </a:p>
        </p:txBody>
      </p:sp>
      <p:pic>
        <p:nvPicPr>
          <p:cNvPr id="4098" name="Picture 2" descr="Pellets, Drink, Fuel, Heater, Stove">
            <a:extLst>
              <a:ext uri="{FF2B5EF4-FFF2-40B4-BE49-F238E27FC236}">
                <a16:creationId xmlns:a16="http://schemas.microsoft.com/office/drawing/2014/main" id="{68CC52A3-166C-0649-B219-10A692EBE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767" y="3806312"/>
            <a:ext cx="1145683" cy="76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hredded Material, Shredder, Wood, Wood Chips, Floor">
            <a:extLst>
              <a:ext uri="{FF2B5EF4-FFF2-40B4-BE49-F238E27FC236}">
                <a16:creationId xmlns:a16="http://schemas.microsoft.com/office/drawing/2014/main" id="{495EC017-20AF-AA4F-9F9F-10E8FBE10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24" y="3807903"/>
            <a:ext cx="1057533" cy="79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E4481A3C-D33E-6AC0-36D6-6DEE3662A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086" y="1061476"/>
            <a:ext cx="4369914" cy="23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88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F78F22B-18D9-E89F-5D85-307307E5E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902" y="798811"/>
            <a:ext cx="3880258" cy="1973475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B0FF92-D093-FC4A-8FAD-1A117DF56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248" y="955964"/>
            <a:ext cx="2863552" cy="3632645"/>
          </a:xfrm>
        </p:spPr>
        <p:txBody>
          <a:bodyPr>
            <a:normAutofit/>
          </a:bodyPr>
          <a:lstStyle/>
          <a:p>
            <a:r>
              <a:rPr lang="de-DE" sz="1400" dirty="0"/>
              <a:t>Wärmequellen: Umgebungsluft, Grundwasser, Erdreich</a:t>
            </a:r>
          </a:p>
          <a:p>
            <a:r>
              <a:rPr lang="de-DE" sz="1400" dirty="0"/>
              <a:t>Es findet keine Verbrennung statt, die Wärmepumpe nutzt Umweltwärme (z.B. aus dem Erdreich, der Luft) und leitet diese in das Gebäude</a:t>
            </a:r>
          </a:p>
          <a:p>
            <a:r>
              <a:rPr lang="de-DE" sz="1400" dirty="0"/>
              <a:t>Das Prinzip ist vom Kühlschrank bekannt – funktioniert hier nur anders herum. </a:t>
            </a:r>
          </a:p>
          <a:p>
            <a:endParaRPr lang="de-DE" sz="1400" dirty="0"/>
          </a:p>
          <a:p>
            <a:r>
              <a:rPr lang="de-DE" sz="1400" dirty="0">
                <a:solidFill>
                  <a:srgbClr val="92D050"/>
                </a:solidFill>
              </a:rPr>
              <a:t>Sehr umweltfreundlich. Wird CO2-neutraler Strom für die Wärmepumpe verwendet, entstehen kaum Treibhausgasemissionen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B65E84-ADCE-4B4A-A4C0-00C29B7C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Heizungstypen: Wärmepumpe</a:t>
            </a:r>
          </a:p>
        </p:txBody>
      </p:sp>
    </p:spTree>
    <p:extLst>
      <p:ext uri="{BB962C8B-B14F-4D97-AF65-F5344CB8AC3E}">
        <p14:creationId xmlns:p14="http://schemas.microsoft.com/office/powerpoint/2010/main" val="266730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94E19AF-274E-424A-A998-0349616D6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88"/>
          <a:stretch/>
        </p:blipFill>
        <p:spPr>
          <a:xfrm>
            <a:off x="4754949" y="1311359"/>
            <a:ext cx="1884988" cy="1601171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B0FF92-D093-FC4A-8FAD-1A117DF56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248" y="955964"/>
            <a:ext cx="3193752" cy="3632645"/>
          </a:xfrm>
        </p:spPr>
        <p:txBody>
          <a:bodyPr>
            <a:normAutofit/>
          </a:bodyPr>
          <a:lstStyle/>
          <a:p>
            <a:r>
              <a:rPr lang="de-DE" sz="1400" dirty="0"/>
              <a:t>Hier wird die Sonne genutzt und für die Wärmeversorgung eingesetzt. </a:t>
            </a:r>
          </a:p>
          <a:p>
            <a:r>
              <a:rPr lang="de-DE" sz="1400" dirty="0"/>
              <a:t>Bei der Solarthermie werden Kollektoren auf das Dach installiert. In den Kollektoren befinden sich schwarze Metallplatten (Absorber), die Sonnenstrahlen aufnehmen.</a:t>
            </a:r>
          </a:p>
          <a:p>
            <a:r>
              <a:rPr lang="de-DE" sz="1400" dirty="0"/>
              <a:t>Von hier wird Wasser erhitzt und somit dem Gebäude zur Verfügung gestellt (Warmwasser/Heizung)</a:t>
            </a:r>
          </a:p>
          <a:p>
            <a:r>
              <a:rPr lang="de-DE" sz="1400" dirty="0"/>
              <a:t>Das Prinzip ist bekannt durch Solarduschen. </a:t>
            </a:r>
          </a:p>
          <a:p>
            <a:endParaRPr lang="de-DE" sz="1400" dirty="0"/>
          </a:p>
          <a:p>
            <a:r>
              <a:rPr lang="de-DE" sz="1400" dirty="0">
                <a:solidFill>
                  <a:srgbClr val="92D050"/>
                </a:solidFill>
              </a:rPr>
              <a:t>Sehr umweltfreundlich, da kaum Treibhausgasemissionen entstehen</a:t>
            </a:r>
          </a:p>
          <a:p>
            <a:endParaRPr lang="de-DE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B65E84-ADCE-4B4A-A4C0-00C29B7C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Heizungstypen: Solarthermie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9A9093C-1407-F6E1-24A0-CD53880BB1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917" y1="85000" x2="48250" y2="79563"/>
                        <a14:foregroundMark x1="46667" y1="83813" x2="51250" y2="81563"/>
                        <a14:backgroundMark x1="48000" y1="35125" x2="45083" y2="26000"/>
                        <a14:backgroundMark x1="45083" y1="26000" x2="45083" y2="26000"/>
                        <a14:backgroundMark x1="29667" y1="82375" x2="32083" y2="89625"/>
                        <a14:backgroundMark x1="50417" y1="84188" x2="49333" y2="93563"/>
                        <a14:backgroundMark x1="49333" y1="93563" x2="49083" y2="93688"/>
                        <a14:backgroundMark x1="29167" y1="82000" x2="29167" y2="82000"/>
                        <a14:backgroundMark x1="75250" y1="89625" x2="76917" y2="70313"/>
                        <a14:backgroundMark x1="76917" y1="70313" x2="73750" y2="61187"/>
                        <a14:backgroundMark x1="73750" y1="61187" x2="72250" y2="61187"/>
                        <a14:backgroundMark x1="20000" y1="62000" x2="21083" y2="68250"/>
                        <a14:backgroundMark x1="20000" y1="62750" x2="21083" y2="66438"/>
                        <a14:backgroundMark x1="21083" y1="65625" x2="21583" y2="66188"/>
                        <a14:backgroundMark x1="56917" y1="29875" x2="62250" y2="29875"/>
                        <a14:backgroundMark x1="20833" y1="29250" x2="20833" y2="29250"/>
                        <a14:backgroundMark x1="19500" y1="29438" x2="25667" y2="29063"/>
                        <a14:backgroundMark x1="28083" y1="29625" x2="37750" y2="30250"/>
                        <a14:backgroundMark x1="40750" y1="35125" x2="45083" y2="34313"/>
                      </a14:backgroundRemoval>
                    </a14:imgEffect>
                  </a14:imgLayer>
                </a14:imgProps>
              </a:ext>
            </a:extLst>
          </a:blip>
          <a:srcRect l="17306" t="27424" r="23604" b="13990"/>
          <a:stretch/>
        </p:blipFill>
        <p:spPr>
          <a:xfrm rot="1584136">
            <a:off x="3577860" y="188240"/>
            <a:ext cx="1227180" cy="162225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4E809EC-B735-BE5B-0C01-2CF55AEF7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88"/>
          <a:stretch/>
        </p:blipFill>
        <p:spPr>
          <a:xfrm>
            <a:off x="4737764" y="2966935"/>
            <a:ext cx="1884988" cy="16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4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5670AF-CB05-469F-B6D5-1BD5DA6A9F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Energieverbrauch beim Heizen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Energieträger zum Heizen und Heizungstypen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b="1" dirty="0"/>
              <a:t>Heizungsthermostat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Dämmung und Dichtigkeit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Wo können wir in der Schule Energie einsparen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7B00B-306A-42C1-ACB2-F9E8B3AC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Gebäudeenergie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679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0AF4083-F3D1-F442-AFF4-EF06A20B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48" y="287802"/>
            <a:ext cx="6395912" cy="399540"/>
          </a:xfrm>
        </p:spPr>
        <p:txBody>
          <a:bodyPr/>
          <a:lstStyle/>
          <a:p>
            <a:r>
              <a:rPr lang="de-DE" dirty="0"/>
              <a:t>Funktionsweise eines Thermostats</a:t>
            </a:r>
          </a:p>
        </p:txBody>
      </p:sp>
      <p:pic>
        <p:nvPicPr>
          <p:cNvPr id="5122" name="Picture 2" descr="Das Thermostatventil regelt die Warmwasserzufuhr am Heizkörper in Abhängigkeit von der Raumtemperatur.">
            <a:extLst>
              <a:ext uri="{FF2B5EF4-FFF2-40B4-BE49-F238E27FC236}">
                <a16:creationId xmlns:a16="http://schemas.microsoft.com/office/drawing/2014/main" id="{A71CE720-FB0D-DD45-AFF2-FFB23ADD6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5" y="1015338"/>
            <a:ext cx="5021643" cy="357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1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A24D10BB-8E6B-47E7-92B8-96A97AAF9CEA}"/>
              </a:ext>
            </a:extLst>
          </p:cNvPr>
          <p:cNvCxnSpPr>
            <a:cxnSpLocks/>
          </p:cNvCxnSpPr>
          <p:nvPr/>
        </p:nvCxnSpPr>
        <p:spPr>
          <a:xfrm flipV="1">
            <a:off x="872159" y="1090462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F0FB510-AA1F-48EC-9F30-855141A73D3A}"/>
              </a:ext>
            </a:extLst>
          </p:cNvPr>
          <p:cNvCxnSpPr>
            <a:cxnSpLocks/>
          </p:cNvCxnSpPr>
          <p:nvPr/>
        </p:nvCxnSpPr>
        <p:spPr>
          <a:xfrm flipV="1">
            <a:off x="882808" y="1590969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DBF208B9-D225-474C-B088-26567F7EE054}"/>
              </a:ext>
            </a:extLst>
          </p:cNvPr>
          <p:cNvCxnSpPr>
            <a:cxnSpLocks/>
          </p:cNvCxnSpPr>
          <p:nvPr/>
        </p:nvCxnSpPr>
        <p:spPr>
          <a:xfrm flipV="1">
            <a:off x="872159" y="1878493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19C7A2FE-1279-4DD6-8AE8-F3FA57610B66}"/>
              </a:ext>
            </a:extLst>
          </p:cNvPr>
          <p:cNvCxnSpPr>
            <a:cxnSpLocks/>
          </p:cNvCxnSpPr>
          <p:nvPr/>
        </p:nvCxnSpPr>
        <p:spPr>
          <a:xfrm flipV="1">
            <a:off x="882808" y="2123422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F50B7C71-8F5C-4C30-B301-8CC228BA9A46}"/>
              </a:ext>
            </a:extLst>
          </p:cNvPr>
          <p:cNvCxnSpPr>
            <a:cxnSpLocks/>
          </p:cNvCxnSpPr>
          <p:nvPr/>
        </p:nvCxnSpPr>
        <p:spPr>
          <a:xfrm flipV="1">
            <a:off x="872158" y="2368350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F889840-3C2F-4055-A335-F551ECC1CF3A}"/>
              </a:ext>
            </a:extLst>
          </p:cNvPr>
          <p:cNvCxnSpPr>
            <a:cxnSpLocks/>
          </p:cNvCxnSpPr>
          <p:nvPr/>
        </p:nvCxnSpPr>
        <p:spPr>
          <a:xfrm flipV="1">
            <a:off x="872158" y="2666524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BF76A58-5AD9-474C-9122-CB659E88A8CB}"/>
              </a:ext>
            </a:extLst>
          </p:cNvPr>
          <p:cNvCxnSpPr>
            <a:cxnSpLocks/>
          </p:cNvCxnSpPr>
          <p:nvPr/>
        </p:nvCxnSpPr>
        <p:spPr>
          <a:xfrm flipV="1">
            <a:off x="872158" y="2911453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D1C9F12-3A79-400A-89A2-3DEDFAD21D77}"/>
              </a:ext>
            </a:extLst>
          </p:cNvPr>
          <p:cNvCxnSpPr>
            <a:cxnSpLocks/>
          </p:cNvCxnSpPr>
          <p:nvPr/>
        </p:nvCxnSpPr>
        <p:spPr>
          <a:xfrm flipV="1">
            <a:off x="872158" y="3230924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1C1F111-EE09-452A-A5B2-A525407DC2B3}"/>
              </a:ext>
            </a:extLst>
          </p:cNvPr>
          <p:cNvCxnSpPr/>
          <p:nvPr/>
        </p:nvCxnSpPr>
        <p:spPr>
          <a:xfrm flipV="1">
            <a:off x="872159" y="3805975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4E7B00B-306A-42C1-ACB2-F9E8B3AC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Wohlfühl</a:t>
            </a:r>
            <a:r>
              <a:rPr lang="de-DE" dirty="0"/>
              <a:t>“-Temperaturen</a:t>
            </a:r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35E48BC-E174-4D1C-92DE-4ED8DE2034AD}"/>
              </a:ext>
            </a:extLst>
          </p:cNvPr>
          <p:cNvSpPr/>
          <p:nvPr/>
        </p:nvSpPr>
        <p:spPr>
          <a:xfrm>
            <a:off x="1052423" y="2572260"/>
            <a:ext cx="162817" cy="14294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1718112-3E98-4491-8B37-D82A8B2F5186}"/>
              </a:ext>
            </a:extLst>
          </p:cNvPr>
          <p:cNvSpPr/>
          <p:nvPr/>
        </p:nvSpPr>
        <p:spPr>
          <a:xfrm>
            <a:off x="1052422" y="932301"/>
            <a:ext cx="162817" cy="556228"/>
          </a:xfrm>
          <a:prstGeom prst="rect">
            <a:avLst/>
          </a:prstGeom>
          <a:solidFill>
            <a:srgbClr val="DB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9C4F69B-B25D-41D5-8AB4-3F4AB27B1276}"/>
              </a:ext>
            </a:extLst>
          </p:cNvPr>
          <p:cNvSpPr/>
          <p:nvPr/>
        </p:nvSpPr>
        <p:spPr>
          <a:xfrm>
            <a:off x="1052421" y="1486052"/>
            <a:ext cx="162817" cy="1088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D84BDD0-3AB1-45D1-9460-9CF2197E740A}"/>
              </a:ext>
            </a:extLst>
          </p:cNvPr>
          <p:cNvSpPr/>
          <p:nvPr/>
        </p:nvSpPr>
        <p:spPr>
          <a:xfrm>
            <a:off x="931615" y="3961274"/>
            <a:ext cx="415313" cy="4046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9AD25C8-B363-4EAD-85EC-AB0ACD030B0A}"/>
              </a:ext>
            </a:extLst>
          </p:cNvPr>
          <p:cNvSpPr txBox="1"/>
          <p:nvPr/>
        </p:nvSpPr>
        <p:spPr>
          <a:xfrm>
            <a:off x="420105" y="3581103"/>
            <a:ext cx="3365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3200"/>
              <a:t>*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38C26CC-32F4-4B98-882B-F7372AF9E270}"/>
              </a:ext>
            </a:extLst>
          </p:cNvPr>
          <p:cNvSpPr txBox="1"/>
          <p:nvPr/>
        </p:nvSpPr>
        <p:spPr>
          <a:xfrm>
            <a:off x="1561031" y="3632868"/>
            <a:ext cx="1262979" cy="277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cs typeface="Calibri"/>
              </a:rPr>
              <a:t>6°C  Kellerraum</a:t>
            </a:r>
            <a:endParaRPr lang="de-DE" sz="1200" dirty="0">
              <a:cs typeface="Calibri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227A728-571C-4AAE-981B-3467A61EC812}"/>
              </a:ext>
            </a:extLst>
          </p:cNvPr>
          <p:cNvSpPr txBox="1"/>
          <p:nvPr/>
        </p:nvSpPr>
        <p:spPr>
          <a:xfrm>
            <a:off x="1495658" y="3101892"/>
            <a:ext cx="1380118" cy="277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cs typeface="Calibri"/>
              </a:rPr>
              <a:t>12°C Treppenhaus</a:t>
            </a:r>
            <a:endParaRPr lang="de-DE" sz="1200" dirty="0">
              <a:cs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173A208-7013-4BAF-A847-D17682DF2F5A}"/>
              </a:ext>
            </a:extLst>
          </p:cNvPr>
          <p:cNvSpPr txBox="1"/>
          <p:nvPr/>
        </p:nvSpPr>
        <p:spPr>
          <a:xfrm>
            <a:off x="1495659" y="2771771"/>
            <a:ext cx="175283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cs typeface="Calibri"/>
              </a:rPr>
              <a:t>14°C Alle Räume nachts</a:t>
            </a:r>
            <a:endParaRPr lang="de-DE" sz="1200" dirty="0">
              <a:cs typeface="Calibri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9A9BD98-5971-44CF-B5B0-378275DDF7B1}"/>
              </a:ext>
            </a:extLst>
          </p:cNvPr>
          <p:cNvSpPr txBox="1"/>
          <p:nvPr/>
        </p:nvSpPr>
        <p:spPr>
          <a:xfrm>
            <a:off x="1495658" y="2537490"/>
            <a:ext cx="1475960" cy="277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cs typeface="Calibri"/>
              </a:rPr>
              <a:t>16°C Schlafzimmer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A0EC0EF-98F8-4917-9F46-E59446F0C71F}"/>
              </a:ext>
            </a:extLst>
          </p:cNvPr>
          <p:cNvSpPr txBox="1"/>
          <p:nvPr/>
        </p:nvSpPr>
        <p:spPr>
          <a:xfrm>
            <a:off x="1495658" y="2228668"/>
            <a:ext cx="14759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cs typeface="Calibri"/>
              </a:rPr>
              <a:t>18°C Küche und Flur</a:t>
            </a:r>
            <a:endParaRPr lang="de-DE" sz="1200" dirty="0">
              <a:cs typeface="Calibri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8D5B1F8-FEC4-430B-87D1-7A3B52C8C873}"/>
              </a:ext>
            </a:extLst>
          </p:cNvPr>
          <p:cNvSpPr txBox="1"/>
          <p:nvPr/>
        </p:nvSpPr>
        <p:spPr>
          <a:xfrm>
            <a:off x="1495659" y="1983739"/>
            <a:ext cx="1933870" cy="2774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cs typeface="Calibri"/>
              </a:rPr>
              <a:t>20°C Wohn- und </a:t>
            </a:r>
            <a:r>
              <a:rPr lang="de-DE" sz="1200" dirty="0">
                <a:cs typeface="Calibri"/>
              </a:rPr>
              <a:t>Esszimmer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EDE3CD8-EB76-4175-9A20-20DB5548AE9D}"/>
              </a:ext>
            </a:extLst>
          </p:cNvPr>
          <p:cNvSpPr txBox="1"/>
          <p:nvPr/>
        </p:nvSpPr>
        <p:spPr>
          <a:xfrm>
            <a:off x="1495658" y="1728162"/>
            <a:ext cx="235983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cs typeface="Calibri"/>
              </a:rPr>
              <a:t>22°C Arbeits- und Kinderzimmer</a:t>
            </a:r>
            <a:endParaRPr lang="de-DE" sz="1200" dirty="0">
              <a:cs typeface="Calibri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F00CE6E-E634-4D92-B748-9487C72CFCFE}"/>
              </a:ext>
            </a:extLst>
          </p:cNvPr>
          <p:cNvSpPr txBox="1"/>
          <p:nvPr/>
        </p:nvSpPr>
        <p:spPr>
          <a:xfrm>
            <a:off x="1495659" y="961429"/>
            <a:ext cx="13801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cs typeface="Calibri"/>
              </a:rPr>
              <a:t>28°C Schwimmbad</a:t>
            </a:r>
            <a:endParaRPr lang="de-DE" sz="1200" dirty="0">
              <a:cs typeface="Calibri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B7BD7B5-CBA6-4D7F-8245-93E49D16E318}"/>
              </a:ext>
            </a:extLst>
          </p:cNvPr>
          <p:cNvSpPr txBox="1"/>
          <p:nvPr/>
        </p:nvSpPr>
        <p:spPr>
          <a:xfrm>
            <a:off x="1495658" y="1451286"/>
            <a:ext cx="1380118" cy="277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cs typeface="Calibri"/>
              </a:rPr>
              <a:t>24°C Badezimmer</a:t>
            </a:r>
            <a:endParaRPr lang="de-DE" sz="1200" dirty="0">
              <a:cs typeface="Calibri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3FEFE8B-DCB6-48E6-87AC-835D810679D1}"/>
              </a:ext>
            </a:extLst>
          </p:cNvPr>
          <p:cNvSpPr txBox="1"/>
          <p:nvPr/>
        </p:nvSpPr>
        <p:spPr>
          <a:xfrm rot="-5400000">
            <a:off x="477788" y="3053088"/>
            <a:ext cx="272616" cy="379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b="1">
                <a:latin typeface="Arial"/>
                <a:cs typeface="Arial"/>
              </a:rPr>
              <a:t>1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95393E0-C053-415F-A9AA-886E7D6BCE13}"/>
              </a:ext>
            </a:extLst>
          </p:cNvPr>
          <p:cNvSpPr txBox="1"/>
          <p:nvPr/>
        </p:nvSpPr>
        <p:spPr>
          <a:xfrm rot="-5400000">
            <a:off x="477787" y="2520634"/>
            <a:ext cx="272616" cy="379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b="1">
                <a:latin typeface="Arial"/>
                <a:cs typeface="Arial"/>
              </a:rPr>
              <a:t>2</a:t>
            </a:r>
            <a:endParaRPr lang="de-DE" b="1" dirty="0">
              <a:latin typeface="Arial"/>
              <a:cs typeface="Arial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FB3167C-ABE3-4963-8CA1-0269C82CABAD}"/>
              </a:ext>
            </a:extLst>
          </p:cNvPr>
          <p:cNvSpPr txBox="1"/>
          <p:nvPr/>
        </p:nvSpPr>
        <p:spPr>
          <a:xfrm rot="-5400000">
            <a:off x="477787" y="1966882"/>
            <a:ext cx="272616" cy="379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b="1">
                <a:latin typeface="Arial"/>
                <a:cs typeface="Arial"/>
              </a:rPr>
              <a:t>3</a:t>
            </a:r>
            <a:endParaRPr lang="de-DE" b="1" dirty="0">
              <a:latin typeface="Arial"/>
              <a:cs typeface="Arial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F90FDAF-1E5C-41CD-8DEF-859D5BE3504A}"/>
              </a:ext>
            </a:extLst>
          </p:cNvPr>
          <p:cNvSpPr txBox="1"/>
          <p:nvPr/>
        </p:nvSpPr>
        <p:spPr>
          <a:xfrm rot="-5400000">
            <a:off x="477787" y="1402482"/>
            <a:ext cx="272616" cy="379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b="1">
                <a:latin typeface="Arial"/>
                <a:cs typeface="Arial"/>
              </a:rPr>
              <a:t>4</a:t>
            </a:r>
            <a:endParaRPr lang="de-DE" b="1" dirty="0">
              <a:latin typeface="Arial"/>
              <a:cs typeface="Arial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A9B07C4-25F3-483E-A52F-4F34E66D16E5}"/>
              </a:ext>
            </a:extLst>
          </p:cNvPr>
          <p:cNvSpPr txBox="1"/>
          <p:nvPr/>
        </p:nvSpPr>
        <p:spPr>
          <a:xfrm rot="-5400000">
            <a:off x="477788" y="912625"/>
            <a:ext cx="272616" cy="379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b="1">
                <a:latin typeface="Arial"/>
                <a:cs typeface="Arial"/>
              </a:rPr>
              <a:t>5</a:t>
            </a:r>
            <a:endParaRPr lang="de-DE" b="1" dirty="0">
              <a:latin typeface="Arial"/>
              <a:cs typeface="Arial"/>
            </a:endParaRPr>
          </a:p>
        </p:txBody>
      </p:sp>
      <p:sp>
        <p:nvSpPr>
          <p:cNvPr id="33" name="Mond 32">
            <a:extLst>
              <a:ext uri="{FF2B5EF4-FFF2-40B4-BE49-F238E27FC236}">
                <a16:creationId xmlns:a16="http://schemas.microsoft.com/office/drawing/2014/main" id="{1DCD4CAE-DA5E-409F-84F8-2AAB6B6D2CB8}"/>
              </a:ext>
            </a:extLst>
          </p:cNvPr>
          <p:cNvSpPr/>
          <p:nvPr/>
        </p:nvSpPr>
        <p:spPr>
          <a:xfrm rot="5400000">
            <a:off x="554991" y="2866195"/>
            <a:ext cx="95842" cy="170386"/>
          </a:xfrm>
          <a:prstGeom prst="mo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onne 33">
            <a:extLst>
              <a:ext uri="{FF2B5EF4-FFF2-40B4-BE49-F238E27FC236}">
                <a16:creationId xmlns:a16="http://schemas.microsoft.com/office/drawing/2014/main" id="{8E6CD9EC-55DE-44C3-9BD3-FD921517F278}"/>
              </a:ext>
            </a:extLst>
          </p:cNvPr>
          <p:cNvSpPr/>
          <p:nvPr/>
        </p:nvSpPr>
        <p:spPr>
          <a:xfrm>
            <a:off x="197717" y="1981436"/>
            <a:ext cx="266227" cy="266227"/>
          </a:xfrm>
          <a:prstGeom prst="su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winkliges Dreieck 34">
            <a:extLst>
              <a:ext uri="{FF2B5EF4-FFF2-40B4-BE49-F238E27FC236}">
                <a16:creationId xmlns:a16="http://schemas.microsoft.com/office/drawing/2014/main" id="{1E16A75B-29EA-4CED-A635-0F79C5979A76}"/>
              </a:ext>
            </a:extLst>
          </p:cNvPr>
          <p:cNvSpPr/>
          <p:nvPr/>
        </p:nvSpPr>
        <p:spPr>
          <a:xfrm rot="10800000">
            <a:off x="532274" y="1708996"/>
            <a:ext cx="106490" cy="330121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winkliges Dreieck 35">
            <a:extLst>
              <a:ext uri="{FF2B5EF4-FFF2-40B4-BE49-F238E27FC236}">
                <a16:creationId xmlns:a16="http://schemas.microsoft.com/office/drawing/2014/main" id="{E79F55FF-F468-431C-A10D-B2D95BE49C3F}"/>
              </a:ext>
            </a:extLst>
          </p:cNvPr>
          <p:cNvSpPr/>
          <p:nvPr/>
        </p:nvSpPr>
        <p:spPr>
          <a:xfrm flipH="1">
            <a:off x="521624" y="2230799"/>
            <a:ext cx="106491" cy="308823"/>
          </a:xfrm>
          <a:prstGeom prst="rtTriangle">
            <a:avLst/>
          </a:prstGeom>
          <a:noFill/>
          <a:ln>
            <a:solidFill>
              <a:srgbClr val="009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CB5F279-3795-40EB-8C47-1368A6A7FECE}"/>
              </a:ext>
            </a:extLst>
          </p:cNvPr>
          <p:cNvSpPr/>
          <p:nvPr/>
        </p:nvSpPr>
        <p:spPr>
          <a:xfrm>
            <a:off x="1906893" y="868609"/>
            <a:ext cx="1884883" cy="30030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F721039-DD9F-A07D-8634-69EB8538C4FA}"/>
              </a:ext>
            </a:extLst>
          </p:cNvPr>
          <p:cNvSpPr txBox="1"/>
          <p:nvPr/>
        </p:nvSpPr>
        <p:spPr>
          <a:xfrm>
            <a:off x="3317480" y="1794322"/>
            <a:ext cx="292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Welche Temperatur reicht in den einzelnen Räumen aus?</a:t>
            </a:r>
          </a:p>
        </p:txBody>
      </p:sp>
    </p:spTree>
    <p:extLst>
      <p:ext uri="{BB962C8B-B14F-4D97-AF65-F5344CB8AC3E}">
        <p14:creationId xmlns:p14="http://schemas.microsoft.com/office/powerpoint/2010/main" val="279476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A24D10BB-8E6B-47E7-92B8-96A97AAF9CEA}"/>
              </a:ext>
            </a:extLst>
          </p:cNvPr>
          <p:cNvCxnSpPr>
            <a:cxnSpLocks/>
          </p:cNvCxnSpPr>
          <p:nvPr/>
        </p:nvCxnSpPr>
        <p:spPr>
          <a:xfrm flipV="1">
            <a:off x="872159" y="1090462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F0FB510-AA1F-48EC-9F30-855141A73D3A}"/>
              </a:ext>
            </a:extLst>
          </p:cNvPr>
          <p:cNvCxnSpPr>
            <a:cxnSpLocks/>
          </p:cNvCxnSpPr>
          <p:nvPr/>
        </p:nvCxnSpPr>
        <p:spPr>
          <a:xfrm flipV="1">
            <a:off x="882808" y="1590969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DBF208B9-D225-474C-B088-26567F7EE054}"/>
              </a:ext>
            </a:extLst>
          </p:cNvPr>
          <p:cNvCxnSpPr>
            <a:cxnSpLocks/>
          </p:cNvCxnSpPr>
          <p:nvPr/>
        </p:nvCxnSpPr>
        <p:spPr>
          <a:xfrm flipV="1">
            <a:off x="872159" y="1878493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19C7A2FE-1279-4DD6-8AE8-F3FA57610B66}"/>
              </a:ext>
            </a:extLst>
          </p:cNvPr>
          <p:cNvCxnSpPr>
            <a:cxnSpLocks/>
          </p:cNvCxnSpPr>
          <p:nvPr/>
        </p:nvCxnSpPr>
        <p:spPr>
          <a:xfrm flipV="1">
            <a:off x="882808" y="2123422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F50B7C71-8F5C-4C30-B301-8CC228BA9A46}"/>
              </a:ext>
            </a:extLst>
          </p:cNvPr>
          <p:cNvCxnSpPr>
            <a:cxnSpLocks/>
          </p:cNvCxnSpPr>
          <p:nvPr/>
        </p:nvCxnSpPr>
        <p:spPr>
          <a:xfrm flipV="1">
            <a:off x="872158" y="2368350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F889840-3C2F-4055-A335-F551ECC1CF3A}"/>
              </a:ext>
            </a:extLst>
          </p:cNvPr>
          <p:cNvCxnSpPr>
            <a:cxnSpLocks/>
          </p:cNvCxnSpPr>
          <p:nvPr/>
        </p:nvCxnSpPr>
        <p:spPr>
          <a:xfrm flipV="1">
            <a:off x="872158" y="2666524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BF76A58-5AD9-474C-9122-CB659E88A8CB}"/>
              </a:ext>
            </a:extLst>
          </p:cNvPr>
          <p:cNvCxnSpPr>
            <a:cxnSpLocks/>
          </p:cNvCxnSpPr>
          <p:nvPr/>
        </p:nvCxnSpPr>
        <p:spPr>
          <a:xfrm flipV="1">
            <a:off x="872158" y="2911453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D1C9F12-3A79-400A-89A2-3DEDFAD21D77}"/>
              </a:ext>
            </a:extLst>
          </p:cNvPr>
          <p:cNvCxnSpPr>
            <a:cxnSpLocks/>
          </p:cNvCxnSpPr>
          <p:nvPr/>
        </p:nvCxnSpPr>
        <p:spPr>
          <a:xfrm flipV="1">
            <a:off x="872158" y="3230924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1C1F111-EE09-452A-A5B2-A525407DC2B3}"/>
              </a:ext>
            </a:extLst>
          </p:cNvPr>
          <p:cNvCxnSpPr/>
          <p:nvPr/>
        </p:nvCxnSpPr>
        <p:spPr>
          <a:xfrm flipV="1">
            <a:off x="872159" y="3805975"/>
            <a:ext cx="521803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4E7B00B-306A-42C1-ACB2-F9E8B3AC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Wohlfühl</a:t>
            </a:r>
            <a:r>
              <a:rPr lang="de-DE" dirty="0"/>
              <a:t>“-Temperaturen</a:t>
            </a:r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35E48BC-E174-4D1C-92DE-4ED8DE2034AD}"/>
              </a:ext>
            </a:extLst>
          </p:cNvPr>
          <p:cNvSpPr/>
          <p:nvPr/>
        </p:nvSpPr>
        <p:spPr>
          <a:xfrm>
            <a:off x="1052423" y="2572260"/>
            <a:ext cx="162817" cy="14294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1718112-3E98-4491-8B37-D82A8B2F5186}"/>
              </a:ext>
            </a:extLst>
          </p:cNvPr>
          <p:cNvSpPr/>
          <p:nvPr/>
        </p:nvSpPr>
        <p:spPr>
          <a:xfrm>
            <a:off x="1052422" y="932301"/>
            <a:ext cx="162817" cy="556228"/>
          </a:xfrm>
          <a:prstGeom prst="rect">
            <a:avLst/>
          </a:prstGeom>
          <a:solidFill>
            <a:srgbClr val="DB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9C4F69B-B25D-41D5-8AB4-3F4AB27B1276}"/>
              </a:ext>
            </a:extLst>
          </p:cNvPr>
          <p:cNvSpPr/>
          <p:nvPr/>
        </p:nvSpPr>
        <p:spPr>
          <a:xfrm>
            <a:off x="1052421" y="1486052"/>
            <a:ext cx="162817" cy="1088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D84BDD0-3AB1-45D1-9460-9CF2197E740A}"/>
              </a:ext>
            </a:extLst>
          </p:cNvPr>
          <p:cNvSpPr/>
          <p:nvPr/>
        </p:nvSpPr>
        <p:spPr>
          <a:xfrm>
            <a:off x="931615" y="3961274"/>
            <a:ext cx="415313" cy="4046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9AD25C8-B363-4EAD-85EC-AB0ACD030B0A}"/>
              </a:ext>
            </a:extLst>
          </p:cNvPr>
          <p:cNvSpPr txBox="1"/>
          <p:nvPr/>
        </p:nvSpPr>
        <p:spPr>
          <a:xfrm>
            <a:off x="420105" y="3581103"/>
            <a:ext cx="3365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3200"/>
              <a:t>*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38C26CC-32F4-4B98-882B-F7372AF9E270}"/>
              </a:ext>
            </a:extLst>
          </p:cNvPr>
          <p:cNvSpPr txBox="1"/>
          <p:nvPr/>
        </p:nvSpPr>
        <p:spPr>
          <a:xfrm>
            <a:off x="1527607" y="3666294"/>
            <a:ext cx="1262979" cy="277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cs typeface="Calibri"/>
              </a:rPr>
              <a:t>6°C  Kellerraum</a:t>
            </a:r>
            <a:endParaRPr lang="de-DE" sz="1200" dirty="0">
              <a:cs typeface="Calibri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227A728-571C-4AAE-981B-3467A61EC812}"/>
              </a:ext>
            </a:extLst>
          </p:cNvPr>
          <p:cNvSpPr txBox="1"/>
          <p:nvPr/>
        </p:nvSpPr>
        <p:spPr>
          <a:xfrm>
            <a:off x="1495658" y="3101892"/>
            <a:ext cx="1380118" cy="277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cs typeface="Calibri"/>
              </a:rPr>
              <a:t>12°C Treppenhaus</a:t>
            </a:r>
            <a:endParaRPr lang="de-DE" sz="1200" dirty="0">
              <a:cs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173A208-7013-4BAF-A847-D17682DF2F5A}"/>
              </a:ext>
            </a:extLst>
          </p:cNvPr>
          <p:cNvSpPr txBox="1"/>
          <p:nvPr/>
        </p:nvSpPr>
        <p:spPr>
          <a:xfrm>
            <a:off x="1495659" y="2771771"/>
            <a:ext cx="175283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cs typeface="Calibri"/>
              </a:rPr>
              <a:t>14°C Alle Räume nachts</a:t>
            </a:r>
            <a:endParaRPr lang="de-DE" sz="1200" dirty="0">
              <a:cs typeface="Calibri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9A9BD98-5971-44CF-B5B0-378275DDF7B1}"/>
              </a:ext>
            </a:extLst>
          </p:cNvPr>
          <p:cNvSpPr txBox="1"/>
          <p:nvPr/>
        </p:nvSpPr>
        <p:spPr>
          <a:xfrm>
            <a:off x="1495658" y="2537490"/>
            <a:ext cx="1475960" cy="277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cs typeface="Calibri"/>
              </a:rPr>
              <a:t>16°C Schlafzimmer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A0EC0EF-98F8-4917-9F46-E59446F0C71F}"/>
              </a:ext>
            </a:extLst>
          </p:cNvPr>
          <p:cNvSpPr txBox="1"/>
          <p:nvPr/>
        </p:nvSpPr>
        <p:spPr>
          <a:xfrm>
            <a:off x="1495658" y="2228668"/>
            <a:ext cx="14759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cs typeface="Calibri"/>
              </a:rPr>
              <a:t>18°C Küche und Flur</a:t>
            </a:r>
            <a:endParaRPr lang="de-DE" sz="1200" dirty="0">
              <a:cs typeface="Calibri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8D5B1F8-FEC4-430B-87D1-7A3B52C8C873}"/>
              </a:ext>
            </a:extLst>
          </p:cNvPr>
          <p:cNvSpPr txBox="1"/>
          <p:nvPr/>
        </p:nvSpPr>
        <p:spPr>
          <a:xfrm>
            <a:off x="1495659" y="1983739"/>
            <a:ext cx="1933870" cy="2774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cs typeface="Calibri"/>
              </a:rPr>
              <a:t>20°C Wohn- und </a:t>
            </a:r>
            <a:r>
              <a:rPr lang="de-DE" sz="1200" dirty="0">
                <a:cs typeface="Calibri"/>
              </a:rPr>
              <a:t>Esszimmer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EDE3CD8-EB76-4175-9A20-20DB5548AE9D}"/>
              </a:ext>
            </a:extLst>
          </p:cNvPr>
          <p:cNvSpPr txBox="1"/>
          <p:nvPr/>
        </p:nvSpPr>
        <p:spPr>
          <a:xfrm>
            <a:off x="1495658" y="1728162"/>
            <a:ext cx="235983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cs typeface="Calibri"/>
              </a:rPr>
              <a:t>22°C Arbeits- und Kinderzimmer</a:t>
            </a:r>
            <a:endParaRPr lang="de-DE" sz="1200" dirty="0">
              <a:cs typeface="Calibri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F00CE6E-E634-4D92-B748-9487C72CFCFE}"/>
              </a:ext>
            </a:extLst>
          </p:cNvPr>
          <p:cNvSpPr txBox="1"/>
          <p:nvPr/>
        </p:nvSpPr>
        <p:spPr>
          <a:xfrm>
            <a:off x="1495659" y="961429"/>
            <a:ext cx="13801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cs typeface="Calibri"/>
              </a:rPr>
              <a:t>28°C Schwimmbad</a:t>
            </a:r>
            <a:endParaRPr lang="de-DE" sz="1200" dirty="0">
              <a:cs typeface="Calibri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B7BD7B5-CBA6-4D7F-8245-93E49D16E318}"/>
              </a:ext>
            </a:extLst>
          </p:cNvPr>
          <p:cNvSpPr txBox="1"/>
          <p:nvPr/>
        </p:nvSpPr>
        <p:spPr>
          <a:xfrm>
            <a:off x="1495658" y="1451286"/>
            <a:ext cx="1380118" cy="277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cs typeface="Calibri"/>
              </a:rPr>
              <a:t>24°C Badezimmer</a:t>
            </a:r>
            <a:endParaRPr lang="de-DE" sz="1200" dirty="0">
              <a:cs typeface="Calibri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3FEFE8B-DCB6-48E6-87AC-835D810679D1}"/>
              </a:ext>
            </a:extLst>
          </p:cNvPr>
          <p:cNvSpPr txBox="1"/>
          <p:nvPr/>
        </p:nvSpPr>
        <p:spPr>
          <a:xfrm rot="-5400000">
            <a:off x="477788" y="3053088"/>
            <a:ext cx="272616" cy="379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b="1">
                <a:latin typeface="Arial"/>
                <a:cs typeface="Arial"/>
              </a:rPr>
              <a:t>1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95393E0-C053-415F-A9AA-886E7D6BCE13}"/>
              </a:ext>
            </a:extLst>
          </p:cNvPr>
          <p:cNvSpPr txBox="1"/>
          <p:nvPr/>
        </p:nvSpPr>
        <p:spPr>
          <a:xfrm rot="-5400000">
            <a:off x="477787" y="2520634"/>
            <a:ext cx="272616" cy="379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b="1">
                <a:latin typeface="Arial"/>
                <a:cs typeface="Arial"/>
              </a:rPr>
              <a:t>2</a:t>
            </a:r>
            <a:endParaRPr lang="de-DE" b="1" dirty="0">
              <a:latin typeface="Arial"/>
              <a:cs typeface="Arial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FB3167C-ABE3-4963-8CA1-0269C82CABAD}"/>
              </a:ext>
            </a:extLst>
          </p:cNvPr>
          <p:cNvSpPr txBox="1"/>
          <p:nvPr/>
        </p:nvSpPr>
        <p:spPr>
          <a:xfrm rot="-5400000">
            <a:off x="477787" y="1966882"/>
            <a:ext cx="272616" cy="379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b="1">
                <a:latin typeface="Arial"/>
                <a:cs typeface="Arial"/>
              </a:rPr>
              <a:t>3</a:t>
            </a:r>
            <a:endParaRPr lang="de-DE" b="1" dirty="0">
              <a:latin typeface="Arial"/>
              <a:cs typeface="Arial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F90FDAF-1E5C-41CD-8DEF-859D5BE3504A}"/>
              </a:ext>
            </a:extLst>
          </p:cNvPr>
          <p:cNvSpPr txBox="1"/>
          <p:nvPr/>
        </p:nvSpPr>
        <p:spPr>
          <a:xfrm rot="-5400000">
            <a:off x="477787" y="1402482"/>
            <a:ext cx="272616" cy="379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b="1">
                <a:latin typeface="Arial"/>
                <a:cs typeface="Arial"/>
              </a:rPr>
              <a:t>4</a:t>
            </a:r>
            <a:endParaRPr lang="de-DE" b="1" dirty="0">
              <a:latin typeface="Arial"/>
              <a:cs typeface="Arial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A9B07C4-25F3-483E-A52F-4F34E66D16E5}"/>
              </a:ext>
            </a:extLst>
          </p:cNvPr>
          <p:cNvSpPr txBox="1"/>
          <p:nvPr/>
        </p:nvSpPr>
        <p:spPr>
          <a:xfrm rot="-5400000">
            <a:off x="477788" y="912625"/>
            <a:ext cx="272616" cy="379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b="1">
                <a:latin typeface="Arial"/>
                <a:cs typeface="Arial"/>
              </a:rPr>
              <a:t>5</a:t>
            </a:r>
            <a:endParaRPr lang="de-DE" b="1" dirty="0">
              <a:latin typeface="Arial"/>
              <a:cs typeface="Arial"/>
            </a:endParaRPr>
          </a:p>
        </p:txBody>
      </p:sp>
      <p:sp>
        <p:nvSpPr>
          <p:cNvPr id="33" name="Mond 32">
            <a:extLst>
              <a:ext uri="{FF2B5EF4-FFF2-40B4-BE49-F238E27FC236}">
                <a16:creationId xmlns:a16="http://schemas.microsoft.com/office/drawing/2014/main" id="{1DCD4CAE-DA5E-409F-84F8-2AAB6B6D2CB8}"/>
              </a:ext>
            </a:extLst>
          </p:cNvPr>
          <p:cNvSpPr/>
          <p:nvPr/>
        </p:nvSpPr>
        <p:spPr>
          <a:xfrm rot="5400000">
            <a:off x="554991" y="2866195"/>
            <a:ext cx="95842" cy="170386"/>
          </a:xfrm>
          <a:prstGeom prst="mo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onne 33">
            <a:extLst>
              <a:ext uri="{FF2B5EF4-FFF2-40B4-BE49-F238E27FC236}">
                <a16:creationId xmlns:a16="http://schemas.microsoft.com/office/drawing/2014/main" id="{8E6CD9EC-55DE-44C3-9BD3-FD921517F278}"/>
              </a:ext>
            </a:extLst>
          </p:cNvPr>
          <p:cNvSpPr/>
          <p:nvPr/>
        </p:nvSpPr>
        <p:spPr>
          <a:xfrm>
            <a:off x="197717" y="1981436"/>
            <a:ext cx="266227" cy="266227"/>
          </a:xfrm>
          <a:prstGeom prst="su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winkliges Dreieck 34">
            <a:extLst>
              <a:ext uri="{FF2B5EF4-FFF2-40B4-BE49-F238E27FC236}">
                <a16:creationId xmlns:a16="http://schemas.microsoft.com/office/drawing/2014/main" id="{1E16A75B-29EA-4CED-A635-0F79C5979A76}"/>
              </a:ext>
            </a:extLst>
          </p:cNvPr>
          <p:cNvSpPr/>
          <p:nvPr/>
        </p:nvSpPr>
        <p:spPr>
          <a:xfrm rot="10800000">
            <a:off x="532274" y="1708996"/>
            <a:ext cx="106490" cy="330121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winkliges Dreieck 35">
            <a:extLst>
              <a:ext uri="{FF2B5EF4-FFF2-40B4-BE49-F238E27FC236}">
                <a16:creationId xmlns:a16="http://schemas.microsoft.com/office/drawing/2014/main" id="{E79F55FF-F468-431C-A10D-B2D95BE49C3F}"/>
              </a:ext>
            </a:extLst>
          </p:cNvPr>
          <p:cNvSpPr/>
          <p:nvPr/>
        </p:nvSpPr>
        <p:spPr>
          <a:xfrm flipH="1">
            <a:off x="521624" y="2230799"/>
            <a:ext cx="106491" cy="308823"/>
          </a:xfrm>
          <a:prstGeom prst="rtTriangle">
            <a:avLst/>
          </a:prstGeom>
          <a:noFill/>
          <a:ln>
            <a:solidFill>
              <a:srgbClr val="009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73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5670AF-CB05-469F-B6D5-1BD5DA6A9F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Energieverbrauch beim Heizen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Energieträger zum Heizen und Heizungstypen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Heizungsthermostat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b="1" dirty="0"/>
              <a:t>Dämmung und Dichtigkeit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Wo können wir in der Schule Energie einsparen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7B00B-306A-42C1-ACB2-F9E8B3AC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Gebäudeenergie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27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30FBF40-976E-F44B-AEB1-3AEB4650B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248" y="955964"/>
            <a:ext cx="3193752" cy="3632645"/>
          </a:xfrm>
        </p:spPr>
        <p:txBody>
          <a:bodyPr/>
          <a:lstStyle/>
          <a:p>
            <a:r>
              <a:rPr lang="de-DE" dirty="0"/>
              <a:t>Ein gut gedämmtes Haus sorgt dafür, dass Wärmeverluste vermieden werden. Das Haus wird eingepackt und so gegen Kälte bzw. Wärme geschützt. Das spart Energie und damit Kosten ein!</a:t>
            </a:r>
          </a:p>
          <a:p>
            <a:endParaRPr lang="de-DE" dirty="0"/>
          </a:p>
          <a:p>
            <a:r>
              <a:rPr lang="de-DE" dirty="0"/>
              <a:t>Es gibt viele unterschiedliche Dämmstoffe. Die bekanntesten sind Mineralwolle und Styropor. Es gibt aber auch ökologische Dämmstoffe, wie Zellulose, Kork, Baumwolle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80DF83-A175-274E-B340-1DB56DBA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Dämmung und Dichtigkeit</a:t>
            </a:r>
          </a:p>
        </p:txBody>
      </p:sp>
      <p:pic>
        <p:nvPicPr>
          <p:cNvPr id="1026" name="Picture 2" descr="Kostenlose Fotos zum Thema Energieeffizient">
            <a:extLst>
              <a:ext uri="{FF2B5EF4-FFF2-40B4-BE49-F238E27FC236}">
                <a16:creationId xmlns:a16="http://schemas.microsoft.com/office/drawing/2014/main" id="{5E9B2427-1627-0A68-0B82-C1BB84F95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12" y="1549158"/>
            <a:ext cx="2429748" cy="16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0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5670AF-CB05-469F-B6D5-1BD5DA6A9F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Energieverbrauch beim Heizen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Energieträger zum Heizen und Heizungstypen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Heizungsthermostat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Dämmung und Dichtigkeit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Wo können wir in der Schule Energie einsparen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7B00B-306A-42C1-ACB2-F9E8B3AC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Gebäudeenergie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719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30FBF40-976E-F44B-AEB1-3AEB4650B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248" y="955964"/>
            <a:ext cx="3842077" cy="3632645"/>
          </a:xfrm>
        </p:spPr>
        <p:txBody>
          <a:bodyPr/>
          <a:lstStyle/>
          <a:p>
            <a:r>
              <a:rPr lang="de-DE" dirty="0"/>
              <a:t>Undichte Fenster und Türen führen zu hohen Energieverbräuchen, da die Energie nicht im Gebäude bleibt – und nach außen entweicht. 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80DF83-A175-274E-B340-1DB56DBA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Dämmung und Dichtigkeit</a:t>
            </a:r>
          </a:p>
        </p:txBody>
      </p:sp>
      <p:pic>
        <p:nvPicPr>
          <p:cNvPr id="2050" name="Picture 2" descr="Kostenlose Fotos zum Thema Ziegelstein">
            <a:extLst>
              <a:ext uri="{FF2B5EF4-FFF2-40B4-BE49-F238E27FC236}">
                <a16:creationId xmlns:a16="http://schemas.microsoft.com/office/drawing/2014/main" id="{FE98B25D-4E32-69CC-F0B0-9818E5A6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27" y="891870"/>
            <a:ext cx="2523325" cy="167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stenlose Fotos zum Thema Fenster">
            <a:extLst>
              <a:ext uri="{FF2B5EF4-FFF2-40B4-BE49-F238E27FC236}">
                <a16:creationId xmlns:a16="http://schemas.microsoft.com/office/drawing/2014/main" id="{43977BFB-F1B9-E7BC-8C40-5F0268E6F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63" y="2313918"/>
            <a:ext cx="2711790" cy="203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85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5670AF-CB05-469F-B6D5-1BD5DA6A9F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Energieverbrauch beim Heizen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Energieträger zum Heizen und Heizungstypen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Heizungsthermostat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Dämmung und Dichtigkeit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b="1" dirty="0"/>
              <a:t>Wo können wir in der Schule Energie einsparen</a:t>
            </a:r>
            <a:endParaRPr lang="en-GB" b="1" dirty="0"/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7B00B-306A-42C1-ACB2-F9E8B3AC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Gebäudeenergie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C30839D-D7BE-464A-BCE6-EEFB685E36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Neben technischen Aspekten, wie dem Austausch der Heizungsanlage, der Erneuerung der Fenster und der Dämmung können wir mit unserem eigenen Verhalten auch Energie sparen!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E3A46A-D2E6-D446-9B36-0AB1B4D8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 sparen an der Schule</a:t>
            </a:r>
          </a:p>
        </p:txBody>
      </p:sp>
      <p:pic>
        <p:nvPicPr>
          <p:cNvPr id="6146" name="Picture 2" descr="Energy Saving, Energy, Save Up, Energy Transition">
            <a:extLst>
              <a:ext uri="{FF2B5EF4-FFF2-40B4-BE49-F238E27FC236}">
                <a16:creationId xmlns:a16="http://schemas.microsoft.com/office/drawing/2014/main" id="{772A3715-A9F5-D943-ADAE-751474593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78" y="2125963"/>
            <a:ext cx="3272244" cy="21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7B00B-306A-42C1-ACB2-F9E8B3AC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 sparen an der Schule 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7EDAA09-E18D-4A32-981E-BFD459153F3A}"/>
              </a:ext>
            </a:extLst>
          </p:cNvPr>
          <p:cNvSpPr txBox="1">
            <a:spLocks/>
          </p:cNvSpPr>
          <p:nvPr/>
        </p:nvSpPr>
        <p:spPr>
          <a:xfrm>
            <a:off x="3256460" y="873579"/>
            <a:ext cx="3138333" cy="3632645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Clr>
                <a:srgbClr val="0093CB"/>
              </a:buClr>
              <a:buFont typeface="Courier New" panose="02070309020205020404" pitchFamily="49" charset="0"/>
              <a:buChar char="o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93CB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93CB"/>
              </a:buClr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2FB5BCF1-7F5D-4ED7-92CB-867FF664E4DC}"/>
              </a:ext>
            </a:extLst>
          </p:cNvPr>
          <p:cNvSpPr/>
          <p:nvPr/>
        </p:nvSpPr>
        <p:spPr>
          <a:xfrm>
            <a:off x="3256460" y="2351314"/>
            <a:ext cx="517342" cy="334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005500-8019-4803-B033-2C229BE6F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1" b="90930" l="4274" r="94872">
                        <a14:foregroundMark x1="15242" y1="39456" x2="16239" y2="43764"/>
                        <a14:foregroundMark x1="16524" y1="39456" x2="16952" y2="44671"/>
                        <a14:foregroundMark x1="17236" y1="39909" x2="13533" y2="39909"/>
                        <a14:foregroundMark x1="17949" y1="40363" x2="18234" y2="44898"/>
                        <a14:foregroundMark x1="17949" y1="43084" x2="16524" y2="39002"/>
                        <a14:foregroundMark x1="17949" y1="39909" x2="18234" y2="42630"/>
                        <a14:foregroundMark x1="7265" y1="26531" x2="7265" y2="26531"/>
                        <a14:foregroundMark x1="4274" y1="19048" x2="4274" y2="19048"/>
                        <a14:foregroundMark x1="8262" y1="17460" x2="8262" y2="17460"/>
                        <a14:foregroundMark x1="11254" y1="16327" x2="11254" y2="16327"/>
                        <a14:foregroundMark x1="14530" y1="15873" x2="14530" y2="15873"/>
                        <a14:foregroundMark x1="16952" y1="17460" x2="16952" y2="17460"/>
                        <a14:foregroundMark x1="20798" y1="67120" x2="32906" y2="84127"/>
                        <a14:foregroundMark x1="46282" y1="91342" x2="49583" y2="93122"/>
                        <a14:foregroundMark x1="32906" y1="84127" x2="36768" y2="86210"/>
                        <a14:foregroundMark x1="59535" y1="92316" x2="69373" y2="91156"/>
                        <a14:foregroundMark x1="56059" y1="92726" x2="56881" y2="92629"/>
                        <a14:foregroundMark x1="69373" y1="91156" x2="84900" y2="76190"/>
                        <a14:foregroundMark x1="84900" y1="76190" x2="87749" y2="70522"/>
                        <a14:foregroundMark x1="95252" y1="38971" x2="94872" y2="54422"/>
                        <a14:foregroundMark x1="96011" y1="8163" x2="95716" y2="20157"/>
                        <a14:foregroundMark x1="94872" y1="54422" x2="92308" y2="60771"/>
                        <a14:backgroundMark x1="23219" y1="29705" x2="79915" y2="34014"/>
                        <a14:backgroundMark x1="79915" y1="34014" x2="29630" y2="42630"/>
                        <a14:backgroundMark x1="29915" y1="45805" x2="63675" y2="44218"/>
                        <a14:backgroundMark x1="63675" y1="44218" x2="72934" y2="44218"/>
                        <a14:backgroundMark x1="81909" y1="46259" x2="75214" y2="56009"/>
                        <a14:backgroundMark x1="78632" y1="43537" x2="36895" y2="44671"/>
                        <a14:backgroundMark x1="36895" y1="44671" x2="20367" y2="40088"/>
                        <a14:backgroundMark x1="91738" y1="21995" x2="80769" y2="66213"/>
                        <a14:backgroundMark x1="80769" y1="66213" x2="58262" y2="76644"/>
                        <a14:backgroundMark x1="58262" y1="76644" x2="40028" y2="56009"/>
                        <a14:backgroundMark x1="40028" y1="56009" x2="50997" y2="37642"/>
                        <a14:backgroundMark x1="50997" y1="37642" x2="51140" y2="37642"/>
                        <a14:backgroundMark x1="94444" y1="28118" x2="90883" y2="43537"/>
                        <a14:backgroundMark x1="50000" y1="92063" x2="56410" y2="91837"/>
                        <a14:backgroundMark x1="56838" y1="92744" x2="59544" y2="92290"/>
                        <a14:backgroundMark x1="40456" y1="88889" x2="43020" y2="89796"/>
                        <a14:backgroundMark x1="36895" y1="85941" x2="47009" y2="89796"/>
                        <a14:backgroundMark x1="94729" y1="20181" x2="94872" y2="34694"/>
                        <a14:backgroundMark x1="95442" y1="34240" x2="79345" y2="51247"/>
                        <a14:backgroundMark x1="79345" y1="51247" x2="74217" y2="51927"/>
                        <a14:backgroundMark x1="24644" y1="38549" x2="41880" y2="49433"/>
                        <a14:backgroundMark x1="41880" y1="49433" x2="43732" y2="48299"/>
                        <a14:backgroundMark x1="23077" y1="44444" x2="34330" y2="53515"/>
                        <a14:backgroundMark x1="84900" y1="47619" x2="92593" y2="49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7688" y="1825870"/>
            <a:ext cx="2598400" cy="15768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2E133A2-D8AE-43FC-8B30-7443F71A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51" b="90602" l="6045" r="96189">
                        <a14:foregroundMark x1="18397" y1="14098" x2="24704" y2="67481"/>
                        <a14:foregroundMark x1="24442" y1="25000" x2="25887" y2="70301"/>
                        <a14:foregroundMark x1="9067" y1="20865" x2="8541" y2="24248"/>
                        <a14:foregroundMark x1="6307" y1="10526" x2="6307" y2="10526"/>
                        <a14:foregroundMark x1="12089" y1="7895" x2="12089" y2="7895"/>
                        <a14:foregroundMark x1="17608" y1="6203" x2="17608" y2="6203"/>
                        <a14:foregroundMark x1="22470" y1="6579" x2="22470" y2="6579"/>
                        <a14:foregroundMark x1="25887" y1="8835" x2="25887" y2="8835"/>
                        <a14:foregroundMark x1="45598" y1="87970" x2="45598" y2="87970"/>
                        <a14:foregroundMark x1="54139" y1="90414" x2="54139" y2="90414"/>
                        <a14:foregroundMark x1="56636" y1="90414" x2="56636" y2="90414"/>
                        <a14:foregroundMark x1="59133" y1="90789" x2="59133" y2="90789"/>
                        <a14:foregroundMark x1="67411" y1="89286" x2="81209" y2="81015"/>
                        <a14:foregroundMark x1="81209" y1="81015" x2="89882" y2="68985"/>
                        <a14:foregroundMark x1="96075" y1="48302" x2="96189" y2="53195"/>
                        <a14:foregroundMark x1="95401" y1="19361" x2="95477" y2="22630"/>
                        <a14:foregroundMark x1="91884" y1="61278" x2="91707" y2="61610"/>
                        <a14:foregroundMark x1="96189" y1="53195" x2="91884" y2="61278"/>
                        <a14:backgroundMark x1="41261" y1="11466" x2="71748" y2="19361"/>
                        <a14:backgroundMark x1="71748" y1="61278" x2="54796" y2="68421"/>
                        <a14:backgroundMark x1="54796" y1="68421" x2="53351" y2="69737"/>
                        <a14:backgroundMark x1="40079" y1="35714" x2="75953" y2="41917"/>
                        <a14:backgroundMark x1="39553" y1="41541" x2="69908" y2="46617"/>
                        <a14:backgroundMark x1="32194" y1="35714" x2="38239" y2="42669"/>
                        <a14:backgroundMark x1="6833" y1="24812" x2="6833" y2="24812"/>
                        <a14:backgroundMark x1="6833" y1="25000" x2="6833" y2="25000"/>
                        <a14:backgroundMark x1="7096" y1="24812" x2="7096" y2="24812"/>
                        <a14:backgroundMark x1="44284" y1="37782" x2="48883" y2="41917"/>
                        <a14:backgroundMark x1="48620" y1="40038" x2="47306" y2="38910"/>
                        <a14:backgroundMark x1="35742" y1="40038" x2="51380" y2="53195"/>
                        <a14:backgroundMark x1="51380" y1="53195" x2="53876" y2="50000"/>
                        <a14:backgroundMark x1="94875" y1="27068" x2="94612" y2="34211"/>
                        <a14:backgroundMark x1="94875" y1="34962" x2="94875" y2="42669"/>
                        <a14:backgroundMark x1="94350" y1="25376" x2="94612" y2="28947"/>
                        <a14:backgroundMark x1="94612" y1="23496" x2="94612" y2="26504"/>
                        <a14:backgroundMark x1="94350" y1="23308" x2="94350" y2="23308"/>
                        <a14:backgroundMark x1="94612" y1="22932" x2="95138" y2="25940"/>
                        <a14:backgroundMark x1="95138" y1="24436" x2="94612" y2="21241"/>
                        <a14:backgroundMark x1="94612" y1="34398" x2="94612" y2="36466"/>
                        <a14:backgroundMark x1="94612" y1="38910" x2="95401" y2="45865"/>
                        <a14:backgroundMark x1="95401" y1="43609" x2="94612" y2="47744"/>
                        <a14:backgroundMark x1="89882" y1="60714" x2="88568" y2="65977"/>
                        <a14:backgroundMark x1="89882" y1="64286" x2="91327" y2="57707"/>
                        <a14:backgroundMark x1="90802" y1="61278" x2="90802" y2="61278"/>
                        <a14:backgroundMark x1="90802" y1="62406" x2="91853" y2="59774"/>
                        <a14:backgroundMark x1="90145" y1="63534" x2="92904" y2="57143"/>
                      </a14:backgroundRemoval>
                    </a14:imgEffect>
                  </a14:imgLayer>
                </a14:imgProps>
              </a:ext>
            </a:extLst>
          </a:blip>
          <a:srcRect b="6248"/>
          <a:stretch/>
        </p:blipFill>
        <p:spPr>
          <a:xfrm>
            <a:off x="235248" y="1706282"/>
            <a:ext cx="2732857" cy="1825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D9150B-9528-4C79-8B11-465C35C8C6DB}"/>
              </a:ext>
            </a:extLst>
          </p:cNvPr>
          <p:cNvSpPr txBox="1"/>
          <p:nvPr/>
        </p:nvSpPr>
        <p:spPr>
          <a:xfrm>
            <a:off x="3429001" y="4559592"/>
            <a:ext cx="31679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Quelle: Umweltbundesamt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1970225-23E0-E148-A21A-32B51D64B0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232" y="2066306"/>
            <a:ext cx="1317562" cy="101088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FBCC2E6-0173-BC42-BB14-DDEBC1FD2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4557" y="2066306"/>
            <a:ext cx="1317562" cy="101088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CD9C7BA-B057-814C-8D37-11772AC0B7A1}"/>
              </a:ext>
            </a:extLst>
          </p:cNvPr>
          <p:cNvSpPr txBox="1"/>
          <p:nvPr/>
        </p:nvSpPr>
        <p:spPr>
          <a:xfrm>
            <a:off x="0" y="1072621"/>
            <a:ext cx="683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Warme Schule geht mit großem oder kleinem ökologischen Fußabdruck</a:t>
            </a:r>
          </a:p>
        </p:txBody>
      </p:sp>
    </p:spTree>
    <p:extLst>
      <p:ext uri="{BB962C8B-B14F-4D97-AF65-F5344CB8AC3E}">
        <p14:creationId xmlns:p14="http://schemas.microsoft.com/office/powerpoint/2010/main" val="2658117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C30839D-D7BE-464A-BCE6-EEFB685E36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Dichtigkeit der Fenster prüfen</a:t>
            </a:r>
          </a:p>
          <a:p>
            <a:endParaRPr lang="de-DE" dirty="0"/>
          </a:p>
          <a:p>
            <a:r>
              <a:rPr lang="de-DE" dirty="0"/>
              <a:t>Die richtige Temperatur einstellen und beim Verlassen des Raums die Heizung runterdrehen</a:t>
            </a:r>
          </a:p>
          <a:p>
            <a:endParaRPr lang="de-DE" dirty="0"/>
          </a:p>
          <a:p>
            <a:r>
              <a:rPr lang="de-DE" dirty="0"/>
              <a:t>Keine Stühle, Tische oder Vorhänge vor die Heizkörper stellen</a:t>
            </a:r>
          </a:p>
          <a:p>
            <a:endParaRPr lang="de-DE" dirty="0"/>
          </a:p>
          <a:p>
            <a:r>
              <a:rPr lang="de-DE" dirty="0"/>
              <a:t>Stoßlüften</a:t>
            </a:r>
          </a:p>
          <a:p>
            <a:endParaRPr lang="de-DE" dirty="0"/>
          </a:p>
          <a:p>
            <a:r>
              <a:rPr lang="de-DE" dirty="0"/>
              <a:t>Thermometer im Klassenraum aufhängen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E3A46A-D2E6-D446-9B36-0AB1B4D8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 sparen an der Schule</a:t>
            </a:r>
          </a:p>
        </p:txBody>
      </p:sp>
      <p:pic>
        <p:nvPicPr>
          <p:cNvPr id="6" name="Grafik 5" descr="Papier">
            <a:extLst>
              <a:ext uri="{FF2B5EF4-FFF2-40B4-BE49-F238E27FC236}">
                <a16:creationId xmlns:a16="http://schemas.microsoft.com/office/drawing/2014/main" id="{FDDB70B4-B446-DCCA-3388-F02075E38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288110">
            <a:off x="4832128" y="2649328"/>
            <a:ext cx="1761258" cy="176125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75BF9BC-4763-BBC5-A73F-AED82EC32CF5}"/>
              </a:ext>
            </a:extLst>
          </p:cNvPr>
          <p:cNvSpPr txBox="1"/>
          <p:nvPr/>
        </p:nvSpPr>
        <p:spPr>
          <a:xfrm rot="20321629">
            <a:off x="5326379" y="3384340"/>
            <a:ext cx="98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Weitere </a:t>
            </a:r>
          </a:p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Ideen?</a:t>
            </a:r>
          </a:p>
        </p:txBody>
      </p:sp>
    </p:spTree>
    <p:extLst>
      <p:ext uri="{BB962C8B-B14F-4D97-AF65-F5344CB8AC3E}">
        <p14:creationId xmlns:p14="http://schemas.microsoft.com/office/powerpoint/2010/main" val="3050885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F48D2-143D-44FF-B1C3-BE20C494D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Fragen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81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5670AF-CB05-469F-B6D5-1BD5DA6A9F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b="1" dirty="0"/>
              <a:t>Energieverbrauch beim Heizen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Energieträger zum Heizen und Heizungstypen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Heizungsthermostat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Dämmung und Dichtigkeit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Wo können wir in der Schule Energie einsparen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7B00B-306A-42C1-ACB2-F9E8B3AC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Gebäudeenergie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91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9B51B62-F689-934C-BF2E-A13BE788A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248" y="955964"/>
            <a:ext cx="6395912" cy="584645"/>
          </a:xfrm>
        </p:spPr>
        <p:txBody>
          <a:bodyPr>
            <a:normAutofit/>
          </a:bodyPr>
          <a:lstStyle/>
          <a:p>
            <a:r>
              <a:rPr lang="de-DE" sz="1400" dirty="0"/>
              <a:t>Der größte Teil der Energie in Haushalten wird für Raumwärme und Warmwasser verwendet!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E23A952-B473-1D43-844C-FB1CE5B9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Energieverbrauch in privaten Haushalten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75F8839-FC90-1640-8CA6-5E4BD7E79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265856"/>
              </p:ext>
            </p:extLst>
          </p:nvPr>
        </p:nvGraphicFramePr>
        <p:xfrm>
          <a:off x="351465" y="1540609"/>
          <a:ext cx="4254402" cy="286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76F84973-CBF6-7842-AB2C-3C126A8C7E64}"/>
              </a:ext>
            </a:extLst>
          </p:cNvPr>
          <p:cNvSpPr txBox="1"/>
          <p:nvPr/>
        </p:nvSpPr>
        <p:spPr>
          <a:xfrm>
            <a:off x="235248" y="4402667"/>
            <a:ext cx="1770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(Werte für das Jahr 2020)</a:t>
            </a:r>
          </a:p>
        </p:txBody>
      </p:sp>
    </p:spTree>
    <p:extLst>
      <p:ext uri="{BB962C8B-B14F-4D97-AF65-F5344CB8AC3E}">
        <p14:creationId xmlns:p14="http://schemas.microsoft.com/office/powerpoint/2010/main" val="332624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1646B49-7407-E04F-82F0-0D64C8AAC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247" y="955964"/>
            <a:ext cx="6504219" cy="363264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Für Raumwärme verwendete Energieträger in Deutschland (priv. Haushalte):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CC127E-A078-8740-973A-1D1438A6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Energieträger zum Heizen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103750F9-2C51-9D4A-966F-FB99B30CE4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28473"/>
              </p:ext>
            </p:extLst>
          </p:nvPr>
        </p:nvGraphicFramePr>
        <p:xfrm>
          <a:off x="838200" y="1370831"/>
          <a:ext cx="4927600" cy="293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853D6C8-49AC-B849-AF22-050C95FE3729}"/>
              </a:ext>
            </a:extLst>
          </p:cNvPr>
          <p:cNvSpPr txBox="1"/>
          <p:nvPr/>
        </p:nvSpPr>
        <p:spPr>
          <a:xfrm>
            <a:off x="235248" y="4402667"/>
            <a:ext cx="1770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(Werte für das Jahr 2019)</a:t>
            </a:r>
          </a:p>
        </p:txBody>
      </p:sp>
    </p:spTree>
    <p:extLst>
      <p:ext uri="{BB962C8B-B14F-4D97-AF65-F5344CB8AC3E}">
        <p14:creationId xmlns:p14="http://schemas.microsoft.com/office/powerpoint/2010/main" val="309565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5670AF-CB05-469F-B6D5-1BD5DA6A9F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Energieverbrauch beim Heizen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b="1" dirty="0"/>
              <a:t>Energieträger zum Heizen und Heizungstypen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Heizungstypen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Heizungsthermostat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Dämmung und Dichtigkeit</a:t>
            </a: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Wo können wir in der Schule Energie einsparen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defTabSz="684213">
              <a:buFont typeface="+mj-lt"/>
              <a:buAutoNum type="arabicPeriod"/>
              <a:tabLst>
                <a:tab pos="5741988" algn="l"/>
              </a:tabLst>
            </a:pP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7B00B-306A-42C1-ACB2-F9E8B3AC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Gebäudeenergie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68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1B65E84-ADCE-4B4A-A4C0-00C29B7C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Heizungstypen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3C08C2C9-46EA-0741-AED8-66E5BD96EB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1400" dirty="0"/>
              <a:t>Je nach Heizungstyp werden unterschiedliche Energieträger verwendet, die einen unterschiedlichen Einfluss auf den Klimawandel haben</a:t>
            </a:r>
          </a:p>
          <a:p>
            <a:endParaRPr lang="de-DE" sz="1400" dirty="0"/>
          </a:p>
          <a:p>
            <a:r>
              <a:rPr lang="de-DE" sz="1400" dirty="0"/>
              <a:t>Zu den </a:t>
            </a:r>
            <a:r>
              <a:rPr lang="de-DE" sz="1400" u="sng" dirty="0"/>
              <a:t>fossilen Energieträgern</a:t>
            </a:r>
            <a:r>
              <a:rPr lang="de-DE" sz="1400" dirty="0"/>
              <a:t> zählen</a:t>
            </a:r>
          </a:p>
          <a:p>
            <a:pPr lvl="1"/>
            <a:r>
              <a:rPr lang="de-DE" sz="1400" dirty="0"/>
              <a:t>Öl</a:t>
            </a:r>
          </a:p>
          <a:p>
            <a:pPr lvl="1"/>
            <a:r>
              <a:rPr lang="de-DE" sz="1400" dirty="0"/>
              <a:t>Gas</a:t>
            </a:r>
          </a:p>
          <a:p>
            <a:pPr lvl="1"/>
            <a:endParaRPr lang="de-DE" sz="1400" dirty="0"/>
          </a:p>
          <a:p>
            <a:pPr lvl="1"/>
            <a:endParaRPr lang="de-DE" sz="1400" dirty="0"/>
          </a:p>
          <a:p>
            <a:r>
              <a:rPr lang="de-DE" sz="1400" dirty="0"/>
              <a:t>Zu den </a:t>
            </a:r>
            <a:r>
              <a:rPr lang="de-DE" sz="1400" u="sng" dirty="0"/>
              <a:t>erneuerbaren Energieträgern</a:t>
            </a:r>
            <a:r>
              <a:rPr lang="de-DE" sz="1400" dirty="0"/>
              <a:t> zählen</a:t>
            </a:r>
          </a:p>
          <a:p>
            <a:pPr lvl="1"/>
            <a:r>
              <a:rPr lang="de-DE" sz="1400" dirty="0"/>
              <a:t>Holz</a:t>
            </a:r>
          </a:p>
          <a:p>
            <a:pPr lvl="1"/>
            <a:r>
              <a:rPr lang="de-DE" sz="1400" dirty="0"/>
              <a:t>Wärmepumpe</a:t>
            </a:r>
          </a:p>
          <a:p>
            <a:pPr lvl="1"/>
            <a:r>
              <a:rPr lang="de-DE" sz="1400" dirty="0"/>
              <a:t>Solarthermie</a:t>
            </a:r>
          </a:p>
          <a:p>
            <a:pPr lvl="1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6947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B0FF92-D093-FC4A-8FAD-1A117DF56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248" y="955964"/>
            <a:ext cx="3735619" cy="3632645"/>
          </a:xfrm>
        </p:spPr>
        <p:txBody>
          <a:bodyPr>
            <a:normAutofit/>
          </a:bodyPr>
          <a:lstStyle/>
          <a:p>
            <a:r>
              <a:rPr lang="de-DE" sz="1400" dirty="0"/>
              <a:t>Brennstoff: Heizöl (fossiler Energieträger)</a:t>
            </a:r>
          </a:p>
          <a:p>
            <a:r>
              <a:rPr lang="de-DE" sz="1400" dirty="0"/>
              <a:t>Der Platzbedarf ist sehr hoch, da ein Heizöltank benötigt wird</a:t>
            </a:r>
          </a:p>
          <a:p>
            <a:r>
              <a:rPr lang="de-DE" sz="1400" dirty="0"/>
              <a:t>In einem Verbrennungsprozess wird Öl zu Wärme umgewandelt (Abbildung)</a:t>
            </a:r>
          </a:p>
          <a:p>
            <a:endParaRPr lang="de-DE" sz="1400" dirty="0"/>
          </a:p>
          <a:p>
            <a:r>
              <a:rPr lang="de-DE" sz="1400" dirty="0">
                <a:solidFill>
                  <a:srgbClr val="FF0000"/>
                </a:solidFill>
              </a:rPr>
              <a:t>Erdöl ist mit sehr hohen Treibhausgasemissionen verbunden!</a:t>
            </a:r>
          </a:p>
          <a:p>
            <a:r>
              <a:rPr lang="de-DE" sz="1400" dirty="0"/>
              <a:t>Der Einbau neuer Ölheizungen ist ab 2026 verboten</a:t>
            </a:r>
          </a:p>
          <a:p>
            <a:endParaRPr lang="de-DE" sz="1400" dirty="0"/>
          </a:p>
          <a:p>
            <a:endParaRPr lang="de-DE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B65E84-ADCE-4B4A-A4C0-00C29B7C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Heizungstypen: Ölheizung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0ED57DDD-45BB-5EAD-DC3F-30FDCDE37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867" y="1084770"/>
            <a:ext cx="2832836" cy="24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3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B0FF92-D093-FC4A-8FAD-1A117DF56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248" y="955964"/>
            <a:ext cx="3134912" cy="3632645"/>
          </a:xfrm>
        </p:spPr>
        <p:txBody>
          <a:bodyPr>
            <a:normAutofit/>
          </a:bodyPr>
          <a:lstStyle/>
          <a:p>
            <a:r>
              <a:rPr lang="de-DE" sz="1400" dirty="0"/>
              <a:t>Brennstoff: Erdgas oder Flüssiggas (fossiler Energieträger)</a:t>
            </a:r>
          </a:p>
          <a:p>
            <a:r>
              <a:rPr lang="de-DE" sz="1400" dirty="0"/>
              <a:t>Gas wird in der Regel über das zentrale Netz zur Verfügung gestellt</a:t>
            </a:r>
          </a:p>
          <a:p>
            <a:r>
              <a:rPr lang="de-DE" sz="1400" dirty="0"/>
              <a:t>In einem Verbrennungsprozess wird Gas zu Wärme umgewandelt (Abbildung)</a:t>
            </a:r>
          </a:p>
          <a:p>
            <a:endParaRPr lang="de-DE" sz="1400" dirty="0"/>
          </a:p>
          <a:p>
            <a:r>
              <a:rPr lang="de-DE" sz="1400" dirty="0">
                <a:solidFill>
                  <a:srgbClr val="FF0000"/>
                </a:solidFill>
              </a:rPr>
              <a:t>Erdgas ist mit hohen Treibhausgasemissionen verbunden!</a:t>
            </a:r>
          </a:p>
          <a:p>
            <a:r>
              <a:rPr lang="de-DE" sz="1400" dirty="0"/>
              <a:t>Heutzutage gibt es auch Geräte, die mit Brennwerttechnik arbeiten  	 </a:t>
            </a:r>
            <a:r>
              <a:rPr lang="de-DE" sz="1400" dirty="0">
                <a:sym typeface="Wingdings" pitchFamily="2" charset="2"/>
              </a:rPr>
              <a:t></a:t>
            </a:r>
            <a:r>
              <a:rPr lang="de-DE" sz="1400" dirty="0"/>
              <a:t> hierbei wird das Gas sparsamer verbraucht</a:t>
            </a:r>
          </a:p>
          <a:p>
            <a:endParaRPr lang="de-DE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B65E84-ADCE-4B4A-A4C0-00C29B7C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Heizungstypen: Gasheizung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CCDCA7-0575-7833-4125-1B720BEAA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204" y="1119674"/>
            <a:ext cx="2857548" cy="243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96959"/>
      </p:ext>
    </p:extLst>
  </p:cSld>
  <p:clrMapOvr>
    <a:masterClrMapping/>
  </p:clrMapOvr>
</p:sld>
</file>

<file path=ppt/theme/theme1.xml><?xml version="1.0" encoding="utf-8"?>
<a:theme xmlns:a="http://schemas.openxmlformats.org/drawingml/2006/main" name="Ö2-Theme">
  <a:themeElements>
    <a:clrScheme name="S4F Color Scheeme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533"/>
      </a:accent1>
      <a:accent2>
        <a:srgbClr val="B32354"/>
      </a:accent2>
      <a:accent3>
        <a:srgbClr val="A5A5A5"/>
      </a:accent3>
      <a:accent4>
        <a:srgbClr val="F5A41B"/>
      </a:accent4>
      <a:accent5>
        <a:srgbClr val="00AACF"/>
      </a:accent5>
      <a:accent6>
        <a:srgbClr val="70AD47"/>
      </a:accent6>
      <a:hlink>
        <a:srgbClr val="0093CB"/>
      </a:hlink>
      <a:folHlink>
        <a:srgbClr val="0093CB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1DFF165D3F084980F3FAC23124C36A" ma:contentTypeVersion="12" ma:contentTypeDescription="Ein neues Dokument erstellen." ma:contentTypeScope="" ma:versionID="61a8750b997cd50180c0ced9409586b2">
  <xsd:schema xmlns:xsd="http://www.w3.org/2001/XMLSchema" xmlns:xs="http://www.w3.org/2001/XMLSchema" xmlns:p="http://schemas.microsoft.com/office/2006/metadata/properties" xmlns:ns2="5dcbc751-f441-4f0d-854b-6c0655ebcc1f" xmlns:ns3="fafeb6a7-b17c-426e-9d88-63dcf710e3e5" targetNamespace="http://schemas.microsoft.com/office/2006/metadata/properties" ma:root="true" ma:fieldsID="96b9d15b2d24aff898753802020a19a2" ns2:_="" ns3:_="">
    <xsd:import namespace="5dcbc751-f441-4f0d-854b-6c0655ebcc1f"/>
    <xsd:import namespace="fafeb6a7-b17c-426e-9d88-63dcf710e3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bc751-f441-4f0d-854b-6c0655ebcc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eb6a7-b17c-426e-9d88-63dcf710e3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C6E308-4C27-4FE8-A551-CF0721A50D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16CF8C-BED5-4A14-87D7-AC372B4AE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cbc751-f441-4f0d-854b-6c0655ebcc1f"/>
    <ds:schemaRef ds:uri="fafeb6a7-b17c-426e-9d88-63dcf710e3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3E9A3E-4485-4569-93CB-142840834D8F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afeb6a7-b17c-426e-9d88-63dcf710e3e5"/>
    <ds:schemaRef ds:uri="5dcbc751-f441-4f0d-854b-6c0655ebcc1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923</Words>
  <Application>Microsoft Office PowerPoint</Application>
  <PresentationFormat>Custom</PresentationFormat>
  <Paragraphs>175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Wingdings</vt:lpstr>
      <vt:lpstr>Ö2-Theme</vt:lpstr>
      <vt:lpstr>Gebäudeenergie und Energieeinsparung</vt:lpstr>
      <vt:lpstr>Gebäudeenergie</vt:lpstr>
      <vt:lpstr>Gebäudeenergie</vt:lpstr>
      <vt:lpstr>Energieverbrauch in privaten Haushalten</vt:lpstr>
      <vt:lpstr>Energieträger zum Heizen</vt:lpstr>
      <vt:lpstr>Gebäudeenergie</vt:lpstr>
      <vt:lpstr>Heizungstypen</vt:lpstr>
      <vt:lpstr>Heizungstypen: Ölheizung</vt:lpstr>
      <vt:lpstr>Heizungstypen: Gasheizung</vt:lpstr>
      <vt:lpstr>Heizungstypen: Fernwärme</vt:lpstr>
      <vt:lpstr>Heizungstypen: Biomasse/Holz</vt:lpstr>
      <vt:lpstr>Heizungstypen: Wärmepumpe</vt:lpstr>
      <vt:lpstr>Heizungstypen: Solarthermie</vt:lpstr>
      <vt:lpstr>Gebäudeenergie</vt:lpstr>
      <vt:lpstr>Funktionsweise eines Thermostats</vt:lpstr>
      <vt:lpstr>„Wohlfühl“-Temperaturen</vt:lpstr>
      <vt:lpstr>„Wohlfühl“-Temperaturen</vt:lpstr>
      <vt:lpstr>Gebäudeenergie</vt:lpstr>
      <vt:lpstr>Dämmung und Dichtigkeit</vt:lpstr>
      <vt:lpstr>Dämmung und Dichtigkeit</vt:lpstr>
      <vt:lpstr>Gebäudeenergie</vt:lpstr>
      <vt:lpstr>Energie sparen an der Schule</vt:lpstr>
      <vt:lpstr>Energie sparen an der Schule </vt:lpstr>
      <vt:lpstr>Energie sparen an der Schule</vt:lpstr>
      <vt:lpstr>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Schools 4 Future Projekt</dc:title>
  <dc:creator>Dr. Sebastian Albert-Seifried</dc:creator>
  <cp:lastModifiedBy>Dr. Sebastian Albert-Seifried</cp:lastModifiedBy>
  <cp:revision>30</cp:revision>
  <dcterms:created xsi:type="dcterms:W3CDTF">2020-10-19T16:53:08Z</dcterms:created>
  <dcterms:modified xsi:type="dcterms:W3CDTF">2023-02-05T15:18:53Z</dcterms:modified>
</cp:coreProperties>
</file>