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23"/>
  </p:notesMasterIdLst>
  <p:sldIdLst>
    <p:sldId id="256" r:id="rId2"/>
    <p:sldId id="257" r:id="rId3"/>
    <p:sldId id="260" r:id="rId4"/>
    <p:sldId id="364" r:id="rId5"/>
    <p:sldId id="365" r:id="rId6"/>
    <p:sldId id="263" r:id="rId7"/>
    <p:sldId id="367" r:id="rId8"/>
    <p:sldId id="292" r:id="rId9"/>
    <p:sldId id="366" r:id="rId10"/>
    <p:sldId id="371" r:id="rId11"/>
    <p:sldId id="368" r:id="rId12"/>
    <p:sldId id="291" r:id="rId13"/>
    <p:sldId id="369" r:id="rId14"/>
    <p:sldId id="372" r:id="rId15"/>
    <p:sldId id="374" r:id="rId16"/>
    <p:sldId id="375" r:id="rId17"/>
    <p:sldId id="279" r:id="rId18"/>
    <p:sldId id="281" r:id="rId19"/>
    <p:sldId id="282" r:id="rId20"/>
    <p:sldId id="290" r:id="rId21"/>
    <p:sldId id="287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ora Gundlach" initials="" lastIdx="3" clrIdx="0"/>
  <p:cmAuthor id="1" name="Lotte Nawothnig" initials="LN" lastIdx="12" clrIdx="1">
    <p:extLst>
      <p:ext uri="{19B8F6BF-5375-455C-9EA6-DF929625EA0E}">
        <p15:presenceInfo xmlns:p15="http://schemas.microsoft.com/office/powerpoint/2012/main" userId="Lotte Nawothnig" providerId="None"/>
      </p:ext>
    </p:extLst>
  </p:cmAuthor>
  <p:cmAuthor id="2" name="Nora G." initials="NG" lastIdx="3" clrIdx="2">
    <p:extLst>
      <p:ext uri="{19B8F6BF-5375-455C-9EA6-DF929625EA0E}">
        <p15:presenceInfo xmlns:p15="http://schemas.microsoft.com/office/powerpoint/2012/main" userId="d6534f1a53ff3dc8" providerId="Windows Live"/>
      </p:ext>
    </p:extLst>
  </p:cmAuthor>
  <p:cmAuthor id="3" name="Oliver Wagner" initials="OW" lastIdx="14" clrIdx="3">
    <p:extLst>
      <p:ext uri="{19B8F6BF-5375-455C-9EA6-DF929625EA0E}">
        <p15:presenceInfo xmlns:p15="http://schemas.microsoft.com/office/powerpoint/2012/main" userId="Oliver Wagn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AACA"/>
    <a:srgbClr val="B11B52"/>
    <a:srgbClr val="F4A51A"/>
    <a:srgbClr val="A0C552"/>
    <a:srgbClr val="FFFFFF"/>
    <a:srgbClr val="FF00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553BCE-92CD-42D9-A680-54DEAFD124CB}">
  <a:tblStyle styleId="{CD553BCE-92CD-42D9-A680-54DEAFD124C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8C0079C-129E-43D4-9CA9-E2C057F01448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86"/>
    <p:restoredTop sz="94541"/>
  </p:normalViewPr>
  <p:slideViewPr>
    <p:cSldViewPr snapToGrid="0">
      <p:cViewPr varScale="1">
        <p:scale>
          <a:sx n="145" d="100"/>
          <a:sy n="145" d="100"/>
        </p:scale>
        <p:origin x="184" y="5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AB9780-899A-ED46-B265-3CFB2F27F56C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0CAD118-57D9-0641-9A7A-0FB760EE1E01}">
      <dgm:prSet phldrT="[Text]"/>
      <dgm:spPr>
        <a:solidFill>
          <a:srgbClr val="FFFFFF"/>
        </a:solidFill>
        <a:ln>
          <a:solidFill>
            <a:srgbClr val="B11B52"/>
          </a:solidFill>
        </a:ln>
      </dgm:spPr>
      <dgm:t>
        <a:bodyPr/>
        <a:lstStyle/>
        <a:p>
          <a:pPr algn="l"/>
          <a:r>
            <a:rPr lang="de-DE" dirty="0">
              <a:solidFill>
                <a:srgbClr val="A0C552"/>
              </a:solidFill>
            </a:rPr>
            <a:t>Vermeiden</a:t>
          </a:r>
        </a:p>
      </dgm:t>
    </dgm:pt>
    <dgm:pt modelId="{EFF825FC-C912-0643-B77C-663FAC0D5F7C}" type="parTrans" cxnId="{FED6502E-1D36-C042-92F5-A72A8BA675B5}">
      <dgm:prSet/>
      <dgm:spPr/>
      <dgm:t>
        <a:bodyPr/>
        <a:lstStyle/>
        <a:p>
          <a:endParaRPr lang="de-DE"/>
        </a:p>
      </dgm:t>
    </dgm:pt>
    <dgm:pt modelId="{E8621BF0-6FE4-9D46-8F85-86D83E5B5BF5}" type="sibTrans" cxnId="{FED6502E-1D36-C042-92F5-A72A8BA675B5}">
      <dgm:prSet/>
      <dgm:spPr>
        <a:ln>
          <a:solidFill>
            <a:srgbClr val="B11B52"/>
          </a:solidFill>
        </a:ln>
      </dgm:spPr>
      <dgm:t>
        <a:bodyPr/>
        <a:lstStyle/>
        <a:p>
          <a:endParaRPr lang="de-DE"/>
        </a:p>
      </dgm:t>
    </dgm:pt>
    <dgm:pt modelId="{C1525739-8D4C-5949-8849-9A390AF84C13}">
      <dgm:prSet phldrT="[Text]"/>
      <dgm:spPr>
        <a:solidFill>
          <a:srgbClr val="FFFFFF"/>
        </a:solidFill>
        <a:ln>
          <a:solidFill>
            <a:srgbClr val="B11B52"/>
          </a:solidFill>
        </a:ln>
      </dgm:spPr>
      <dgm:t>
        <a:bodyPr/>
        <a:lstStyle/>
        <a:p>
          <a:pPr algn="l"/>
          <a:r>
            <a:rPr lang="de-DE" dirty="0">
              <a:solidFill>
                <a:srgbClr val="A0C552"/>
              </a:solidFill>
            </a:rPr>
            <a:t>Verlagern</a:t>
          </a:r>
        </a:p>
      </dgm:t>
    </dgm:pt>
    <dgm:pt modelId="{4016CAE5-89A2-324A-963A-684C0FF1B126}" type="parTrans" cxnId="{AD898E43-7A05-3C4B-9A75-46A65E5B556E}">
      <dgm:prSet/>
      <dgm:spPr/>
      <dgm:t>
        <a:bodyPr/>
        <a:lstStyle/>
        <a:p>
          <a:endParaRPr lang="de-DE"/>
        </a:p>
      </dgm:t>
    </dgm:pt>
    <dgm:pt modelId="{780B7653-298A-2E4C-87DC-59EAF403B493}" type="sibTrans" cxnId="{AD898E43-7A05-3C4B-9A75-46A65E5B556E}">
      <dgm:prSet/>
      <dgm:spPr/>
      <dgm:t>
        <a:bodyPr/>
        <a:lstStyle/>
        <a:p>
          <a:endParaRPr lang="de-DE"/>
        </a:p>
      </dgm:t>
    </dgm:pt>
    <dgm:pt modelId="{42D4CA90-7AD5-CE40-A654-1F630E56D3FF}">
      <dgm:prSet phldrT="[Text]"/>
      <dgm:spPr>
        <a:solidFill>
          <a:srgbClr val="FFFFFF"/>
        </a:solidFill>
        <a:ln>
          <a:solidFill>
            <a:srgbClr val="B11B52"/>
          </a:solidFill>
        </a:ln>
      </dgm:spPr>
      <dgm:t>
        <a:bodyPr/>
        <a:lstStyle/>
        <a:p>
          <a:pPr algn="l"/>
          <a:r>
            <a:rPr lang="de-DE" dirty="0">
              <a:solidFill>
                <a:srgbClr val="A0C552"/>
              </a:solidFill>
            </a:rPr>
            <a:t>Verbessern</a:t>
          </a:r>
        </a:p>
      </dgm:t>
    </dgm:pt>
    <dgm:pt modelId="{0894E128-ECD3-3E47-8C2C-2B1B4C69F27F}" type="parTrans" cxnId="{6F6FAA0B-AA3F-6D48-9AD9-3ACDBD3DA1DF}">
      <dgm:prSet/>
      <dgm:spPr/>
      <dgm:t>
        <a:bodyPr/>
        <a:lstStyle/>
        <a:p>
          <a:endParaRPr lang="de-DE"/>
        </a:p>
      </dgm:t>
    </dgm:pt>
    <dgm:pt modelId="{1B1A3F59-A54D-0540-86C4-34DE66692E67}" type="sibTrans" cxnId="{6F6FAA0B-AA3F-6D48-9AD9-3ACDBD3DA1DF}">
      <dgm:prSet/>
      <dgm:spPr/>
      <dgm:t>
        <a:bodyPr/>
        <a:lstStyle/>
        <a:p>
          <a:endParaRPr lang="de-DE"/>
        </a:p>
      </dgm:t>
    </dgm:pt>
    <dgm:pt modelId="{E60769B6-5299-E046-858B-5B3961BCB384}" type="pres">
      <dgm:prSet presAssocID="{DDAB9780-899A-ED46-B265-3CFB2F27F56C}" presName="Name0" presStyleCnt="0">
        <dgm:presLayoutVars>
          <dgm:chMax val="7"/>
          <dgm:chPref val="7"/>
          <dgm:dir/>
        </dgm:presLayoutVars>
      </dgm:prSet>
      <dgm:spPr/>
    </dgm:pt>
    <dgm:pt modelId="{363114D0-022F-6D4D-9913-7FF296E8270A}" type="pres">
      <dgm:prSet presAssocID="{DDAB9780-899A-ED46-B265-3CFB2F27F56C}" presName="Name1" presStyleCnt="0"/>
      <dgm:spPr/>
    </dgm:pt>
    <dgm:pt modelId="{CC1617BB-C02B-3D4C-ACA5-F313ADACDF8E}" type="pres">
      <dgm:prSet presAssocID="{DDAB9780-899A-ED46-B265-3CFB2F27F56C}" presName="cycle" presStyleCnt="0"/>
      <dgm:spPr/>
    </dgm:pt>
    <dgm:pt modelId="{7F35D385-C521-A947-9A32-66B6300E8F2E}" type="pres">
      <dgm:prSet presAssocID="{DDAB9780-899A-ED46-B265-3CFB2F27F56C}" presName="srcNode" presStyleLbl="node1" presStyleIdx="0" presStyleCnt="3"/>
      <dgm:spPr/>
    </dgm:pt>
    <dgm:pt modelId="{D2C6A5B5-EB4A-1B4C-B793-A95B6F46F2BF}" type="pres">
      <dgm:prSet presAssocID="{DDAB9780-899A-ED46-B265-3CFB2F27F56C}" presName="conn" presStyleLbl="parChTrans1D2" presStyleIdx="0" presStyleCnt="1"/>
      <dgm:spPr/>
    </dgm:pt>
    <dgm:pt modelId="{75956529-57DF-9144-B426-D174033BC5AE}" type="pres">
      <dgm:prSet presAssocID="{DDAB9780-899A-ED46-B265-3CFB2F27F56C}" presName="extraNode" presStyleLbl="node1" presStyleIdx="0" presStyleCnt="3"/>
      <dgm:spPr/>
    </dgm:pt>
    <dgm:pt modelId="{42DF2EF2-0FFE-8C46-9B96-49E033BEB6F4}" type="pres">
      <dgm:prSet presAssocID="{DDAB9780-899A-ED46-B265-3CFB2F27F56C}" presName="dstNode" presStyleLbl="node1" presStyleIdx="0" presStyleCnt="3"/>
      <dgm:spPr/>
    </dgm:pt>
    <dgm:pt modelId="{0A3DD08A-1FC3-4A49-A5AA-E0CB436B8FBE}" type="pres">
      <dgm:prSet presAssocID="{D0CAD118-57D9-0641-9A7A-0FB760EE1E01}" presName="text_1" presStyleLbl="node1" presStyleIdx="0" presStyleCnt="3" custLinFactNeighborY="2500">
        <dgm:presLayoutVars>
          <dgm:bulletEnabled val="1"/>
        </dgm:presLayoutVars>
      </dgm:prSet>
      <dgm:spPr/>
    </dgm:pt>
    <dgm:pt modelId="{13620140-20E2-954E-9177-B847E0C616B4}" type="pres">
      <dgm:prSet presAssocID="{D0CAD118-57D9-0641-9A7A-0FB760EE1E01}" presName="accent_1" presStyleCnt="0"/>
      <dgm:spPr/>
    </dgm:pt>
    <dgm:pt modelId="{C4C62447-E7C7-8249-B7FB-65D77C184BE4}" type="pres">
      <dgm:prSet presAssocID="{D0CAD118-57D9-0641-9A7A-0FB760EE1E01}" presName="accentRepeatNode" presStyleLbl="solidFgAcc1" presStyleIdx="0" presStyleCnt="3"/>
      <dgm:spPr>
        <a:solidFill>
          <a:schemeClr val="lt1">
            <a:hueOff val="0"/>
            <a:satOff val="0"/>
            <a:lumOff val="0"/>
          </a:schemeClr>
        </a:solidFill>
        <a:ln>
          <a:solidFill>
            <a:srgbClr val="B11B52"/>
          </a:solidFill>
        </a:ln>
      </dgm:spPr>
    </dgm:pt>
    <dgm:pt modelId="{E841F844-28ED-6C4E-8C84-167FA1AD43F4}" type="pres">
      <dgm:prSet presAssocID="{C1525739-8D4C-5949-8849-9A390AF84C13}" presName="text_2" presStyleLbl="node1" presStyleIdx="1" presStyleCnt="3">
        <dgm:presLayoutVars>
          <dgm:bulletEnabled val="1"/>
        </dgm:presLayoutVars>
      </dgm:prSet>
      <dgm:spPr/>
    </dgm:pt>
    <dgm:pt modelId="{16766FF7-E1D8-2442-8560-1915E526EBC2}" type="pres">
      <dgm:prSet presAssocID="{C1525739-8D4C-5949-8849-9A390AF84C13}" presName="accent_2" presStyleCnt="0"/>
      <dgm:spPr/>
    </dgm:pt>
    <dgm:pt modelId="{28548359-4943-744B-B6B4-6AB006F7EF4E}" type="pres">
      <dgm:prSet presAssocID="{C1525739-8D4C-5949-8849-9A390AF84C13}" presName="accentRepeatNode" presStyleLbl="solidFgAcc1" presStyleIdx="1" presStyleCnt="3"/>
      <dgm:spPr>
        <a:ln>
          <a:solidFill>
            <a:srgbClr val="B11B52"/>
          </a:solidFill>
        </a:ln>
      </dgm:spPr>
    </dgm:pt>
    <dgm:pt modelId="{C34EEBD8-1947-CA45-A6D3-E325E6868324}" type="pres">
      <dgm:prSet presAssocID="{42D4CA90-7AD5-CE40-A654-1F630E56D3FF}" presName="text_3" presStyleLbl="node1" presStyleIdx="2" presStyleCnt="3">
        <dgm:presLayoutVars>
          <dgm:bulletEnabled val="1"/>
        </dgm:presLayoutVars>
      </dgm:prSet>
      <dgm:spPr/>
    </dgm:pt>
    <dgm:pt modelId="{5647DD80-711D-3149-9A09-579E2125911B}" type="pres">
      <dgm:prSet presAssocID="{42D4CA90-7AD5-CE40-A654-1F630E56D3FF}" presName="accent_3" presStyleCnt="0"/>
      <dgm:spPr/>
    </dgm:pt>
    <dgm:pt modelId="{CC60906F-8443-CC47-A938-A410259EBE90}" type="pres">
      <dgm:prSet presAssocID="{42D4CA90-7AD5-CE40-A654-1F630E56D3FF}" presName="accentRepeatNode" presStyleLbl="solidFgAcc1" presStyleIdx="2" presStyleCnt="3"/>
      <dgm:spPr>
        <a:ln>
          <a:solidFill>
            <a:srgbClr val="B11B52"/>
          </a:solidFill>
        </a:ln>
      </dgm:spPr>
    </dgm:pt>
  </dgm:ptLst>
  <dgm:cxnLst>
    <dgm:cxn modelId="{B037A601-3F3A-D943-B521-E2F0F7B4D42A}" type="presOf" srcId="{D0CAD118-57D9-0641-9A7A-0FB760EE1E01}" destId="{0A3DD08A-1FC3-4A49-A5AA-E0CB436B8FBE}" srcOrd="0" destOrd="0" presId="urn:microsoft.com/office/officeart/2008/layout/VerticalCurvedList"/>
    <dgm:cxn modelId="{6F6FAA0B-AA3F-6D48-9AD9-3ACDBD3DA1DF}" srcId="{DDAB9780-899A-ED46-B265-3CFB2F27F56C}" destId="{42D4CA90-7AD5-CE40-A654-1F630E56D3FF}" srcOrd="2" destOrd="0" parTransId="{0894E128-ECD3-3E47-8C2C-2B1B4C69F27F}" sibTransId="{1B1A3F59-A54D-0540-86C4-34DE66692E67}"/>
    <dgm:cxn modelId="{FED6502E-1D36-C042-92F5-A72A8BA675B5}" srcId="{DDAB9780-899A-ED46-B265-3CFB2F27F56C}" destId="{D0CAD118-57D9-0641-9A7A-0FB760EE1E01}" srcOrd="0" destOrd="0" parTransId="{EFF825FC-C912-0643-B77C-663FAC0D5F7C}" sibTransId="{E8621BF0-6FE4-9D46-8F85-86D83E5B5BF5}"/>
    <dgm:cxn modelId="{3F683134-E6D2-084A-BF94-A30E3789D045}" type="presOf" srcId="{DDAB9780-899A-ED46-B265-3CFB2F27F56C}" destId="{E60769B6-5299-E046-858B-5B3961BCB384}" srcOrd="0" destOrd="0" presId="urn:microsoft.com/office/officeart/2008/layout/VerticalCurvedList"/>
    <dgm:cxn modelId="{AD898E43-7A05-3C4B-9A75-46A65E5B556E}" srcId="{DDAB9780-899A-ED46-B265-3CFB2F27F56C}" destId="{C1525739-8D4C-5949-8849-9A390AF84C13}" srcOrd="1" destOrd="0" parTransId="{4016CAE5-89A2-324A-963A-684C0FF1B126}" sibTransId="{780B7653-298A-2E4C-87DC-59EAF403B493}"/>
    <dgm:cxn modelId="{743E6F90-B5D1-EA44-A757-EDABB46B9ED6}" type="presOf" srcId="{C1525739-8D4C-5949-8849-9A390AF84C13}" destId="{E841F844-28ED-6C4E-8C84-167FA1AD43F4}" srcOrd="0" destOrd="0" presId="urn:microsoft.com/office/officeart/2008/layout/VerticalCurvedList"/>
    <dgm:cxn modelId="{BC05F093-31F5-754D-B40B-E0FD2854E6CE}" type="presOf" srcId="{E8621BF0-6FE4-9D46-8F85-86D83E5B5BF5}" destId="{D2C6A5B5-EB4A-1B4C-B793-A95B6F46F2BF}" srcOrd="0" destOrd="0" presId="urn:microsoft.com/office/officeart/2008/layout/VerticalCurvedList"/>
    <dgm:cxn modelId="{F95251E7-B16A-F84B-93E7-92B05D2AF683}" type="presOf" srcId="{42D4CA90-7AD5-CE40-A654-1F630E56D3FF}" destId="{C34EEBD8-1947-CA45-A6D3-E325E6868324}" srcOrd="0" destOrd="0" presId="urn:microsoft.com/office/officeart/2008/layout/VerticalCurvedList"/>
    <dgm:cxn modelId="{0E9AE76A-C6EC-9A42-8D8E-53BF9E441DA9}" type="presParOf" srcId="{E60769B6-5299-E046-858B-5B3961BCB384}" destId="{363114D0-022F-6D4D-9913-7FF296E8270A}" srcOrd="0" destOrd="0" presId="urn:microsoft.com/office/officeart/2008/layout/VerticalCurvedList"/>
    <dgm:cxn modelId="{95B09995-137D-9A45-8682-2E04A9C4EF04}" type="presParOf" srcId="{363114D0-022F-6D4D-9913-7FF296E8270A}" destId="{CC1617BB-C02B-3D4C-ACA5-F313ADACDF8E}" srcOrd="0" destOrd="0" presId="urn:microsoft.com/office/officeart/2008/layout/VerticalCurvedList"/>
    <dgm:cxn modelId="{61A7E714-3FE2-2641-BB37-4694BB3BAB4C}" type="presParOf" srcId="{CC1617BB-C02B-3D4C-ACA5-F313ADACDF8E}" destId="{7F35D385-C521-A947-9A32-66B6300E8F2E}" srcOrd="0" destOrd="0" presId="urn:microsoft.com/office/officeart/2008/layout/VerticalCurvedList"/>
    <dgm:cxn modelId="{F0AF4AC3-E70A-CE48-B254-346061CF77F8}" type="presParOf" srcId="{CC1617BB-C02B-3D4C-ACA5-F313ADACDF8E}" destId="{D2C6A5B5-EB4A-1B4C-B793-A95B6F46F2BF}" srcOrd="1" destOrd="0" presId="urn:microsoft.com/office/officeart/2008/layout/VerticalCurvedList"/>
    <dgm:cxn modelId="{BA44556E-2C3B-4C4A-9229-C9624BC622B7}" type="presParOf" srcId="{CC1617BB-C02B-3D4C-ACA5-F313ADACDF8E}" destId="{75956529-57DF-9144-B426-D174033BC5AE}" srcOrd="2" destOrd="0" presId="urn:microsoft.com/office/officeart/2008/layout/VerticalCurvedList"/>
    <dgm:cxn modelId="{44799761-76C7-1E42-A092-C8F06DDDBC06}" type="presParOf" srcId="{CC1617BB-C02B-3D4C-ACA5-F313ADACDF8E}" destId="{42DF2EF2-0FFE-8C46-9B96-49E033BEB6F4}" srcOrd="3" destOrd="0" presId="urn:microsoft.com/office/officeart/2008/layout/VerticalCurvedList"/>
    <dgm:cxn modelId="{0EA86308-CBBF-6544-837B-67A434354D89}" type="presParOf" srcId="{363114D0-022F-6D4D-9913-7FF296E8270A}" destId="{0A3DD08A-1FC3-4A49-A5AA-E0CB436B8FBE}" srcOrd="1" destOrd="0" presId="urn:microsoft.com/office/officeart/2008/layout/VerticalCurvedList"/>
    <dgm:cxn modelId="{90130DD9-3FDF-B247-846A-EFBEA6A4814B}" type="presParOf" srcId="{363114D0-022F-6D4D-9913-7FF296E8270A}" destId="{13620140-20E2-954E-9177-B847E0C616B4}" srcOrd="2" destOrd="0" presId="urn:microsoft.com/office/officeart/2008/layout/VerticalCurvedList"/>
    <dgm:cxn modelId="{06A6E3C5-7C80-2049-A4CD-28914766D2FB}" type="presParOf" srcId="{13620140-20E2-954E-9177-B847E0C616B4}" destId="{C4C62447-E7C7-8249-B7FB-65D77C184BE4}" srcOrd="0" destOrd="0" presId="urn:microsoft.com/office/officeart/2008/layout/VerticalCurvedList"/>
    <dgm:cxn modelId="{47DA636E-E403-2047-BB2B-5AD4EF9644CD}" type="presParOf" srcId="{363114D0-022F-6D4D-9913-7FF296E8270A}" destId="{E841F844-28ED-6C4E-8C84-167FA1AD43F4}" srcOrd="3" destOrd="0" presId="urn:microsoft.com/office/officeart/2008/layout/VerticalCurvedList"/>
    <dgm:cxn modelId="{FDAE7E20-987A-414C-89FD-B5BA8444C3EF}" type="presParOf" srcId="{363114D0-022F-6D4D-9913-7FF296E8270A}" destId="{16766FF7-E1D8-2442-8560-1915E526EBC2}" srcOrd="4" destOrd="0" presId="urn:microsoft.com/office/officeart/2008/layout/VerticalCurvedList"/>
    <dgm:cxn modelId="{9D159B99-DA8F-1246-A172-40B5569E83C2}" type="presParOf" srcId="{16766FF7-E1D8-2442-8560-1915E526EBC2}" destId="{28548359-4943-744B-B6B4-6AB006F7EF4E}" srcOrd="0" destOrd="0" presId="urn:microsoft.com/office/officeart/2008/layout/VerticalCurvedList"/>
    <dgm:cxn modelId="{2577E66D-9308-0A47-9B65-CA76D78EB1E1}" type="presParOf" srcId="{363114D0-022F-6D4D-9913-7FF296E8270A}" destId="{C34EEBD8-1947-CA45-A6D3-E325E6868324}" srcOrd="5" destOrd="0" presId="urn:microsoft.com/office/officeart/2008/layout/VerticalCurvedList"/>
    <dgm:cxn modelId="{D12E0163-EFCE-FD48-9946-D99317124527}" type="presParOf" srcId="{363114D0-022F-6D4D-9913-7FF296E8270A}" destId="{5647DD80-711D-3149-9A09-579E2125911B}" srcOrd="6" destOrd="0" presId="urn:microsoft.com/office/officeart/2008/layout/VerticalCurvedList"/>
    <dgm:cxn modelId="{C67CEB4B-4341-E741-9B11-15CDBB3C1531}" type="presParOf" srcId="{5647DD80-711D-3149-9A09-579E2125911B}" destId="{CC60906F-8443-CC47-A938-A410259EBE9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C6A5B5-EB4A-1B4C-B793-A95B6F46F2BF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rgbClr val="B11B5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DD08A-1FC3-4A49-A5AA-E0CB436B8FBE}">
      <dsp:nvSpPr>
        <dsp:cNvPr id="0" name=""/>
        <dsp:cNvSpPr/>
      </dsp:nvSpPr>
      <dsp:spPr>
        <a:xfrm>
          <a:off x="564979" y="426720"/>
          <a:ext cx="3758793" cy="812800"/>
        </a:xfrm>
        <a:prstGeom prst="rect">
          <a:avLst/>
        </a:prstGeom>
        <a:solidFill>
          <a:srgbClr val="FFFFFF"/>
        </a:solidFill>
        <a:ln w="25400" cap="flat" cmpd="sng" algn="ctr">
          <a:solidFill>
            <a:srgbClr val="B11B5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rgbClr val="A0C552"/>
              </a:solidFill>
            </a:rPr>
            <a:t>Vermeiden</a:t>
          </a:r>
        </a:p>
      </dsp:txBody>
      <dsp:txXfrm>
        <a:off x="564979" y="426720"/>
        <a:ext cx="3758793" cy="812800"/>
      </dsp:txXfrm>
    </dsp:sp>
    <dsp:sp modelId="{C4C62447-E7C7-8249-B7FB-65D77C184BE4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</a:schemeClr>
        </a:solidFill>
        <a:ln w="25400" cap="flat" cmpd="sng" algn="ctr">
          <a:solidFill>
            <a:srgbClr val="B11B5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41F844-28ED-6C4E-8C84-167FA1AD43F4}">
      <dsp:nvSpPr>
        <dsp:cNvPr id="0" name=""/>
        <dsp:cNvSpPr/>
      </dsp:nvSpPr>
      <dsp:spPr>
        <a:xfrm>
          <a:off x="860432" y="1625599"/>
          <a:ext cx="3463340" cy="812800"/>
        </a:xfrm>
        <a:prstGeom prst="rect">
          <a:avLst/>
        </a:prstGeom>
        <a:solidFill>
          <a:srgbClr val="FFFFFF"/>
        </a:solidFill>
        <a:ln w="25400" cap="flat" cmpd="sng" algn="ctr">
          <a:solidFill>
            <a:srgbClr val="B11B5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rgbClr val="A0C552"/>
              </a:solidFill>
            </a:rPr>
            <a:t>Verlagern</a:t>
          </a:r>
        </a:p>
      </dsp:txBody>
      <dsp:txXfrm>
        <a:off x="860432" y="1625599"/>
        <a:ext cx="3463340" cy="812800"/>
      </dsp:txXfrm>
    </dsp:sp>
    <dsp:sp modelId="{28548359-4943-744B-B6B4-6AB006F7EF4E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B11B5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4EEBD8-1947-CA45-A6D3-E325E6868324}">
      <dsp:nvSpPr>
        <dsp:cNvPr id="0" name=""/>
        <dsp:cNvSpPr/>
      </dsp:nvSpPr>
      <dsp:spPr>
        <a:xfrm>
          <a:off x="564979" y="2844800"/>
          <a:ext cx="3758793" cy="812800"/>
        </a:xfrm>
        <a:prstGeom prst="rect">
          <a:avLst/>
        </a:prstGeom>
        <a:solidFill>
          <a:srgbClr val="FFFFFF"/>
        </a:solidFill>
        <a:ln w="25400" cap="flat" cmpd="sng" algn="ctr">
          <a:solidFill>
            <a:srgbClr val="B11B5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rgbClr val="A0C552"/>
              </a:solidFill>
            </a:rPr>
            <a:t>Verbessern</a:t>
          </a:r>
        </a:p>
      </dsp:txBody>
      <dsp:txXfrm>
        <a:off x="564979" y="2844800"/>
        <a:ext cx="3758793" cy="812800"/>
      </dsp:txXfrm>
    </dsp:sp>
    <dsp:sp modelId="{CC60906F-8443-CC47-A938-A410259EBE90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B11B5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d7fdd2928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gd7fdd292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dd334644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dd3346441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de-DE" dirty="0"/>
              <a:t>Die Grafik stellt die Emissionen in t CO</a:t>
            </a:r>
            <a:r>
              <a:rPr lang="de-DE" baseline="-25000" dirty="0"/>
              <a:t>2</a:t>
            </a:r>
            <a:r>
              <a:rPr lang="de-DE" dirty="0"/>
              <a:t>-Äquivalenten dar und zeigt, wie viel in den einzelnen Sektoren reduziert werden müsste, um bis 2045 Klimaneutralität zu erreichen (gemäß überarbeiteten/verschärften Klimaschutzgesetzt vom 21.06.2021). </a:t>
            </a:r>
          </a:p>
          <a:p>
            <a:r>
              <a:rPr lang="de-DE" i="1" dirty="0"/>
              <a:t>Hinweis</a:t>
            </a:r>
            <a:r>
              <a:rPr lang="de-DE" dirty="0"/>
              <a:t>: Die hier genannte Klimaneutralität bedeutet nicht, dass überhaupt keine Treibhausgase mehr ausgestoßen werden; sie beschreibt lediglich, dass nur noch so viele Treibhausgase ausgestoßen werden wie von der Natur wieder aufgenommen werden kann. Realistisch ist dabei eine Reduktion von etwa 97%, die übrigen 3% müssten durch Aufforstung und unterirdische CO</a:t>
            </a:r>
            <a:r>
              <a:rPr lang="de-DE" baseline="-25000" dirty="0"/>
              <a:t>2</a:t>
            </a:r>
            <a:r>
              <a:rPr lang="de-DE" baseline="0" dirty="0"/>
              <a:t>-Einsparung  ergänzt werden. </a:t>
            </a:r>
          </a:p>
          <a:p>
            <a:r>
              <a:rPr lang="de-DE" baseline="0" dirty="0"/>
              <a:t>Um dieses Ziel zu erreichen wurden Etappenziele in den 20er und 30er Jahren festgelegt: -65% bis 2030. </a:t>
            </a:r>
            <a:endParaRPr lang="de-DE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Erstmals wird auch ein negatives Klimaziel gesetzlich festgeschrieben: Ab 2045 sollen demnach negative Emissionen erreicht werden.</a:t>
            </a:r>
            <a:endParaRPr dirty="0"/>
          </a:p>
        </p:txBody>
      </p:sp>
      <p:sp>
        <p:nvSpPr>
          <p:cNvPr id="144" name="Google Shape;144;gdd3346441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01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3072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de5afd40bc_0_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de5afd40bc_0_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>
                <a:solidFill>
                  <a:schemeClr val="dk1"/>
                </a:solidFill>
              </a:rPr>
              <a:t>Bilder kostenlos und lizenzfrei von Pixabay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deacfad83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>
                <a:solidFill>
                  <a:schemeClr val="dk1"/>
                </a:solidFill>
              </a:rPr>
              <a:t>Bilder kostenlos und lizenzfrei von Pixabay</a:t>
            </a:r>
            <a:endParaRPr/>
          </a:p>
        </p:txBody>
      </p:sp>
      <p:sp>
        <p:nvSpPr>
          <p:cNvPr id="320" name="Google Shape;320;gdeacfad8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deacfad831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deacfad831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>
                <a:solidFill>
                  <a:schemeClr val="dk1"/>
                </a:solidFill>
              </a:rPr>
              <a:t>Bild kostenlos und lizenzfrei von Pixabay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Wieso ist das so? -&gt; gleichnamiges Arbeitsblatt</a:t>
            </a:r>
          </a:p>
        </p:txBody>
      </p:sp>
    </p:spTree>
    <p:extLst>
      <p:ext uri="{BB962C8B-B14F-4D97-AF65-F5344CB8AC3E}">
        <p14:creationId xmlns:p14="http://schemas.microsoft.com/office/powerpoint/2010/main" val="997882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deacfad831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gdeacfad831_0_5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gdeacfad831_0_5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de"/>
              <a:t>21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d7fdd2928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d7fdd29282_0_1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/>
              <a:t>Bilder kostenlos und lizenzfrei von Pixabay</a:t>
            </a:r>
            <a:endParaRPr/>
          </a:p>
        </p:txBody>
      </p:sp>
      <p:sp>
        <p:nvSpPr>
          <p:cNvPr id="114" name="Google Shape;114;gd7fdd29282_0_1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Die o.g. Bereiche können durch Bildkarten (siehe Arbeitsblatt 1) visualisiert werden. Die </a:t>
            </a:r>
            <a:r>
              <a:rPr lang="de-DE" dirty="0" err="1"/>
              <a:t>SuS</a:t>
            </a:r>
            <a:r>
              <a:rPr lang="de-DE" dirty="0"/>
              <a:t> laufen in die entsprechenden „Ecken“. Anschließend kann mit Folgefragen (siehe AB 1) fortgesetzt werden. </a:t>
            </a:r>
            <a:endParaRPr dirty="0"/>
          </a:p>
        </p:txBody>
      </p:sp>
      <p:sp>
        <p:nvSpPr>
          <p:cNvPr id="213" name="Google Shape;2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5365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afc91c65d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gdafc91c65d_0_2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dafc91c65d_0_2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6713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afc91c65d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gdafc91c65d_0_2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Die Grafik stellt verschiedene Aspekte des Flugverkehrs dar: Einerseits werden die Treibhausgasemissionen des Flugverkehrs dem des Autoverkehrs gegenüber: Es zeigt, dass ein Flug nach New York (Hin- und Rückflug) so viel THG-Emissionen verursacht wie 1 ¼ Jahr Autofahren. </a:t>
            </a:r>
            <a:endParaRPr dirty="0"/>
          </a:p>
        </p:txBody>
      </p:sp>
      <p:sp>
        <p:nvSpPr>
          <p:cNvPr id="169" name="Google Shape;169;gdafc91c65d_0_2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844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Flächen ermitteln sich aus Fahrzeuglänge und Breite der benötigten Verkehrsfläche sowie dem zugehörigen Bremsweg plus doppeltem Reaktionsweg als Sicherheitsabstand. Zugrunde gelegte Bremsverzögerungen (Betriebsbremsungen) und Fahrstreifenbreiten entsprechend der RAST 06: Pkw 3.858 m/s</a:t>
            </a:r>
            <a:r>
              <a:rPr lang="de-DE" baseline="30000" dirty="0"/>
              <a:t>2 </a:t>
            </a:r>
            <a:r>
              <a:rPr lang="de-DE" baseline="0" dirty="0"/>
              <a:t>, 3 m (30 km/h)/3.5 m (50 km/h), Bus (2.5m/s</a:t>
            </a:r>
            <a:r>
              <a:rPr lang="de-DE" baseline="30000" dirty="0"/>
              <a:t>2</a:t>
            </a:r>
            <a:r>
              <a:rPr lang="de-DE" baseline="0" dirty="0"/>
              <a:t>, MB </a:t>
            </a:r>
            <a:r>
              <a:rPr lang="de-DE" baseline="0" dirty="0" err="1"/>
              <a:t>Citaro</a:t>
            </a:r>
            <a:r>
              <a:rPr lang="de-DE" baseline="0" dirty="0"/>
              <a:t> 12 m, 4.25 m (30 &amp; 50 km/h), Straßenbahn im Mischverkehr (1.35 m/s</a:t>
            </a:r>
            <a:r>
              <a:rPr lang="de-DE" baseline="30000" dirty="0"/>
              <a:t>2</a:t>
            </a:r>
            <a:r>
              <a:rPr lang="de-DE" baseline="0" dirty="0"/>
              <a:t>, Dresden NGT D12DD, 3.25 m (30 &amp; 50 km/h), Stadtbahn auf eigenem Bahnkörper (1,8 m/s</a:t>
            </a:r>
            <a:r>
              <a:rPr lang="de-DE" baseline="30000" dirty="0"/>
              <a:t>2</a:t>
            </a:r>
            <a:r>
              <a:rPr lang="de-DE" baseline="0" dirty="0"/>
              <a:t>, Stuttgart SSB DT 8.11, 3.7 m (30 &amp; 50 km/h), Fahrrad (3.5 m/s</a:t>
            </a:r>
            <a:r>
              <a:rPr lang="de-DE" baseline="30000" dirty="0"/>
              <a:t>2</a:t>
            </a:r>
            <a:r>
              <a:rPr lang="de-DE" baseline="0" dirty="0"/>
              <a:t>, 1.5 m (30 &amp; 50 km/h). Berechnung: http:88j.mp/</a:t>
            </a:r>
            <a:r>
              <a:rPr lang="de-DE" baseline="0" dirty="0" err="1"/>
              <a:t>streetspace</a:t>
            </a:r>
            <a:r>
              <a:rPr lang="de-DE" baseline="0" dirty="0"/>
              <a:t>;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1554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6118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schools4future.de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mailto:info@schools4future.de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schools4future.de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 page">
  <p:cSld name="Start pag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68053" y="3358968"/>
            <a:ext cx="1258677" cy="129569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ctrTitle"/>
          </p:nvPr>
        </p:nvSpPr>
        <p:spPr>
          <a:xfrm>
            <a:off x="312680" y="558209"/>
            <a:ext cx="4900500" cy="13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3" name="Google Shape;53;p13"/>
          <p:cNvCxnSpPr/>
          <p:nvPr/>
        </p:nvCxnSpPr>
        <p:spPr>
          <a:xfrm>
            <a:off x="313663" y="4694275"/>
            <a:ext cx="8532900" cy="0"/>
          </a:xfrm>
          <a:prstGeom prst="straightConnector1">
            <a:avLst/>
          </a:prstGeom>
          <a:noFill/>
          <a:ln w="28575" cap="flat" cmpd="sng">
            <a:solidFill>
              <a:srgbClr val="00653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312680" y="3343223"/>
            <a:ext cx="4259100" cy="13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2"/>
          </p:nvPr>
        </p:nvSpPr>
        <p:spPr>
          <a:xfrm>
            <a:off x="312680" y="2317531"/>
            <a:ext cx="42591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1"/>
              <a:buNone/>
              <a:defRPr sz="1351"/>
            </a:lvl3pPr>
            <a:lvl4pPr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7488" y="771471"/>
            <a:ext cx="2086303" cy="2086303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/>
          <p:nvPr/>
        </p:nvSpPr>
        <p:spPr>
          <a:xfrm>
            <a:off x="4831259" y="3347538"/>
            <a:ext cx="4015200" cy="13071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5671" y="4128402"/>
            <a:ext cx="668938" cy="384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24988" y="3741393"/>
            <a:ext cx="1194959" cy="27122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/>
          <p:nvPr/>
        </p:nvSpPr>
        <p:spPr>
          <a:xfrm>
            <a:off x="5305860" y="3456363"/>
            <a:ext cx="12315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de"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Durchgeführt durch:</a:t>
            </a:r>
            <a:endParaRPr sz="7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" name="Google Shape;61;p13"/>
          <p:cNvSpPr/>
          <p:nvPr/>
        </p:nvSpPr>
        <p:spPr>
          <a:xfrm>
            <a:off x="5039957" y="2833562"/>
            <a:ext cx="37911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de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Projektseite: </a:t>
            </a:r>
            <a:r>
              <a:rPr lang="de" sz="9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www.schools4future.de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ayout 1">
  <p:cSld name="1_Layout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Google Shape;63;p14"/>
          <p:cNvCxnSpPr/>
          <p:nvPr/>
        </p:nvCxnSpPr>
        <p:spPr>
          <a:xfrm>
            <a:off x="313663" y="4694275"/>
            <a:ext cx="8532900" cy="0"/>
          </a:xfrm>
          <a:prstGeom prst="straightConnector1">
            <a:avLst/>
          </a:prstGeom>
          <a:noFill/>
          <a:ln w="28575" cap="flat" cmpd="sng">
            <a:solidFill>
              <a:srgbClr val="0093C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" name="Google Shape;64;p14"/>
          <p:cNvSpPr txBox="1"/>
          <p:nvPr/>
        </p:nvSpPr>
        <p:spPr>
          <a:xfrm>
            <a:off x="297715" y="4799944"/>
            <a:ext cx="736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fld id="{00000000-1234-1234-1234-123412341234}" type="slidenum">
              <a:rPr lang="de" sz="1051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051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ftr" idx="11"/>
          </p:nvPr>
        </p:nvSpPr>
        <p:spPr>
          <a:xfrm>
            <a:off x="932875" y="4787193"/>
            <a:ext cx="54363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6" name="Google Shape;66;p14"/>
          <p:cNvCxnSpPr/>
          <p:nvPr/>
        </p:nvCxnSpPr>
        <p:spPr>
          <a:xfrm>
            <a:off x="313663" y="4694275"/>
            <a:ext cx="8532900" cy="0"/>
          </a:xfrm>
          <a:prstGeom prst="straightConnector1">
            <a:avLst/>
          </a:prstGeom>
          <a:noFill/>
          <a:ln w="28575" cap="flat" cmpd="sng">
            <a:solidFill>
              <a:srgbClr val="00653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9116" y="4746701"/>
            <a:ext cx="1722882" cy="312272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313664" y="955964"/>
            <a:ext cx="85281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urier New"/>
              <a:buChar char="o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313664" y="279335"/>
            <a:ext cx="85281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1">
  <p:cSld name="Layout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ftr" idx="11"/>
          </p:nvPr>
        </p:nvSpPr>
        <p:spPr>
          <a:xfrm>
            <a:off x="932875" y="4787193"/>
            <a:ext cx="54363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2" name="Google Shape;72;p15"/>
          <p:cNvCxnSpPr/>
          <p:nvPr/>
        </p:nvCxnSpPr>
        <p:spPr>
          <a:xfrm>
            <a:off x="313663" y="4694275"/>
            <a:ext cx="8532900" cy="0"/>
          </a:xfrm>
          <a:prstGeom prst="straightConnector1">
            <a:avLst/>
          </a:prstGeom>
          <a:noFill/>
          <a:ln w="28575" cap="flat" cmpd="sng">
            <a:solidFill>
              <a:srgbClr val="00653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3" name="Google Shape;73;p15"/>
          <p:cNvSpPr txBox="1"/>
          <p:nvPr/>
        </p:nvSpPr>
        <p:spPr>
          <a:xfrm>
            <a:off x="297715" y="4799944"/>
            <a:ext cx="736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 sz="105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05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313664" y="955964"/>
            <a:ext cx="52005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urier New"/>
              <a:buChar char="o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/>
            </a:lvl3pPr>
            <a:lvl4pPr marL="1828800" lvl="3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313664" y="279335"/>
            <a:ext cx="85281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9116" y="4746701"/>
            <a:ext cx="1722882" cy="312272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>
            <a:spLocks noGrp="1"/>
          </p:cNvSpPr>
          <p:nvPr>
            <p:ph type="body" idx="2"/>
          </p:nvPr>
        </p:nvSpPr>
        <p:spPr>
          <a:xfrm>
            <a:off x="5603240" y="955964"/>
            <a:ext cx="3227100" cy="17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urier New"/>
              <a:buChar char="o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/>
            </a:lvl3pPr>
            <a:lvl4pPr marL="1828800" lvl="3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3"/>
          </p:nvPr>
        </p:nvSpPr>
        <p:spPr>
          <a:xfrm>
            <a:off x="5603240" y="2803611"/>
            <a:ext cx="3227100" cy="17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urier New"/>
              <a:buChar char="o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/>
            </a:lvl3pPr>
            <a:lvl4pPr marL="1828800" lvl="3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4"/>
          </p:nvPr>
        </p:nvSpPr>
        <p:spPr>
          <a:xfrm rot="-5400000">
            <a:off x="8067649" y="1749621"/>
            <a:ext cx="1797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ts val="800"/>
              <a:buNone/>
              <a:defRPr sz="800"/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5"/>
          </p:nvPr>
        </p:nvSpPr>
        <p:spPr>
          <a:xfrm rot="-5400000">
            <a:off x="8067650" y="3597268"/>
            <a:ext cx="1797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ts val="800"/>
              <a:buNone/>
              <a:defRPr sz="800"/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Layout 1">
  <p:cSld name="3_Layout 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Google Shape;82;p16"/>
          <p:cNvCxnSpPr/>
          <p:nvPr/>
        </p:nvCxnSpPr>
        <p:spPr>
          <a:xfrm>
            <a:off x="313663" y="4694275"/>
            <a:ext cx="8532900" cy="0"/>
          </a:xfrm>
          <a:prstGeom prst="straightConnector1">
            <a:avLst/>
          </a:prstGeom>
          <a:noFill/>
          <a:ln w="28575" cap="flat" cmpd="sng">
            <a:solidFill>
              <a:srgbClr val="0093C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3" name="Google Shape;83;p16"/>
          <p:cNvSpPr txBox="1"/>
          <p:nvPr/>
        </p:nvSpPr>
        <p:spPr>
          <a:xfrm>
            <a:off x="297715" y="4799944"/>
            <a:ext cx="736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fld id="{00000000-1234-1234-1234-123412341234}" type="slidenum">
              <a:rPr lang="de" sz="1051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051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ftr" idx="11"/>
          </p:nvPr>
        </p:nvSpPr>
        <p:spPr>
          <a:xfrm>
            <a:off x="932875" y="4787193"/>
            <a:ext cx="54363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5" name="Google Shape;85;p16"/>
          <p:cNvCxnSpPr/>
          <p:nvPr/>
        </p:nvCxnSpPr>
        <p:spPr>
          <a:xfrm>
            <a:off x="313663" y="4694275"/>
            <a:ext cx="8532900" cy="0"/>
          </a:xfrm>
          <a:prstGeom prst="straightConnector1">
            <a:avLst/>
          </a:prstGeom>
          <a:noFill/>
          <a:ln w="28575" cap="flat" cmpd="sng">
            <a:solidFill>
              <a:srgbClr val="00653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6" name="Google Shape;86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9116" y="4746701"/>
            <a:ext cx="1722882" cy="312272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313663" y="931303"/>
            <a:ext cx="4224000" cy="18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urier New"/>
              <a:buChar char="o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2"/>
          </p:nvPr>
        </p:nvSpPr>
        <p:spPr>
          <a:xfrm>
            <a:off x="4606338" y="931303"/>
            <a:ext cx="4224000" cy="18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urier New"/>
              <a:buChar char="o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313664" y="279335"/>
            <a:ext cx="85281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3"/>
          </p:nvPr>
        </p:nvSpPr>
        <p:spPr>
          <a:xfrm>
            <a:off x="313663" y="2820137"/>
            <a:ext cx="4224000" cy="18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urier New"/>
              <a:buChar char="o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body" idx="4"/>
          </p:nvPr>
        </p:nvSpPr>
        <p:spPr>
          <a:xfrm>
            <a:off x="4606338" y="2820137"/>
            <a:ext cx="4224000" cy="18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urier New"/>
              <a:buChar char="o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nksagung">
  <p:cSld name="Danksagung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68053" y="3358968"/>
            <a:ext cx="1258677" cy="129569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>
            <a:spLocks noGrp="1"/>
          </p:cNvSpPr>
          <p:nvPr>
            <p:ph type="ctrTitle"/>
          </p:nvPr>
        </p:nvSpPr>
        <p:spPr>
          <a:xfrm>
            <a:off x="313661" y="558209"/>
            <a:ext cx="4992000" cy="1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5" name="Google Shape;95;p17"/>
          <p:cNvCxnSpPr/>
          <p:nvPr/>
        </p:nvCxnSpPr>
        <p:spPr>
          <a:xfrm>
            <a:off x="313663" y="4694275"/>
            <a:ext cx="8532900" cy="0"/>
          </a:xfrm>
          <a:prstGeom prst="straightConnector1">
            <a:avLst/>
          </a:prstGeom>
          <a:noFill/>
          <a:ln w="28575" cap="flat" cmpd="sng">
            <a:solidFill>
              <a:srgbClr val="00653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" name="Google Shape;96;p17"/>
          <p:cNvSpPr txBox="1">
            <a:spLocks noGrp="1"/>
          </p:cNvSpPr>
          <p:nvPr>
            <p:ph type="subTitle" idx="1"/>
          </p:nvPr>
        </p:nvSpPr>
        <p:spPr>
          <a:xfrm>
            <a:off x="313661" y="2409903"/>
            <a:ext cx="42585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1"/>
              <a:buNone/>
              <a:defRPr sz="1351"/>
            </a:lvl3pPr>
            <a:lvl4pPr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8510" y="444081"/>
            <a:ext cx="1765738" cy="176573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/>
          <p:nvPr/>
        </p:nvSpPr>
        <p:spPr>
          <a:xfrm>
            <a:off x="4831259" y="3347538"/>
            <a:ext cx="4015200" cy="13071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5671" y="4128402"/>
            <a:ext cx="668938" cy="384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24988" y="3741393"/>
            <a:ext cx="1194959" cy="27122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/>
          <p:nvPr/>
        </p:nvSpPr>
        <p:spPr>
          <a:xfrm>
            <a:off x="5305860" y="3456363"/>
            <a:ext cx="12315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de"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Durchgeführt durch:</a:t>
            </a:r>
            <a:endParaRPr sz="7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" name="Google Shape;102;p17"/>
          <p:cNvSpPr/>
          <p:nvPr/>
        </p:nvSpPr>
        <p:spPr>
          <a:xfrm>
            <a:off x="4872138" y="2281582"/>
            <a:ext cx="37911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de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Projektseite: </a:t>
            </a:r>
            <a:r>
              <a:rPr lang="de" sz="9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www.schools4future.de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313661" y="3522544"/>
            <a:ext cx="4258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Ansprechpartner: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Oliver Wagner </a:t>
            </a:r>
            <a:r>
              <a:rPr lang="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(Wuppertal Institut)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Sebastian Albert-Seifried </a:t>
            </a:r>
            <a:r>
              <a:rPr lang="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(Ö-quadrat)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E-Mail: </a:t>
            </a:r>
            <a:r>
              <a:rPr lang="de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info@schools4future.de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3.emf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emf"/><Relationship Id="rId12" Type="http://schemas.openxmlformats.org/officeDocument/2006/relationships/image" Target="../media/image22.emf"/><Relationship Id="rId2" Type="http://schemas.openxmlformats.org/officeDocument/2006/relationships/diagramData" Target="../diagrams/data1.xml"/><Relationship Id="rId16" Type="http://schemas.openxmlformats.org/officeDocument/2006/relationships/image" Target="../media/image26.emf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11" Type="http://schemas.openxmlformats.org/officeDocument/2006/relationships/image" Target="../media/image21.emf"/><Relationship Id="rId5" Type="http://schemas.openxmlformats.org/officeDocument/2006/relationships/diagramColors" Target="../diagrams/colors1.xml"/><Relationship Id="rId15" Type="http://schemas.openxmlformats.org/officeDocument/2006/relationships/image" Target="../media/image25.jpeg"/><Relationship Id="rId10" Type="http://schemas.openxmlformats.org/officeDocument/2006/relationships/image" Target="../media/image20.em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9.emf"/><Relationship Id="rId1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>
            <a:spLocks noGrp="1"/>
          </p:cNvSpPr>
          <p:nvPr>
            <p:ph type="ctrTitle"/>
          </p:nvPr>
        </p:nvSpPr>
        <p:spPr>
          <a:xfrm>
            <a:off x="312680" y="558209"/>
            <a:ext cx="5003100" cy="16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de-DE" b="1" dirty="0"/>
              <a:t>Mobilität – Wie viele Treibhausgasemissionen verursachen wir auf unserem Weg zur Schule? </a:t>
            </a:r>
            <a:endParaRPr lang="de-DE" dirty="0"/>
          </a:p>
        </p:txBody>
      </p:sp>
      <p:sp>
        <p:nvSpPr>
          <p:cNvPr id="109" name="Google Shape;109;p18"/>
          <p:cNvSpPr txBox="1">
            <a:spLocks noGrp="1"/>
          </p:cNvSpPr>
          <p:nvPr>
            <p:ph type="body" idx="1"/>
          </p:nvPr>
        </p:nvSpPr>
        <p:spPr>
          <a:xfrm>
            <a:off x="312677" y="4209574"/>
            <a:ext cx="2154600" cy="440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">
                <a:solidFill>
                  <a:srgbClr val="FF0000"/>
                </a:solidFill>
              </a:rPr>
              <a:t>Datum anpassen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10" name="Google Shape;110;p18"/>
          <p:cNvSpPr txBox="1">
            <a:spLocks noGrp="1"/>
          </p:cNvSpPr>
          <p:nvPr>
            <p:ph type="subTitle" idx="2"/>
          </p:nvPr>
        </p:nvSpPr>
        <p:spPr>
          <a:xfrm>
            <a:off x="312680" y="2317531"/>
            <a:ext cx="42591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e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Namen der Referent*innen einfügen</a:t>
            </a:r>
            <a:endParaRPr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24E93ED-600E-8648-BE8C-27563887A1E3}"/>
              </a:ext>
            </a:extLst>
          </p:cNvPr>
          <p:cNvSpPr txBox="1"/>
          <p:nvPr/>
        </p:nvSpPr>
        <p:spPr>
          <a:xfrm>
            <a:off x="1001864" y="9541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0543827-AF3F-894A-BBB3-7A504D636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147" y="818782"/>
            <a:ext cx="4922310" cy="3656676"/>
          </a:xfrm>
        </p:spPr>
        <p:txBody>
          <a:bodyPr>
            <a:normAutofit/>
          </a:bodyPr>
          <a:lstStyle/>
          <a:p>
            <a:r>
              <a:rPr lang="de-DE" u="sng" dirty="0"/>
              <a:t>Verkehrstote</a:t>
            </a:r>
            <a:r>
              <a:rPr lang="de-DE" dirty="0"/>
              <a:t>: Mit der </a:t>
            </a:r>
            <a:r>
              <a:rPr lang="de-DE" i="1" dirty="0"/>
              <a:t>Vision Zero </a:t>
            </a:r>
            <a:r>
              <a:rPr lang="de-DE" dirty="0"/>
              <a:t>verfolgt die EU das Ziel, die Verkehrstoten bis 2050 auf 0 zu reduzieren </a:t>
            </a:r>
            <a:r>
              <a:rPr lang="de-DE" dirty="0">
                <a:sym typeface="Wingdings" pitchFamily="2" charset="2"/>
              </a:rPr>
              <a:t> bis 2030 möchte die Bundesregierung die Zahl der Verkehrstoten um 40% senken</a:t>
            </a:r>
            <a:endParaRPr lang="de-DE" dirty="0"/>
          </a:p>
          <a:p>
            <a:r>
              <a:rPr lang="de-DE" u="sng" dirty="0"/>
              <a:t>Bewegungsmangel: </a:t>
            </a:r>
            <a:r>
              <a:rPr lang="de-DE" dirty="0"/>
              <a:t>Je weniger wir uns bewegen, desto anfälliger sind wir für Übergewicht, Diabetes und ein geschwächtes Immunsystem.</a:t>
            </a:r>
          </a:p>
          <a:p>
            <a:r>
              <a:rPr lang="de-DE" u="sng" dirty="0"/>
              <a:t>Belohnungssysteme</a:t>
            </a:r>
            <a:r>
              <a:rPr lang="de-DE" dirty="0"/>
              <a:t>: Deshalb belohnen viele Krankenkassen sportliche Tätigkeiten wie z.B. Fahrradfahren (so z.B. die „Mit dem Rad zur Arbeit“-Kampagne von der AOK, unterstützt vom ADFC). Einige Krankenkassen bieten auch die Nutzung der Radbonus-App an.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5958BC5-76B9-EB45-9560-4B2D71688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Gesundheitliche Aspekte klimaschädlicher Mobilität</a:t>
            </a:r>
          </a:p>
        </p:txBody>
      </p:sp>
      <p:pic>
        <p:nvPicPr>
          <p:cNvPr id="2052" name="Picture 4" descr="Werde mit Radbonus belohnt: erhalte für&amp;#39;s Radfahren Boni!">
            <a:extLst>
              <a:ext uri="{FF2B5EF4-FFF2-40B4-BE49-F238E27FC236}">
                <a16:creationId xmlns:a16="http://schemas.microsoft.com/office/drawing/2014/main" id="{8EA5508A-803D-0F4E-B4CB-949A4F074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167" y="3740884"/>
            <a:ext cx="3405296" cy="87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e Legende 3">
            <a:extLst>
              <a:ext uri="{FF2B5EF4-FFF2-40B4-BE49-F238E27FC236}">
                <a16:creationId xmlns:a16="http://schemas.microsoft.com/office/drawing/2014/main" id="{DFC46450-02BD-ED47-961E-76E7EF746CE3}"/>
              </a:ext>
            </a:extLst>
          </p:cNvPr>
          <p:cNvSpPr/>
          <p:nvPr/>
        </p:nvSpPr>
        <p:spPr>
          <a:xfrm>
            <a:off x="5235975" y="818782"/>
            <a:ext cx="2853436" cy="1142416"/>
          </a:xfrm>
          <a:prstGeom prst="wedgeEllipseCallout">
            <a:avLst>
              <a:gd name="adj1" fmla="val -65353"/>
              <a:gd name="adj2" fmla="val 57433"/>
            </a:avLst>
          </a:prstGeom>
          <a:solidFill>
            <a:srgbClr val="A0C552"/>
          </a:solidFill>
          <a:ln>
            <a:solidFill>
              <a:srgbClr val="B11B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/>
              <a:t>Personen, die das Auto gegen Fahrrad tauschen, nehmen dadurch im Schnitt 5,8 kg ab.</a:t>
            </a:r>
          </a:p>
        </p:txBody>
      </p:sp>
      <p:sp>
        <p:nvSpPr>
          <p:cNvPr id="10" name="Ovale Legende 9">
            <a:extLst>
              <a:ext uri="{FF2B5EF4-FFF2-40B4-BE49-F238E27FC236}">
                <a16:creationId xmlns:a16="http://schemas.microsoft.com/office/drawing/2014/main" id="{91C7348F-3730-7448-8264-2550F5B0B85F}"/>
              </a:ext>
            </a:extLst>
          </p:cNvPr>
          <p:cNvSpPr/>
          <p:nvPr/>
        </p:nvSpPr>
        <p:spPr>
          <a:xfrm>
            <a:off x="5705509" y="2365447"/>
            <a:ext cx="2911954" cy="1142416"/>
          </a:xfrm>
          <a:prstGeom prst="wedgeEllipseCallout">
            <a:avLst>
              <a:gd name="adj1" fmla="val -82050"/>
              <a:gd name="adj2" fmla="val -23229"/>
            </a:avLst>
          </a:prstGeom>
          <a:solidFill>
            <a:srgbClr val="A0C552"/>
          </a:solidFill>
          <a:ln>
            <a:solidFill>
              <a:srgbClr val="B11B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/>
              <a:t>Laut der Weltgesundheitsorganisation senken 4,5 km Fahrradfahren täglich das Risiko eines Herzinfarktes um 50%!</a:t>
            </a:r>
          </a:p>
        </p:txBody>
      </p:sp>
    </p:spTree>
    <p:extLst>
      <p:ext uri="{BB962C8B-B14F-4D97-AF65-F5344CB8AC3E}">
        <p14:creationId xmlns:p14="http://schemas.microsoft.com/office/powerpoint/2010/main" val="3390620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"/>
          <p:cNvSpPr txBox="1">
            <a:spLocks noGrp="1"/>
          </p:cNvSpPr>
          <p:nvPr>
            <p:ph type="body" idx="1"/>
          </p:nvPr>
        </p:nvSpPr>
        <p:spPr>
          <a:xfrm>
            <a:off x="1378248" y="955965"/>
            <a:ext cx="6395912" cy="363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>
              <a:buFont typeface="Calibri"/>
              <a:buAutoNum type="arabicPeriod"/>
            </a:pPr>
            <a:r>
              <a:rPr lang="de-DE" dirty="0">
                <a:solidFill>
                  <a:srgbClr val="7F7F7F"/>
                </a:solidFill>
              </a:rPr>
              <a:t>Wie hoch ist der Anteil klimaschädlicher Treibhausgase im Verkehrsbereich? </a:t>
            </a:r>
          </a:p>
          <a:p>
            <a:pPr marL="342900" indent="-342900">
              <a:buFont typeface="Calibri"/>
              <a:buAutoNum type="arabicPeriod"/>
            </a:pPr>
            <a:r>
              <a:rPr lang="de-DE" dirty="0">
                <a:solidFill>
                  <a:srgbClr val="7F7F7F"/>
                </a:solidFill>
              </a:rPr>
              <a:t>Weitere verkehrsbedingte Belastungen für die Umwelt</a:t>
            </a:r>
          </a:p>
          <a:p>
            <a:pPr marL="342900" indent="-342900">
              <a:buFont typeface="Calibri"/>
              <a:buAutoNum type="arabicPeriod"/>
            </a:pPr>
            <a:r>
              <a:rPr lang="de-DE" b="1" dirty="0">
                <a:solidFill>
                  <a:srgbClr val="7F7F7F"/>
                </a:solidFill>
              </a:rPr>
              <a:t>Klimaschutzziele der Bundesregierung: Klimaneutralität bis 2045!?</a:t>
            </a:r>
          </a:p>
          <a:p>
            <a:pPr marL="342900" indent="-342900">
              <a:buFont typeface="Calibri"/>
              <a:buAutoNum type="arabicPeriod"/>
            </a:pPr>
            <a:r>
              <a:rPr lang="de-DE" dirty="0">
                <a:solidFill>
                  <a:srgbClr val="7F7F7F"/>
                </a:solidFill>
              </a:rPr>
              <a:t>Wie können wir Emissionen vermeiden? </a:t>
            </a:r>
            <a:endParaRPr lang="de-DE" dirty="0"/>
          </a:p>
          <a:p>
            <a:pPr marL="342900" indent="-342900">
              <a:buFont typeface="Calibri"/>
              <a:buAutoNum type="arabicPeriod"/>
            </a:pPr>
            <a:r>
              <a:rPr lang="de-DE" dirty="0">
                <a:solidFill>
                  <a:srgbClr val="7F7F7F"/>
                </a:solidFill>
              </a:rPr>
              <a:t>Was können wir konkret an unserer Schule machen? 			</a:t>
            </a:r>
            <a:endParaRPr dirty="0"/>
          </a:p>
        </p:txBody>
      </p:sp>
      <p:sp>
        <p:nvSpPr>
          <p:cNvPr id="199" name="Google Shape;199;p5"/>
          <p:cNvSpPr txBox="1">
            <a:spLocks noGrp="1"/>
          </p:cNvSpPr>
          <p:nvPr>
            <p:ph type="title"/>
          </p:nvPr>
        </p:nvSpPr>
        <p:spPr>
          <a:xfrm>
            <a:off x="1378248" y="279334"/>
            <a:ext cx="6395912" cy="619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de-DE" sz="2000" b="1" dirty="0"/>
              <a:t>Mobilität – Wie viele Treibhausgasemissionen verursachen wir auf unserem Weg zur Schule?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1857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>
            <a:spLocks noGrp="1"/>
          </p:cNvSpPr>
          <p:nvPr>
            <p:ph type="title"/>
          </p:nvPr>
        </p:nvSpPr>
        <p:spPr>
          <a:xfrm>
            <a:off x="145415" y="133031"/>
            <a:ext cx="85281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de" sz="2000" dirty="0"/>
              <a:t>Ziel Deutschland: Verringerung der CO</a:t>
            </a:r>
            <a:r>
              <a:rPr lang="de" sz="2000" baseline="-25000" dirty="0"/>
              <a:t>2</a:t>
            </a:r>
            <a:r>
              <a:rPr lang="de" sz="2000" dirty="0"/>
              <a:t>-Emissionen im Verkehrsbereich bis 2035 um 27 Prozent gegenüber 2020 </a:t>
            </a:r>
            <a:endParaRPr sz="2000" dirty="0"/>
          </a:p>
        </p:txBody>
      </p:sp>
      <p:sp>
        <p:nvSpPr>
          <p:cNvPr id="147" name="Google Shape;147;p22"/>
          <p:cNvSpPr txBox="1">
            <a:spLocks noGrp="1"/>
          </p:cNvSpPr>
          <p:nvPr>
            <p:ph type="body" idx="5"/>
          </p:nvPr>
        </p:nvSpPr>
        <p:spPr>
          <a:xfrm rot="-5400000">
            <a:off x="7506394" y="3073619"/>
            <a:ext cx="2772000" cy="2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ts val="800"/>
              <a:buNone/>
            </a:pPr>
            <a:r>
              <a:rPr lang="de" dirty="0"/>
              <a:t>Agora Energiewende 2021</a:t>
            </a:r>
            <a:endParaRPr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5FD6236-56AC-3241-A0F5-4462D2776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330" y="595641"/>
            <a:ext cx="5720485" cy="398737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0697082-0348-644C-B575-5EE8D4BEBD66}"/>
              </a:ext>
            </a:extLst>
          </p:cNvPr>
          <p:cNvSpPr/>
          <p:nvPr/>
        </p:nvSpPr>
        <p:spPr>
          <a:xfrm>
            <a:off x="2512381" y="1340529"/>
            <a:ext cx="417250" cy="3373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B9E3C5-6565-0E45-9555-1A7C1AC42D76}"/>
              </a:ext>
            </a:extLst>
          </p:cNvPr>
          <p:cNvSpPr/>
          <p:nvPr/>
        </p:nvSpPr>
        <p:spPr>
          <a:xfrm>
            <a:off x="5015881" y="2860093"/>
            <a:ext cx="321075" cy="1316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43B7ED-3767-144C-88EB-98542DDD9100}"/>
              </a:ext>
            </a:extLst>
          </p:cNvPr>
          <p:cNvSpPr/>
          <p:nvPr/>
        </p:nvSpPr>
        <p:spPr>
          <a:xfrm>
            <a:off x="3968317" y="2132123"/>
            <a:ext cx="310720" cy="28260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555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"/>
          <p:cNvSpPr txBox="1">
            <a:spLocks noGrp="1"/>
          </p:cNvSpPr>
          <p:nvPr>
            <p:ph type="body" idx="1"/>
          </p:nvPr>
        </p:nvSpPr>
        <p:spPr>
          <a:xfrm>
            <a:off x="1378248" y="955965"/>
            <a:ext cx="6395912" cy="363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>
              <a:buFont typeface="Calibri"/>
              <a:buAutoNum type="arabicPeriod"/>
            </a:pPr>
            <a:r>
              <a:rPr lang="de-DE" dirty="0">
                <a:solidFill>
                  <a:srgbClr val="7F7F7F"/>
                </a:solidFill>
              </a:rPr>
              <a:t>Wie hoch ist der Anteil klimaschädlicher Treibhausgase im Verkehrsbereich? </a:t>
            </a:r>
          </a:p>
          <a:p>
            <a:pPr marL="342900" indent="-342900">
              <a:buFont typeface="Calibri"/>
              <a:buAutoNum type="arabicPeriod"/>
            </a:pPr>
            <a:r>
              <a:rPr lang="de-DE" dirty="0">
                <a:solidFill>
                  <a:srgbClr val="7F7F7F"/>
                </a:solidFill>
              </a:rPr>
              <a:t>Weitere verkehrsbedingte Belastungen für die Umwelt</a:t>
            </a:r>
          </a:p>
          <a:p>
            <a:pPr marL="342900" indent="-342900">
              <a:buFont typeface="Calibri"/>
              <a:buAutoNum type="arabicPeriod"/>
            </a:pPr>
            <a:r>
              <a:rPr lang="de-DE" dirty="0">
                <a:solidFill>
                  <a:srgbClr val="7F7F7F"/>
                </a:solidFill>
              </a:rPr>
              <a:t>Klimaschutzziele der Bundesregierung: Klimaneutralität bis 2045!?</a:t>
            </a:r>
          </a:p>
          <a:p>
            <a:pPr marL="342900" indent="-342900">
              <a:buFont typeface="Calibri"/>
              <a:buAutoNum type="arabicPeriod"/>
            </a:pPr>
            <a:r>
              <a:rPr lang="de-DE" b="1" dirty="0">
                <a:solidFill>
                  <a:srgbClr val="7F7F7F"/>
                </a:solidFill>
              </a:rPr>
              <a:t>Wie können wir Emissionen vermeiden? </a:t>
            </a:r>
            <a:endParaRPr lang="de-DE" b="1" dirty="0"/>
          </a:p>
          <a:p>
            <a:pPr marL="342900" indent="-342900">
              <a:buFont typeface="Calibri"/>
              <a:buAutoNum type="arabicPeriod"/>
            </a:pPr>
            <a:r>
              <a:rPr lang="de-DE" dirty="0">
                <a:solidFill>
                  <a:srgbClr val="7F7F7F"/>
                </a:solidFill>
              </a:rPr>
              <a:t>Was können wir konkret an unserer Schule machen? 			</a:t>
            </a:r>
            <a:endParaRPr dirty="0"/>
          </a:p>
        </p:txBody>
      </p:sp>
      <p:sp>
        <p:nvSpPr>
          <p:cNvPr id="199" name="Google Shape;199;p5"/>
          <p:cNvSpPr txBox="1">
            <a:spLocks noGrp="1"/>
          </p:cNvSpPr>
          <p:nvPr>
            <p:ph type="title"/>
          </p:nvPr>
        </p:nvSpPr>
        <p:spPr>
          <a:xfrm>
            <a:off x="1378248" y="279334"/>
            <a:ext cx="6395912" cy="619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de-DE" sz="2000" b="1" dirty="0"/>
              <a:t>Mobilität – Wie viele Treibhausgasemissionen verursachen wir auf unserem Weg zur Schule?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1227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7C7B513-4931-5843-A993-C57B9EEDD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Wie kann die Mobilitätswende gelingen?</a:t>
            </a:r>
          </a:p>
        </p:txBody>
      </p:sp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C7B89F4C-8487-5444-9E09-71B977E806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6940726"/>
              </p:ext>
            </p:extLst>
          </p:nvPr>
        </p:nvGraphicFramePr>
        <p:xfrm>
          <a:off x="650240" y="621030"/>
          <a:ext cx="437896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Grafik 14">
            <a:extLst>
              <a:ext uri="{FF2B5EF4-FFF2-40B4-BE49-F238E27FC236}">
                <a16:creationId xmlns:a16="http://schemas.microsoft.com/office/drawing/2014/main" id="{D0807E7A-92D9-FD43-ACC4-B36DA25225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560" y="1118350"/>
            <a:ext cx="1160787" cy="63843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ABC1A10-635C-9849-A5CD-B07A138829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3953" y="2183130"/>
            <a:ext cx="736600" cy="9398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4BD62E5-47AA-4B49-80A2-BD15AE4C12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7321" y="2278122"/>
            <a:ext cx="1145540" cy="72898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A6F7F73-C547-B04C-ACE3-A5A83CB8E2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3821" y="2132044"/>
            <a:ext cx="863600" cy="10541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C7746BA6-0AC9-5A43-9B9C-6BB0CE98A9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1509" y="971509"/>
            <a:ext cx="1257300" cy="9525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03C3A694-735D-B449-9415-D84B05390A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5880" y="3277476"/>
            <a:ext cx="1130300" cy="9398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647E2AA-25D9-A745-9B0A-B38127B914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50461" y="3297865"/>
            <a:ext cx="1257300" cy="1151546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6462F3E2-5315-DE47-9FB0-3003C84222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72860" y="3447758"/>
            <a:ext cx="1156454" cy="1001653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EC7143BD-C53B-7D4D-BD9D-8CB7F2DEEF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4889" y="3528714"/>
            <a:ext cx="659111" cy="640279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5F7F3148-7F3B-8142-B05A-61C8331361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90982" y="621030"/>
            <a:ext cx="2209824" cy="142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1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1C1DA0F-00A2-F345-A971-E548F9BF0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45" y="873294"/>
            <a:ext cx="4242895" cy="3658066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64% der in Deutschland lebenden Menschen sind für ein </a:t>
            </a:r>
            <a:r>
              <a:rPr lang="de-DE" b="1" dirty="0"/>
              <a:t>Tempolimit 120 </a:t>
            </a:r>
          </a:p>
          <a:p>
            <a:pPr lvl="1"/>
            <a:r>
              <a:rPr lang="de-DE" dirty="0"/>
              <a:t>Einsparung von 2,6 Tonnen (UBA 2020)</a:t>
            </a:r>
          </a:p>
          <a:p>
            <a:pPr lvl="1"/>
            <a:r>
              <a:rPr lang="de-DE" dirty="0"/>
              <a:t>weiterer Vorteil: stressfreieres Fahren und weniger Unfälle </a:t>
            </a:r>
          </a:p>
          <a:p>
            <a:pPr lvl="1"/>
            <a:r>
              <a:rPr lang="de-DE" dirty="0"/>
              <a:t>macht große, klimaschädliche Motoren nutzlos </a:t>
            </a:r>
            <a:r>
              <a:rPr lang="de-DE" u="sng" dirty="0"/>
              <a:t>und </a:t>
            </a:r>
            <a:r>
              <a:rPr lang="de-DE" dirty="0"/>
              <a:t>ist kostengünstiger</a:t>
            </a:r>
          </a:p>
          <a:p>
            <a:r>
              <a:rPr lang="de-DE" b="1" dirty="0"/>
              <a:t>30 innerorts</a:t>
            </a:r>
          </a:p>
          <a:p>
            <a:pPr lvl="1"/>
            <a:r>
              <a:rPr lang="de-DE" dirty="0"/>
              <a:t>erhöht die Sicherheit von Radfahrer*innen und Fußgänger*innen erheblich</a:t>
            </a:r>
          </a:p>
          <a:p>
            <a:pPr lvl="1"/>
            <a:r>
              <a:rPr lang="de-DE" dirty="0"/>
              <a:t>schmälert den Nutzen des Autos: </a:t>
            </a:r>
            <a:r>
              <a:rPr lang="de-DE" i="1" dirty="0"/>
              <a:t>Bei Tempo 30 sind wir mit dem Rad fast genauso schnell unterwegs wie mit dem Auto</a:t>
            </a:r>
          </a:p>
          <a:p>
            <a:r>
              <a:rPr lang="de-DE" dirty="0"/>
              <a:t>sehr einfach und kostengünstig umzusetzen!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12C2730-6EF0-434D-80F7-3DF470CB5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Verkehrswende am Beispiel von: Tempolimit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90F89CA-D72C-E44F-8701-156E88353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940" y="929174"/>
            <a:ext cx="4524824" cy="354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589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12C2730-6EF0-434D-80F7-3DF470CB5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04313"/>
            <a:ext cx="8991600" cy="399600"/>
          </a:xfrm>
        </p:spPr>
        <p:txBody>
          <a:bodyPr/>
          <a:lstStyle/>
          <a:p>
            <a:r>
              <a:rPr lang="de-DE" sz="2400" dirty="0"/>
              <a:t>Verkehrswende am Beispiel von: Ausbau der Radinfrastruktur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9D6FEC61-01C5-9248-9AB8-4A03F2B9C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446591"/>
              </p:ext>
            </p:extLst>
          </p:nvPr>
        </p:nvGraphicFramePr>
        <p:xfrm>
          <a:off x="347171" y="595353"/>
          <a:ext cx="8303867" cy="17780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664509">
                  <a:extLst>
                    <a:ext uri="{9D8B030D-6E8A-4147-A177-3AD203B41FA5}">
                      <a16:colId xmlns:a16="http://schemas.microsoft.com/office/drawing/2014/main" val="2939839036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1310142040"/>
                    </a:ext>
                  </a:extLst>
                </a:gridCol>
                <a:gridCol w="1605897">
                  <a:extLst>
                    <a:ext uri="{9D8B030D-6E8A-4147-A177-3AD203B41FA5}">
                      <a16:colId xmlns:a16="http://schemas.microsoft.com/office/drawing/2014/main" val="1778475144"/>
                    </a:ext>
                  </a:extLst>
                </a:gridCol>
                <a:gridCol w="1649055">
                  <a:extLst>
                    <a:ext uri="{9D8B030D-6E8A-4147-A177-3AD203B41FA5}">
                      <a16:colId xmlns:a16="http://schemas.microsoft.com/office/drawing/2014/main" val="2555861206"/>
                    </a:ext>
                  </a:extLst>
                </a:gridCol>
                <a:gridCol w="1809606">
                  <a:extLst>
                    <a:ext uri="{9D8B030D-6E8A-4147-A177-3AD203B41FA5}">
                      <a16:colId xmlns:a16="http://schemas.microsoft.com/office/drawing/2014/main" val="1693826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Veloroute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Protected</a:t>
                      </a:r>
                      <a:r>
                        <a:rPr lang="de-DE" dirty="0"/>
                        <a:t>-Bike-Lane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Fahrradstraßen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Schutzstreifen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883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Kurzbeschreibung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oft exklusiv für  Fahrräder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abgesicherte Radwege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Straßen-markierung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markierter Radweg auf Fahrbahn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141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Kosten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5560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Zeit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828485"/>
                  </a:ext>
                </a:extLst>
              </a:tr>
            </a:tbl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D8EF4F6D-6D3E-2348-8696-EDF406CB4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247"/>
          <a:stretch/>
        </p:blipFill>
        <p:spPr>
          <a:xfrm>
            <a:off x="323399" y="2571751"/>
            <a:ext cx="2221682" cy="2029018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9FBCE6FF-A520-6545-B153-612D506ADE9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6925310" y="1996710"/>
            <a:ext cx="349250" cy="370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8A181ABD-EAF5-D34A-8E34-ED1D74165AB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3617494" y="2009682"/>
            <a:ext cx="349250" cy="370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26E65F28-9D50-AB45-B541-E58DF18DB12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3983254" y="2009682"/>
            <a:ext cx="349250" cy="370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CF8A4340-CE31-654B-8DDE-508F21C0539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5253254" y="1999522"/>
            <a:ext cx="349250" cy="370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A6641029-F2C5-654A-B39A-0BD150A1F89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5639334" y="1999522"/>
            <a:ext cx="349250" cy="370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C7D3A6D9-FFD4-4E41-8EC8-5AFB1BDF1C7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2026921" y="2010088"/>
            <a:ext cx="349250" cy="370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51B27D4A-3A2B-FF4D-B767-BA362F2B91E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2382521" y="2010088"/>
            <a:ext cx="349250" cy="370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A8FBB5A-7255-8142-B8CA-6137367F908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2727961" y="2010088"/>
            <a:ext cx="349250" cy="370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1">
            <a:extLst>
              <a:ext uri="{FF2B5EF4-FFF2-40B4-BE49-F238E27FC236}">
                <a16:creationId xmlns:a16="http://schemas.microsoft.com/office/drawing/2014/main" id="{15027676-74D8-A34D-96D1-038C6D7FA2D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761" y="1650722"/>
            <a:ext cx="349250" cy="318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C93C3B2A-AFB6-9644-BBFF-1B9361AA404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761" y="1650722"/>
            <a:ext cx="349250" cy="318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1">
            <a:extLst>
              <a:ext uri="{FF2B5EF4-FFF2-40B4-BE49-F238E27FC236}">
                <a16:creationId xmlns:a16="http://schemas.microsoft.com/office/drawing/2014/main" id="{54F024E9-DDA4-9E48-82DC-0D76108B6FD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081" y="1650722"/>
            <a:ext cx="349250" cy="318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FCC70E3A-E051-FC48-89D1-738A856988B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41" y="1650722"/>
            <a:ext cx="349250" cy="318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9960FC18-5491-D047-9B1B-520DE4E625A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872" y="1649757"/>
            <a:ext cx="349250" cy="318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1">
            <a:extLst>
              <a:ext uri="{FF2B5EF4-FFF2-40B4-BE49-F238E27FC236}">
                <a16:creationId xmlns:a16="http://schemas.microsoft.com/office/drawing/2014/main" id="{2BC30B40-A3F3-E447-BB54-5E8CD5077CC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95" y="1647773"/>
            <a:ext cx="349250" cy="318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CAA5FDFE-6406-844C-BCBF-9A6C2377ABD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533" y="1659917"/>
            <a:ext cx="349250" cy="31831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47;p22">
            <a:extLst>
              <a:ext uri="{FF2B5EF4-FFF2-40B4-BE49-F238E27FC236}">
                <a16:creationId xmlns:a16="http://schemas.microsoft.com/office/drawing/2014/main" id="{E0FC8DA4-5583-384B-BF03-0B2F8279AAFB}"/>
              </a:ext>
            </a:extLst>
          </p:cNvPr>
          <p:cNvSpPr txBox="1">
            <a:spLocks/>
          </p:cNvSpPr>
          <p:nvPr/>
        </p:nvSpPr>
        <p:spPr>
          <a:xfrm rot="-5400000">
            <a:off x="-762671" y="3445110"/>
            <a:ext cx="2112442" cy="2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  <a:buSzPts val="800"/>
            </a:pPr>
            <a:r>
              <a:rPr lang="de-DE" sz="800" dirty="0"/>
              <a:t>Quelle: LH Kiel, Alexandra Brecht</a:t>
            </a:r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AA0A2948-9321-224A-98D6-07FB0C6F2E22}"/>
              </a:ext>
            </a:extLst>
          </p:cNvPr>
          <p:cNvSpPr>
            <a:spLocks noGrp="1"/>
          </p:cNvSpPr>
          <p:nvPr>
            <p:ph type="body" idx="5"/>
          </p:nvPr>
        </p:nvSpPr>
        <p:spPr>
          <a:xfrm rot="-5400000">
            <a:off x="7376363" y="3137019"/>
            <a:ext cx="2965398" cy="428249"/>
          </a:xfrm>
        </p:spPr>
        <p:txBody>
          <a:bodyPr/>
          <a:lstStyle/>
          <a:p>
            <a:r>
              <a:rPr lang="de-DE" dirty="0" err="1"/>
              <a:t>Credits</a:t>
            </a:r>
            <a:r>
              <a:rPr lang="de-DE" dirty="0"/>
              <a:t>: Wendel Moretti, Markus </a:t>
            </a:r>
            <a:r>
              <a:rPr lang="de-DE" dirty="0" err="1"/>
              <a:t>Spiekei</a:t>
            </a:r>
            <a:r>
              <a:rPr lang="de-DE" dirty="0"/>
              <a:t> (</a:t>
            </a:r>
            <a:r>
              <a:rPr lang="de-DE" dirty="0" err="1"/>
              <a:t>pexells</a:t>
            </a:r>
            <a:r>
              <a:rPr lang="de-DE" dirty="0"/>
              <a:t>) </a:t>
            </a:r>
          </a:p>
        </p:txBody>
      </p:sp>
      <p:pic>
        <p:nvPicPr>
          <p:cNvPr id="3074" name="Picture 2" descr="Geschützte Radfahrstreifen/Protected Bike Lane - QIMBY">
            <a:extLst>
              <a:ext uri="{FF2B5EF4-FFF2-40B4-BE49-F238E27FC236}">
                <a16:creationId xmlns:a16="http://schemas.microsoft.com/office/drawing/2014/main" id="{9607AB14-A6F7-7A49-95F2-C713D39FB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4" r="8861"/>
          <a:stretch/>
        </p:blipFill>
        <p:spPr bwMode="auto">
          <a:xfrm>
            <a:off x="2777625" y="2568912"/>
            <a:ext cx="2221682" cy="203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89941EA-2BA2-1647-A10D-EE59C7CBCE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0604" t="32036" r="26047" b="9088"/>
          <a:stretch/>
        </p:blipFill>
        <p:spPr>
          <a:xfrm>
            <a:off x="6940967" y="2464794"/>
            <a:ext cx="1593114" cy="216376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AE254DB-C009-0146-8827-7E3A5AC1C9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7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2672" y="2472197"/>
            <a:ext cx="1439508" cy="215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40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1"/>
          <p:cNvSpPr txBox="1">
            <a:spLocks noGrp="1"/>
          </p:cNvSpPr>
          <p:nvPr>
            <p:ph type="title"/>
          </p:nvPr>
        </p:nvSpPr>
        <p:spPr>
          <a:xfrm>
            <a:off x="313664" y="279335"/>
            <a:ext cx="8528100" cy="399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de" dirty="0"/>
              <a:t>Verkehrswende am Beispiel: Verbesserte Technik</a:t>
            </a:r>
            <a:endParaRPr dirty="0"/>
          </a:p>
        </p:txBody>
      </p:sp>
      <p:sp>
        <p:nvSpPr>
          <p:cNvPr id="309" name="Google Shape;309;p41"/>
          <p:cNvSpPr txBox="1"/>
          <p:nvPr/>
        </p:nvSpPr>
        <p:spPr>
          <a:xfrm>
            <a:off x="1495261" y="3279653"/>
            <a:ext cx="2099225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Kleinwagen (Benziner)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ca. 100g CO</a:t>
            </a:r>
            <a:r>
              <a:rPr lang="de" sz="18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/km</a:t>
            </a:r>
            <a:endParaRPr sz="1800" dirty="0"/>
          </a:p>
        </p:txBody>
      </p:sp>
      <p:sp>
        <p:nvSpPr>
          <p:cNvPr id="310" name="Google Shape;310;p41"/>
          <p:cNvSpPr txBox="1"/>
          <p:nvPr/>
        </p:nvSpPr>
        <p:spPr>
          <a:xfrm>
            <a:off x="5700502" y="3347581"/>
            <a:ext cx="18255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SUV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ca. 200g CO</a:t>
            </a:r>
            <a:r>
              <a:rPr lang="de" sz="18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/km</a:t>
            </a:r>
            <a:endParaRPr sz="1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3FCF282-839D-4086-A1D5-1EF7F0A75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970" y="918818"/>
            <a:ext cx="3062564" cy="242876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A7A5532-63EA-486E-8EFD-2BF201DC4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35" y="1208916"/>
            <a:ext cx="3710192" cy="204857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3"/>
          <p:cNvSpPr txBox="1">
            <a:spLocks noGrp="1"/>
          </p:cNvSpPr>
          <p:nvPr>
            <p:ph type="title"/>
          </p:nvPr>
        </p:nvSpPr>
        <p:spPr>
          <a:xfrm>
            <a:off x="418219" y="279335"/>
            <a:ext cx="113709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de" dirty="0"/>
              <a:t>CO</a:t>
            </a:r>
            <a:r>
              <a:rPr lang="de" baseline="-25000" dirty="0"/>
              <a:t>2</a:t>
            </a:r>
            <a:r>
              <a:rPr lang="de" dirty="0"/>
              <a:t>-Vergleich SUV, Moped und E-Bike</a:t>
            </a:r>
            <a:endParaRPr dirty="0"/>
          </a:p>
        </p:txBody>
      </p:sp>
      <p:sp>
        <p:nvSpPr>
          <p:cNvPr id="324" name="Google Shape;324;p43"/>
          <p:cNvSpPr txBox="1">
            <a:spLocks noGrp="1"/>
          </p:cNvSpPr>
          <p:nvPr>
            <p:ph type="body" idx="4"/>
          </p:nvPr>
        </p:nvSpPr>
        <p:spPr>
          <a:xfrm rot="-5400000">
            <a:off x="11056415" y="1714671"/>
            <a:ext cx="17973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/>
          </a:p>
        </p:txBody>
      </p:sp>
      <p:sp>
        <p:nvSpPr>
          <p:cNvPr id="325" name="Google Shape;325;p43"/>
          <p:cNvSpPr txBox="1">
            <a:spLocks noGrp="1"/>
          </p:cNvSpPr>
          <p:nvPr>
            <p:ph type="body" idx="5"/>
          </p:nvPr>
        </p:nvSpPr>
        <p:spPr>
          <a:xfrm rot="-5400000">
            <a:off x="11056417" y="3562318"/>
            <a:ext cx="17973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FAFFAFD-6DB1-4702-9D9D-089A829A9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170" y="918737"/>
            <a:ext cx="2008110" cy="1592530"/>
          </a:xfrm>
          <a:prstGeom prst="rect">
            <a:avLst/>
          </a:prstGeom>
          <a:solidFill>
            <a:srgbClr val="B11B52"/>
          </a:solidFill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E2A79F0-C4D5-483C-976D-1D25FC578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851" y="678935"/>
            <a:ext cx="1709954" cy="17973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5CA6F9A-38BB-412D-8123-102BEA3FF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805" y="953770"/>
            <a:ext cx="2191036" cy="1522465"/>
          </a:xfrm>
          <a:prstGeom prst="rect">
            <a:avLst/>
          </a:prstGeom>
        </p:spPr>
      </p:pic>
      <p:graphicFrame>
        <p:nvGraphicFramePr>
          <p:cNvPr id="2" name="Tabelle 5">
            <a:extLst>
              <a:ext uri="{FF2B5EF4-FFF2-40B4-BE49-F238E27FC236}">
                <a16:creationId xmlns:a16="http://schemas.microsoft.com/office/drawing/2014/main" id="{525A94F8-A517-3B4E-B333-2C560D446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401660"/>
              </p:ext>
            </p:extLst>
          </p:nvPr>
        </p:nvGraphicFramePr>
        <p:xfrm>
          <a:off x="418219" y="2571749"/>
          <a:ext cx="7928580" cy="197515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603621">
                  <a:extLst>
                    <a:ext uri="{9D8B030D-6E8A-4147-A177-3AD203B41FA5}">
                      <a16:colId xmlns:a16="http://schemas.microsoft.com/office/drawing/2014/main" val="202624593"/>
                    </a:ext>
                  </a:extLst>
                </a:gridCol>
                <a:gridCol w="2360669">
                  <a:extLst>
                    <a:ext uri="{9D8B030D-6E8A-4147-A177-3AD203B41FA5}">
                      <a16:colId xmlns:a16="http://schemas.microsoft.com/office/drawing/2014/main" val="368017802"/>
                    </a:ext>
                  </a:extLst>
                </a:gridCol>
                <a:gridCol w="1982145">
                  <a:extLst>
                    <a:ext uri="{9D8B030D-6E8A-4147-A177-3AD203B41FA5}">
                      <a16:colId xmlns:a16="http://schemas.microsoft.com/office/drawing/2014/main" val="3063445174"/>
                    </a:ext>
                  </a:extLst>
                </a:gridCol>
                <a:gridCol w="1982145">
                  <a:extLst>
                    <a:ext uri="{9D8B030D-6E8A-4147-A177-3AD203B41FA5}">
                      <a16:colId xmlns:a16="http://schemas.microsoft.com/office/drawing/2014/main" val="994883974"/>
                    </a:ext>
                  </a:extLst>
                </a:gridCol>
              </a:tblGrid>
              <a:tr h="362138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A51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SUV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A51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MOPED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A51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E-Bike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A5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164753"/>
                  </a:ext>
                </a:extLst>
              </a:tr>
              <a:tr h="537672">
                <a:tc>
                  <a:txBody>
                    <a:bodyPr/>
                    <a:lstStyle/>
                    <a:p>
                      <a:r>
                        <a:rPr lang="de-DE" dirty="0"/>
                        <a:t>Gewicht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5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ca. 2 Tonnen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5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ca. 100 kg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5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ca. 25 kg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5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410152"/>
                  </a:ext>
                </a:extLst>
              </a:tr>
              <a:tr h="537672">
                <a:tc>
                  <a:txBody>
                    <a:bodyPr/>
                    <a:lstStyle/>
                    <a:p>
                      <a:r>
                        <a:rPr lang="de-DE" dirty="0"/>
                        <a:t>Verbrauch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5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ca. 10 Liter/100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5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2,5 Liter/100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5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500 kWh/100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5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827450"/>
                  </a:ext>
                </a:extLst>
              </a:tr>
              <a:tr h="537672">
                <a:tc>
                  <a:txBody>
                    <a:bodyPr/>
                    <a:lstStyle/>
                    <a:p>
                      <a:r>
                        <a:rPr lang="de-DE" dirty="0"/>
                        <a:t>CO</a:t>
                      </a:r>
                      <a:r>
                        <a:rPr lang="de-DE" baseline="-25000" dirty="0"/>
                        <a:t>2</a:t>
                      </a:r>
                      <a:r>
                        <a:rPr lang="de-DE" dirty="0"/>
                        <a:t>-Emissionen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5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200 gCO</a:t>
                      </a:r>
                      <a:r>
                        <a:rPr lang="de-DE" baseline="-25000" dirty="0"/>
                        <a:t>2</a:t>
                      </a:r>
                      <a:r>
                        <a:rPr lang="de-DE" dirty="0"/>
                        <a:t>/km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5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60 gCO</a:t>
                      </a:r>
                      <a:r>
                        <a:rPr lang="de-DE" baseline="-25000" dirty="0"/>
                        <a:t>2</a:t>
                      </a:r>
                      <a:r>
                        <a:rPr lang="de-DE" dirty="0"/>
                        <a:t>/km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5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5 gCO</a:t>
                      </a:r>
                      <a:r>
                        <a:rPr lang="de-DE" baseline="-25000" dirty="0"/>
                        <a:t>2</a:t>
                      </a:r>
                      <a:r>
                        <a:rPr lang="de-DE" dirty="0"/>
                        <a:t>/km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5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79565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4"/>
          <p:cNvSpPr txBox="1">
            <a:spLocks noGrp="1"/>
          </p:cNvSpPr>
          <p:nvPr>
            <p:ph type="title"/>
          </p:nvPr>
        </p:nvSpPr>
        <p:spPr>
          <a:xfrm>
            <a:off x="313664" y="279335"/>
            <a:ext cx="8528100" cy="399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Wie sieht’s aus mit E-Autos?</a:t>
            </a:r>
            <a:endParaRPr dirty="0"/>
          </a:p>
        </p:txBody>
      </p:sp>
      <p:sp>
        <p:nvSpPr>
          <p:cNvPr id="337" name="Google Shape;337;p44"/>
          <p:cNvSpPr txBox="1"/>
          <p:nvPr/>
        </p:nvSpPr>
        <p:spPr>
          <a:xfrm>
            <a:off x="5647050" y="2017638"/>
            <a:ext cx="2313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0"/>
              <a:t>?</a:t>
            </a:r>
            <a:endParaRPr sz="60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A7AA767-CB04-4ABB-BAA9-D3FAF0629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81" y="678935"/>
            <a:ext cx="4566550" cy="38012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313664" y="332580"/>
            <a:ext cx="85281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de"/>
              <a:t>CO</a:t>
            </a:r>
            <a:r>
              <a:rPr lang="de" baseline="-25000"/>
              <a:t>2</a:t>
            </a:r>
            <a:r>
              <a:rPr lang="de"/>
              <a:t>-Bilanz nach Bereichen an der Schule</a:t>
            </a:r>
            <a:endParaRPr b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/>
          </a:p>
        </p:txBody>
      </p:sp>
      <p:pic>
        <p:nvPicPr>
          <p:cNvPr id="117" name="Google Shape;11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201" y="809025"/>
            <a:ext cx="6504324" cy="36654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18" name="Google Shape;118;p19"/>
          <p:cNvSpPr/>
          <p:nvPr/>
        </p:nvSpPr>
        <p:spPr>
          <a:xfrm>
            <a:off x="2280563" y="669000"/>
            <a:ext cx="3141600" cy="3805500"/>
          </a:xfrm>
          <a:prstGeom prst="donut">
            <a:avLst>
              <a:gd name="adj" fmla="val 4289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3FE6B16-4E1E-4FFB-B8F4-355FD02B1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Vergleich E-Auto und Benziner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97A1462-789E-4C4B-A252-1DE51247F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945" y="1140437"/>
            <a:ext cx="2015662" cy="16778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9E022D5-DF97-4405-9F2A-B31F5828F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707" y="1495907"/>
            <a:ext cx="2155157" cy="1189964"/>
          </a:xfrm>
          <a:prstGeom prst="rect">
            <a:avLst/>
          </a:prstGeom>
        </p:spPr>
      </p:pic>
      <p:graphicFrame>
        <p:nvGraphicFramePr>
          <p:cNvPr id="8" name="Tabelle 5">
            <a:extLst>
              <a:ext uri="{FF2B5EF4-FFF2-40B4-BE49-F238E27FC236}">
                <a16:creationId xmlns:a16="http://schemas.microsoft.com/office/drawing/2014/main" id="{CC12AA07-FC87-5446-9FA3-7E31AE2B01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239506"/>
              </p:ext>
            </p:extLst>
          </p:nvPr>
        </p:nvGraphicFramePr>
        <p:xfrm>
          <a:off x="158262" y="2763441"/>
          <a:ext cx="8863817" cy="112776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792780">
                  <a:extLst>
                    <a:ext uri="{9D8B030D-6E8A-4147-A177-3AD203B41FA5}">
                      <a16:colId xmlns:a16="http://schemas.microsoft.com/office/drawing/2014/main" val="202624593"/>
                    </a:ext>
                  </a:extLst>
                </a:gridCol>
                <a:gridCol w="2058171">
                  <a:extLst>
                    <a:ext uri="{9D8B030D-6E8A-4147-A177-3AD203B41FA5}">
                      <a16:colId xmlns:a16="http://schemas.microsoft.com/office/drawing/2014/main" val="368017802"/>
                    </a:ext>
                  </a:extLst>
                </a:gridCol>
                <a:gridCol w="1688935">
                  <a:extLst>
                    <a:ext uri="{9D8B030D-6E8A-4147-A177-3AD203B41FA5}">
                      <a16:colId xmlns:a16="http://schemas.microsoft.com/office/drawing/2014/main" val="994883974"/>
                    </a:ext>
                  </a:extLst>
                </a:gridCol>
                <a:gridCol w="1787776">
                  <a:extLst>
                    <a:ext uri="{9D8B030D-6E8A-4147-A177-3AD203B41FA5}">
                      <a16:colId xmlns:a16="http://schemas.microsoft.com/office/drawing/2014/main" val="1521612941"/>
                    </a:ext>
                  </a:extLst>
                </a:gridCol>
                <a:gridCol w="1536155">
                  <a:extLst>
                    <a:ext uri="{9D8B030D-6E8A-4147-A177-3AD203B41FA5}">
                      <a16:colId xmlns:a16="http://schemas.microsoft.com/office/drawing/2014/main" val="2661570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A51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Benziner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A51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dirty="0"/>
                        <a:t>E-Auto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A51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SUV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A5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164753"/>
                  </a:ext>
                </a:extLst>
              </a:tr>
              <a:tr h="268836">
                <a:tc rowSpan="2">
                  <a:txBody>
                    <a:bodyPr/>
                    <a:lstStyle/>
                    <a:p>
                      <a:r>
                        <a:rPr lang="de-DE" dirty="0"/>
                        <a:t>CO</a:t>
                      </a:r>
                      <a:r>
                        <a:rPr lang="de-DE" baseline="-25000" dirty="0"/>
                        <a:t>2</a:t>
                      </a:r>
                      <a:r>
                        <a:rPr lang="de-DE" dirty="0"/>
                        <a:t>-Emissionen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55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dirty="0"/>
                        <a:t>138 gCO</a:t>
                      </a:r>
                      <a:r>
                        <a:rPr lang="de-DE" baseline="-25000" dirty="0"/>
                        <a:t>2</a:t>
                      </a:r>
                      <a:r>
                        <a:rPr lang="de-DE" dirty="0"/>
                        <a:t>/km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5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Strommix</a:t>
                      </a:r>
                      <a:r>
                        <a:rPr lang="de-DE" dirty="0"/>
                        <a:t> </a:t>
                      </a:r>
                    </a:p>
                    <a:p>
                      <a:pPr algn="ctr"/>
                      <a:r>
                        <a:rPr lang="de-DE" dirty="0"/>
                        <a:t>(Stand 2020)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5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dirty="0"/>
                        <a:t>90 gCO</a:t>
                      </a:r>
                      <a:r>
                        <a:rPr lang="de-DE" baseline="-25000" dirty="0"/>
                        <a:t>2</a:t>
                      </a:r>
                      <a:r>
                        <a:rPr lang="de-DE" dirty="0"/>
                        <a:t>/km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55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dirty="0"/>
                        <a:t>200 gCO</a:t>
                      </a:r>
                      <a:r>
                        <a:rPr lang="de-DE" baseline="-25000" dirty="0"/>
                        <a:t>2</a:t>
                      </a:r>
                      <a:r>
                        <a:rPr lang="de-DE" dirty="0"/>
                        <a:t>/km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5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795657"/>
                  </a:ext>
                </a:extLst>
              </a:tr>
              <a:tr h="26883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dirty="0">
                          <a:solidFill>
                            <a:srgbClr val="B11B52"/>
                          </a:solidFill>
                        </a:rPr>
                        <a:t>Kohlestrom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5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dirty="0">
                          <a:solidFill>
                            <a:srgbClr val="B11B52"/>
                          </a:solidFill>
                        </a:rPr>
                        <a:t>170 ggCO</a:t>
                      </a:r>
                      <a:r>
                        <a:rPr lang="de-DE" baseline="-25000" dirty="0">
                          <a:solidFill>
                            <a:srgbClr val="B11B52"/>
                          </a:solidFill>
                        </a:rPr>
                        <a:t>2</a:t>
                      </a:r>
                      <a:r>
                        <a:rPr lang="de-DE" dirty="0">
                          <a:solidFill>
                            <a:srgbClr val="B11B52"/>
                          </a:solidFill>
                        </a:rPr>
                        <a:t>/km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55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013573"/>
                  </a:ext>
                </a:extLst>
              </a:tr>
            </a:tbl>
          </a:graphicData>
        </a:graphic>
      </p:graphicFrame>
      <p:sp>
        <p:nvSpPr>
          <p:cNvPr id="9" name="Ovale Legende 8">
            <a:extLst>
              <a:ext uri="{FF2B5EF4-FFF2-40B4-BE49-F238E27FC236}">
                <a16:creationId xmlns:a16="http://schemas.microsoft.com/office/drawing/2014/main" id="{44C70C6C-4C92-814F-92AF-0AFE6FCC1668}"/>
              </a:ext>
            </a:extLst>
          </p:cNvPr>
          <p:cNvSpPr/>
          <p:nvPr/>
        </p:nvSpPr>
        <p:spPr>
          <a:xfrm>
            <a:off x="6179106" y="197971"/>
            <a:ext cx="2842973" cy="1739317"/>
          </a:xfrm>
          <a:prstGeom prst="wedgeEllipseCallout">
            <a:avLst>
              <a:gd name="adj1" fmla="val -51427"/>
              <a:gd name="adj2" fmla="val 45732"/>
            </a:avLst>
          </a:prstGeom>
          <a:noFill/>
          <a:ln>
            <a:solidFill>
              <a:srgbClr val="B11B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00" dirty="0">
                <a:solidFill>
                  <a:schemeClr val="accent5"/>
                </a:solidFill>
              </a:rPr>
              <a:t>Zudem ist die energieintensive Herstellung von Elektrofahrzeugen sowie die relativ kurze Lebensdauer der Batterien zu bedenken!</a:t>
            </a:r>
          </a:p>
        </p:txBody>
      </p:sp>
    </p:spTree>
    <p:extLst>
      <p:ext uri="{BB962C8B-B14F-4D97-AF65-F5344CB8AC3E}">
        <p14:creationId xmlns:p14="http://schemas.microsoft.com/office/powerpoint/2010/main" val="605859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9"/>
          <p:cNvSpPr txBox="1">
            <a:spLocks noGrp="1"/>
          </p:cNvSpPr>
          <p:nvPr>
            <p:ph type="ctrTitle"/>
          </p:nvPr>
        </p:nvSpPr>
        <p:spPr>
          <a:xfrm>
            <a:off x="313661" y="558209"/>
            <a:ext cx="4992000" cy="1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de"/>
              <a:t>Fragen?</a:t>
            </a:r>
            <a:endParaRPr/>
          </a:p>
        </p:txBody>
      </p:sp>
      <p:sp>
        <p:nvSpPr>
          <p:cNvPr id="381" name="Google Shape;381;p49"/>
          <p:cNvSpPr txBox="1">
            <a:spLocks noGrp="1"/>
          </p:cNvSpPr>
          <p:nvPr>
            <p:ph type="subTitle" idx="1"/>
          </p:nvPr>
        </p:nvSpPr>
        <p:spPr>
          <a:xfrm>
            <a:off x="313661" y="2409903"/>
            <a:ext cx="42585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"/>
          <p:cNvSpPr txBox="1">
            <a:spLocks noGrp="1"/>
          </p:cNvSpPr>
          <p:nvPr>
            <p:ph type="title"/>
          </p:nvPr>
        </p:nvSpPr>
        <p:spPr>
          <a:xfrm>
            <a:off x="703385" y="279335"/>
            <a:ext cx="7070775" cy="399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de-DE" dirty="0"/>
              <a:t>Wie bist du heute zur Schule gekommen?</a:t>
            </a:r>
            <a:endParaRPr dirty="0"/>
          </a:p>
        </p:txBody>
      </p:sp>
      <p:sp>
        <p:nvSpPr>
          <p:cNvPr id="216" name="Google Shape;216;p5"/>
          <p:cNvSpPr/>
          <p:nvPr/>
        </p:nvSpPr>
        <p:spPr>
          <a:xfrm>
            <a:off x="2125598" y="1762125"/>
            <a:ext cx="1866900" cy="1371600"/>
          </a:xfrm>
          <a:prstGeom prst="parallelogram">
            <a:avLst>
              <a:gd name="adj" fmla="val 25000"/>
            </a:avLst>
          </a:prstGeom>
          <a:solidFill>
            <a:srgbClr val="92D050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5"/>
          <p:cNvSpPr/>
          <p:nvPr/>
        </p:nvSpPr>
        <p:spPr>
          <a:xfrm>
            <a:off x="3648076" y="1763648"/>
            <a:ext cx="1847850" cy="1371600"/>
          </a:xfrm>
          <a:prstGeom prst="trapezoid">
            <a:avLst>
              <a:gd name="adj" fmla="val 25000"/>
            </a:avLst>
          </a:prstGeom>
          <a:solidFill>
            <a:srgbClr val="FFC000">
              <a:alpha val="77647"/>
            </a:srgbClr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5"/>
          <p:cNvSpPr/>
          <p:nvPr/>
        </p:nvSpPr>
        <p:spPr>
          <a:xfrm rot="4560000">
            <a:off x="5156517" y="1760389"/>
            <a:ext cx="1752600" cy="1371600"/>
          </a:xfrm>
          <a:prstGeom prst="parallelogram">
            <a:avLst>
              <a:gd name="adj" fmla="val 25000"/>
            </a:avLst>
          </a:prstGeom>
          <a:solidFill>
            <a:srgbClr val="CC3B0E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9" name="Google Shape;219;p5"/>
          <p:cNvCxnSpPr/>
          <p:nvPr/>
        </p:nvCxnSpPr>
        <p:spPr>
          <a:xfrm>
            <a:off x="6553201" y="685801"/>
            <a:ext cx="9525" cy="107632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0" name="Google Shape;220;p5"/>
          <p:cNvCxnSpPr/>
          <p:nvPr/>
        </p:nvCxnSpPr>
        <p:spPr>
          <a:xfrm>
            <a:off x="2476501" y="685801"/>
            <a:ext cx="9525" cy="107632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1" name="Google Shape;221;p5" descr="Gruppe mit einfarbiger Füll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3651" y="1447800"/>
            <a:ext cx="1114425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" descr="Gruppe mit einfarbiger Füll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6850" y="1333500"/>
            <a:ext cx="1009650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5" descr="Frau mit einfarbiger Füllu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52826" y="1885951"/>
            <a:ext cx="733425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5" descr="Gehen mit einfarbiger Füllu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8226" y="1924051"/>
            <a:ext cx="752475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5" descr="Verwirrte Person mit einfarbiger Füllu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0525" y="1571625"/>
            <a:ext cx="64770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5"/>
          <p:cNvSpPr txBox="1"/>
          <p:nvPr/>
        </p:nvSpPr>
        <p:spPr>
          <a:xfrm>
            <a:off x="2414588" y="2486026"/>
            <a:ext cx="122872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zu Fuß/mit dem Rad</a:t>
            </a:r>
            <a:endParaRPr dirty="0"/>
          </a:p>
        </p:txBody>
      </p:sp>
      <p:sp>
        <p:nvSpPr>
          <p:cNvPr id="227" name="Google Shape;227;p5"/>
          <p:cNvSpPr txBox="1"/>
          <p:nvPr/>
        </p:nvSpPr>
        <p:spPr>
          <a:xfrm>
            <a:off x="5583200" y="2263631"/>
            <a:ext cx="107990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 dem (eigenen) Auto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5"/>
          <p:cNvSpPr txBox="1"/>
          <p:nvPr/>
        </p:nvSpPr>
        <p:spPr>
          <a:xfrm>
            <a:off x="3911196" y="2252663"/>
            <a:ext cx="130492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 dem Bus/der Bahn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"/>
          <p:cNvSpPr txBox="1">
            <a:spLocks noGrp="1"/>
          </p:cNvSpPr>
          <p:nvPr>
            <p:ph type="body" idx="1"/>
          </p:nvPr>
        </p:nvSpPr>
        <p:spPr>
          <a:xfrm>
            <a:off x="1378248" y="955965"/>
            <a:ext cx="6395912" cy="363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>
              <a:buFont typeface="Calibri"/>
              <a:buAutoNum type="arabicPeriod"/>
            </a:pPr>
            <a:r>
              <a:rPr lang="de-DE" b="1" dirty="0">
                <a:solidFill>
                  <a:srgbClr val="7F7F7F"/>
                </a:solidFill>
              </a:rPr>
              <a:t>Wie hoch ist der Anteil klimaschädlicher Treibhausgase im Verkehrsbereich? </a:t>
            </a:r>
          </a:p>
          <a:p>
            <a:pPr marL="342900" indent="-342900">
              <a:buFont typeface="Calibri"/>
              <a:buAutoNum type="arabicPeriod"/>
            </a:pPr>
            <a:r>
              <a:rPr lang="de-DE" dirty="0">
                <a:solidFill>
                  <a:srgbClr val="7F7F7F"/>
                </a:solidFill>
              </a:rPr>
              <a:t>Weitere verkehrsbedingte Belastungen für die Umwelt</a:t>
            </a:r>
          </a:p>
          <a:p>
            <a:pPr marL="342900" indent="-342900">
              <a:buFont typeface="Calibri"/>
              <a:buAutoNum type="arabicPeriod"/>
            </a:pPr>
            <a:r>
              <a:rPr lang="de-DE" dirty="0">
                <a:solidFill>
                  <a:srgbClr val="7F7F7F"/>
                </a:solidFill>
              </a:rPr>
              <a:t>Klimaschutzziele der Bundesregierung: Klimaneutralität bis 2045!?</a:t>
            </a:r>
          </a:p>
          <a:p>
            <a:pPr marL="342900" indent="-342900">
              <a:buFont typeface="Calibri"/>
              <a:buAutoNum type="arabicPeriod"/>
            </a:pPr>
            <a:r>
              <a:rPr lang="de-DE" dirty="0">
                <a:solidFill>
                  <a:srgbClr val="7F7F7F"/>
                </a:solidFill>
              </a:rPr>
              <a:t>Wie können wir Emissionen vermeiden? </a:t>
            </a:r>
            <a:endParaRPr lang="de-DE" dirty="0"/>
          </a:p>
          <a:p>
            <a:pPr marL="342900" indent="-342900">
              <a:buFont typeface="Calibri"/>
              <a:buAutoNum type="arabicPeriod"/>
            </a:pPr>
            <a:r>
              <a:rPr lang="de-DE" dirty="0">
                <a:solidFill>
                  <a:srgbClr val="7F7F7F"/>
                </a:solidFill>
              </a:rPr>
              <a:t>Was können wir konkret an unserer Schule machen? 			</a:t>
            </a:r>
            <a:endParaRPr dirty="0"/>
          </a:p>
        </p:txBody>
      </p:sp>
      <p:sp>
        <p:nvSpPr>
          <p:cNvPr id="199" name="Google Shape;199;p5"/>
          <p:cNvSpPr txBox="1">
            <a:spLocks noGrp="1"/>
          </p:cNvSpPr>
          <p:nvPr>
            <p:ph type="title"/>
          </p:nvPr>
        </p:nvSpPr>
        <p:spPr>
          <a:xfrm>
            <a:off x="1378248" y="279334"/>
            <a:ext cx="6395912" cy="619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de-DE" sz="2000" b="1" dirty="0"/>
              <a:t>Mobilität – Wie viele Treibhausgasemissionen verursachen wir auf unserem Weg zur Schule?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1638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B09C4AF-D595-D34D-B036-B9E3BFEC1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Treibhausgasemissionen nach Sektoren (2018)</a:t>
            </a:r>
          </a:p>
        </p:txBody>
      </p:sp>
      <p:pic>
        <p:nvPicPr>
          <p:cNvPr id="8" name="Google Shape;159;p7">
            <a:extLst>
              <a:ext uri="{FF2B5EF4-FFF2-40B4-BE49-F238E27FC236}">
                <a16:creationId xmlns:a16="http://schemas.microsoft.com/office/drawing/2014/main" id="{676F44E0-B9CF-EB4F-AB26-AFB618FE77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28169" y="955138"/>
            <a:ext cx="3865198" cy="34567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83EA292-32D4-F347-AEB5-EDE1FA079F84}"/>
              </a:ext>
            </a:extLst>
          </p:cNvPr>
          <p:cNvSpPr txBox="1"/>
          <p:nvPr/>
        </p:nvSpPr>
        <p:spPr>
          <a:xfrm>
            <a:off x="1627323" y="2138766"/>
            <a:ext cx="891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Industrie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1432C28-7959-5149-B9C8-C251BB3258CA}"/>
              </a:ext>
            </a:extLst>
          </p:cNvPr>
          <p:cNvSpPr txBox="1"/>
          <p:nvPr/>
        </p:nvSpPr>
        <p:spPr>
          <a:xfrm>
            <a:off x="2872354" y="801249"/>
            <a:ext cx="891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Sonstige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01AACE5-4D05-A747-ABB0-4EBCE4916F0B}"/>
              </a:ext>
            </a:extLst>
          </p:cNvPr>
          <p:cNvSpPr txBox="1"/>
          <p:nvPr/>
        </p:nvSpPr>
        <p:spPr>
          <a:xfrm>
            <a:off x="1973453" y="3913028"/>
            <a:ext cx="891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Verkehr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51A88FF-C0BE-224B-B706-14880B65173C}"/>
              </a:ext>
            </a:extLst>
          </p:cNvPr>
          <p:cNvSpPr txBox="1"/>
          <p:nvPr/>
        </p:nvSpPr>
        <p:spPr>
          <a:xfrm>
            <a:off x="5803062" y="1830989"/>
            <a:ext cx="1612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Energiewirtschaft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9B1648C-F6E9-A04D-B57C-04FAD6329D58}"/>
              </a:ext>
            </a:extLst>
          </p:cNvPr>
          <p:cNvSpPr txBox="1"/>
          <p:nvPr/>
        </p:nvSpPr>
        <p:spPr>
          <a:xfrm>
            <a:off x="5141776" y="4111449"/>
            <a:ext cx="1612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Gebäude</a:t>
            </a:r>
          </a:p>
        </p:txBody>
      </p:sp>
    </p:spTree>
    <p:extLst>
      <p:ext uri="{BB962C8B-B14F-4D97-AF65-F5344CB8AC3E}">
        <p14:creationId xmlns:p14="http://schemas.microsoft.com/office/powerpoint/2010/main" val="2383351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15736" y="605783"/>
            <a:ext cx="5936588" cy="399498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5"/>
          <p:cNvSpPr txBox="1">
            <a:spLocks noGrp="1"/>
          </p:cNvSpPr>
          <p:nvPr>
            <p:ph type="title"/>
          </p:nvPr>
        </p:nvSpPr>
        <p:spPr>
          <a:xfrm>
            <a:off x="333565" y="206183"/>
            <a:ext cx="85281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de" sz="2400" dirty="0"/>
              <a:t>Emissionen einzelner Verkehrsmittel pro Personenkilometer</a:t>
            </a:r>
            <a:endParaRPr sz="2400" dirty="0"/>
          </a:p>
        </p:txBody>
      </p:sp>
      <p:sp>
        <p:nvSpPr>
          <p:cNvPr id="173" name="Google Shape;173;p25"/>
          <p:cNvSpPr txBox="1">
            <a:spLocks noGrp="1"/>
          </p:cNvSpPr>
          <p:nvPr>
            <p:ph type="body" idx="4"/>
          </p:nvPr>
        </p:nvSpPr>
        <p:spPr>
          <a:xfrm rot="-5400000">
            <a:off x="11056415" y="1714671"/>
            <a:ext cx="17973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ts val="800"/>
              <a:buNone/>
            </a:pPr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body" idx="5"/>
          </p:nvPr>
        </p:nvSpPr>
        <p:spPr>
          <a:xfrm rot="-5400000">
            <a:off x="11056417" y="3562318"/>
            <a:ext cx="17973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ts val="800"/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"/>
          <p:cNvSpPr txBox="1">
            <a:spLocks noGrp="1"/>
          </p:cNvSpPr>
          <p:nvPr>
            <p:ph type="body" idx="1"/>
          </p:nvPr>
        </p:nvSpPr>
        <p:spPr>
          <a:xfrm>
            <a:off x="1378248" y="955965"/>
            <a:ext cx="6395912" cy="363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>
              <a:buFont typeface="Calibri"/>
              <a:buAutoNum type="arabicPeriod"/>
            </a:pPr>
            <a:r>
              <a:rPr lang="de-DE" dirty="0">
                <a:solidFill>
                  <a:srgbClr val="7F7F7F"/>
                </a:solidFill>
              </a:rPr>
              <a:t>Wie hoch ist der Anteil klimaschädlicher Treibhausgase im Verkehrsbereich? </a:t>
            </a:r>
          </a:p>
          <a:p>
            <a:pPr marL="342900" indent="-342900">
              <a:buFont typeface="Calibri"/>
              <a:buAutoNum type="arabicPeriod"/>
            </a:pPr>
            <a:r>
              <a:rPr lang="de-DE" b="1" dirty="0">
                <a:solidFill>
                  <a:srgbClr val="7F7F7F"/>
                </a:solidFill>
              </a:rPr>
              <a:t>Weitere verkehrsbedingte Belastungen für die Umwelt </a:t>
            </a:r>
          </a:p>
          <a:p>
            <a:pPr marL="342900" indent="-342900">
              <a:buFont typeface="Calibri"/>
              <a:buAutoNum type="arabicPeriod"/>
            </a:pPr>
            <a:r>
              <a:rPr lang="de-DE" dirty="0">
                <a:solidFill>
                  <a:srgbClr val="7F7F7F"/>
                </a:solidFill>
              </a:rPr>
              <a:t>Klimaschutzziele der Bundesregierung: Klimaneutralität bis 2045!?</a:t>
            </a:r>
          </a:p>
          <a:p>
            <a:pPr marL="342900" indent="-342900">
              <a:buFont typeface="Calibri"/>
              <a:buAutoNum type="arabicPeriod"/>
            </a:pPr>
            <a:r>
              <a:rPr lang="de-DE" dirty="0">
                <a:solidFill>
                  <a:srgbClr val="7F7F7F"/>
                </a:solidFill>
              </a:rPr>
              <a:t>Wie können wir Emissionen vermeiden? </a:t>
            </a:r>
            <a:endParaRPr lang="de-DE" dirty="0"/>
          </a:p>
          <a:p>
            <a:pPr marL="342900" indent="-342900">
              <a:buFont typeface="Calibri"/>
              <a:buAutoNum type="arabicPeriod"/>
            </a:pPr>
            <a:r>
              <a:rPr lang="de-DE" dirty="0">
                <a:solidFill>
                  <a:srgbClr val="7F7F7F"/>
                </a:solidFill>
              </a:rPr>
              <a:t>Was können wir konkret an unserer Schule machen? 			</a:t>
            </a:r>
            <a:endParaRPr dirty="0"/>
          </a:p>
        </p:txBody>
      </p:sp>
      <p:sp>
        <p:nvSpPr>
          <p:cNvPr id="199" name="Google Shape;199;p5"/>
          <p:cNvSpPr txBox="1">
            <a:spLocks noGrp="1"/>
          </p:cNvSpPr>
          <p:nvPr>
            <p:ph type="title"/>
          </p:nvPr>
        </p:nvSpPr>
        <p:spPr>
          <a:xfrm>
            <a:off x="1378248" y="279334"/>
            <a:ext cx="6395912" cy="619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de-DE" sz="2000" b="1" dirty="0"/>
              <a:t>Mobilität – Wie viele Treibhausgasemissionen verursachen wir auf unserem Weg zur Schule?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6476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>
            <a:spLocks noGrp="1"/>
          </p:cNvSpPr>
          <p:nvPr>
            <p:ph type="body" idx="4"/>
          </p:nvPr>
        </p:nvSpPr>
        <p:spPr>
          <a:xfrm rot="-5400000">
            <a:off x="11056415" y="1714671"/>
            <a:ext cx="17973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ts val="800"/>
              <a:buNone/>
            </a:pPr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body" idx="5"/>
          </p:nvPr>
        </p:nvSpPr>
        <p:spPr>
          <a:xfrm rot="-5400000">
            <a:off x="11056417" y="3562318"/>
            <a:ext cx="17973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ts val="800"/>
              <a:buNone/>
            </a:pPr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52CCE39-F2C2-E44C-B353-55E67A3DFA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3" t="-1" b="614"/>
          <a:stretch/>
        </p:blipFill>
        <p:spPr>
          <a:xfrm>
            <a:off x="1297022" y="19455"/>
            <a:ext cx="6559411" cy="464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12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C2B6294-391C-2643-BA4F-51C37FB5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13" y="91007"/>
            <a:ext cx="8084612" cy="399600"/>
          </a:xfrm>
        </p:spPr>
        <p:txBody>
          <a:bodyPr/>
          <a:lstStyle/>
          <a:p>
            <a:r>
              <a:rPr lang="de-DE" sz="2400" dirty="0"/>
              <a:t>Wie viel Fläche brauchen wir?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51C1964-8B8F-1F43-B188-A93D743DD4C5}"/>
              </a:ext>
            </a:extLst>
          </p:cNvPr>
          <p:cNvSpPr>
            <a:spLocks noGrp="1"/>
          </p:cNvSpPr>
          <p:nvPr>
            <p:ph type="body" idx="5"/>
          </p:nvPr>
        </p:nvSpPr>
        <p:spPr>
          <a:xfrm rot="-5400000">
            <a:off x="7077959" y="2616455"/>
            <a:ext cx="3766267" cy="202357"/>
          </a:xfrm>
        </p:spPr>
        <p:txBody>
          <a:bodyPr/>
          <a:lstStyle/>
          <a:p>
            <a:r>
              <a:rPr lang="de-DE" dirty="0"/>
              <a:t>CC BY 3.0; Grafik: Martin </a:t>
            </a:r>
            <a:r>
              <a:rPr lang="de-DE" dirty="0" err="1"/>
              <a:t>Randelhoff</a:t>
            </a:r>
            <a:r>
              <a:rPr lang="de-DE" dirty="0"/>
              <a:t> nach </a:t>
            </a:r>
            <a:r>
              <a:rPr lang="de-DE" dirty="0" err="1"/>
              <a:t>Knoflacher</a:t>
            </a:r>
            <a:r>
              <a:rPr lang="de-DE" dirty="0"/>
              <a:t> (1993)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6F8960D-C9A6-C246-ABF3-5DDF0F102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340"/>
          <a:stretch/>
        </p:blipFill>
        <p:spPr>
          <a:xfrm>
            <a:off x="4323425" y="140270"/>
            <a:ext cx="4355883" cy="437223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141D879-FF14-0F40-9436-6CA42441277D}"/>
              </a:ext>
            </a:extLst>
          </p:cNvPr>
          <p:cNvSpPr txBox="1"/>
          <p:nvPr/>
        </p:nvSpPr>
        <p:spPr>
          <a:xfrm>
            <a:off x="464692" y="678756"/>
            <a:ext cx="34090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ein Auto im Stillstand verbraucht 11mal so viel Platz wie ein geparktes Fahrrad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im Vergleich zu einer zu 20% besetzte Straßenbahn verbraucht bei 30 km/h verbraucht ein Auto fast 12 mal so viel Platz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Autos = Stehzeuge, denn </a:t>
            </a:r>
            <a:r>
              <a:rPr lang="de-DE" sz="1800" dirty="0">
                <a:solidFill>
                  <a:srgbClr val="B11B52"/>
                </a:solidFill>
              </a:rPr>
              <a:t>23 Stunden </a:t>
            </a:r>
            <a:r>
              <a:rPr lang="de-DE" sz="1800" dirty="0"/>
              <a:t>am Tag stehen sie nur rum </a:t>
            </a:r>
          </a:p>
        </p:txBody>
      </p:sp>
    </p:spTree>
    <p:extLst>
      <p:ext uri="{BB962C8B-B14F-4D97-AF65-F5344CB8AC3E}">
        <p14:creationId xmlns:p14="http://schemas.microsoft.com/office/powerpoint/2010/main" val="143110267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1190</Words>
  <Application>Microsoft Macintosh PowerPoint</Application>
  <PresentationFormat>Bildschirmpräsentation (16:9)</PresentationFormat>
  <Paragraphs>134</Paragraphs>
  <Slides>21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Arial</vt:lpstr>
      <vt:lpstr>Calibri</vt:lpstr>
      <vt:lpstr>Courier New</vt:lpstr>
      <vt:lpstr>Times New Roman</vt:lpstr>
      <vt:lpstr>Simple Light</vt:lpstr>
      <vt:lpstr>Mobilität – Wie viele Treibhausgasemissionen verursachen wir auf unserem Weg zur Schule? </vt:lpstr>
      <vt:lpstr>CO2-Bilanz nach Bereichen an der Schule </vt:lpstr>
      <vt:lpstr>Wie bist du heute zur Schule gekommen?</vt:lpstr>
      <vt:lpstr>Mobilität – Wie viele Treibhausgasemissionen verursachen wir auf unserem Weg zur Schule? </vt:lpstr>
      <vt:lpstr>Treibhausgasemissionen nach Sektoren (2018)</vt:lpstr>
      <vt:lpstr>Emissionen einzelner Verkehrsmittel pro Personenkilometer</vt:lpstr>
      <vt:lpstr>Mobilität – Wie viele Treibhausgasemissionen verursachen wir auf unserem Weg zur Schule? </vt:lpstr>
      <vt:lpstr>PowerPoint-Präsentation</vt:lpstr>
      <vt:lpstr>Wie viel Fläche brauchen wir? </vt:lpstr>
      <vt:lpstr>Gesundheitliche Aspekte klimaschädlicher Mobilität</vt:lpstr>
      <vt:lpstr>Mobilität – Wie viele Treibhausgasemissionen verursachen wir auf unserem Weg zur Schule? </vt:lpstr>
      <vt:lpstr>Ziel Deutschland: Verringerung der CO2-Emissionen im Verkehrsbereich bis 2035 um 27 Prozent gegenüber 2020 </vt:lpstr>
      <vt:lpstr>Mobilität – Wie viele Treibhausgasemissionen verursachen wir auf unserem Weg zur Schule? </vt:lpstr>
      <vt:lpstr>Wie kann die Mobilitätswende gelingen?</vt:lpstr>
      <vt:lpstr>Verkehrswende am Beispiel von: Tempolimit</vt:lpstr>
      <vt:lpstr>Verkehrswende am Beispiel von: Ausbau der Radinfrastruktur</vt:lpstr>
      <vt:lpstr>Verkehrswende am Beispiel: Verbesserte Technik</vt:lpstr>
      <vt:lpstr>CO2-Vergleich SUV, Moped und E-Bike</vt:lpstr>
      <vt:lpstr>Wie sieht’s aus mit E-Autos?</vt:lpstr>
      <vt:lpstr>Vergleich E-Auto und Benziner</vt:lpstr>
      <vt:lpstr>Fragen?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Emissionen im Straßenverkehr</dc:title>
  <dc:creator>Nora G.</dc:creator>
  <cp:lastModifiedBy>Lotte Nawothnig</cp:lastModifiedBy>
  <cp:revision>119</cp:revision>
  <dcterms:modified xsi:type="dcterms:W3CDTF">2021-09-16T20:35:43Z</dcterms:modified>
</cp:coreProperties>
</file>